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138"/>
  </p:notesMasterIdLst>
  <p:sldIdLst>
    <p:sldId id="294" r:id="rId8"/>
    <p:sldId id="261"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263" r:id="rId94"/>
    <p:sldId id="322"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262" r:id="rId115"/>
    <p:sldId id="293"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291" r:id="rId136"/>
    <p:sldId id="323"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37" autoAdjust="0"/>
  </p:normalViewPr>
  <p:slideViewPr>
    <p:cSldViewPr>
      <p:cViewPr>
        <p:scale>
          <a:sx n="90" d="100"/>
          <a:sy n="90" d="100"/>
        </p:scale>
        <p:origin x="-1410" y="-72"/>
      </p:cViewPr>
      <p:guideLst>
        <p:guide orient="horz" pos="2160"/>
        <p:guide pos="2880"/>
      </p:guideLst>
    </p:cSldViewPr>
  </p:slideViewPr>
  <p:notesTextViewPr>
    <p:cViewPr>
      <p:scale>
        <a:sx n="1" d="1"/>
        <a:sy n="1" d="1"/>
      </p:scale>
      <p:origin x="0" y="0"/>
    </p:cViewPr>
  </p:notesTextViewPr>
  <p:sorterViewPr>
    <p:cViewPr>
      <p:scale>
        <a:sx n="100" d="100"/>
        <a:sy n="100" d="100"/>
      </p:scale>
      <p:origin x="0" y="179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notesMaster" Target="notesMasters/notesMaster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6A5DF-B995-4F6B-B2E4-8267B333E1D2}" type="doc">
      <dgm:prSet loTypeId="urn:microsoft.com/office/officeart/2005/8/layout/pList2#1" loCatId="list" qsTypeId="urn:microsoft.com/office/officeart/2005/8/quickstyle/simple1#1" qsCatId="simple" csTypeId="urn:microsoft.com/office/officeart/2005/8/colors/colorful1" csCatId="colorful" phldr="1"/>
      <dgm:spPr/>
    </dgm:pt>
    <dgm:pt modelId="{B930E454-2CBA-4A90-AB86-5DB96D8587AD}">
      <dgm:prSet phldrT="[Text]" custT="1"/>
      <dgm:spPr/>
      <dgm:t>
        <a:bodyPr anchor="ctr" anchorCtr="0"/>
        <a:lstStyle/>
        <a:p>
          <a:r>
            <a:rPr lang="en-GB" sz="1800" b="1" smtClean="0"/>
            <a:t>Fire Alarm</a:t>
          </a:r>
        </a:p>
        <a:p>
          <a:endParaRPr lang="en-GB" sz="2400" b="1" dirty="0" smtClean="0"/>
        </a:p>
      </dgm:t>
    </dgm:pt>
    <dgm:pt modelId="{C57EA96F-E6A5-43C1-B345-CBE8C64A41F4}" type="parTrans" cxnId="{A0DAE295-2BC5-4E43-AA7A-1BFAE83E0DF4}">
      <dgm:prSet/>
      <dgm:spPr/>
      <dgm:t>
        <a:bodyPr/>
        <a:lstStyle/>
        <a:p>
          <a:endParaRPr lang="en-GB"/>
        </a:p>
      </dgm:t>
    </dgm:pt>
    <dgm:pt modelId="{20D34F20-CAAC-48A2-BCF0-AD32954B274E}" type="sibTrans" cxnId="{A0DAE295-2BC5-4E43-AA7A-1BFAE83E0DF4}">
      <dgm:prSet/>
      <dgm:spPr/>
      <dgm:t>
        <a:bodyPr/>
        <a:lstStyle/>
        <a:p>
          <a:endParaRPr lang="en-GB"/>
        </a:p>
      </dgm:t>
    </dgm:pt>
    <dgm:pt modelId="{59734B6A-E4EA-4786-BA52-0585D996B3D6}">
      <dgm:prSet phldrT="[Text]" custT="1"/>
      <dgm:spPr/>
      <dgm:t>
        <a:bodyPr anchor="ctr" anchorCtr="0"/>
        <a:lstStyle/>
        <a:p>
          <a:r>
            <a:rPr lang="en-GB" sz="1800" b="1" smtClean="0"/>
            <a:t>Toilets</a:t>
          </a:r>
        </a:p>
        <a:p>
          <a:endParaRPr lang="en-GB" sz="2000" b="1" dirty="0" smtClean="0"/>
        </a:p>
      </dgm:t>
    </dgm:pt>
    <dgm:pt modelId="{54FB0268-CAE7-419A-8089-531939B04C10}" type="parTrans" cxnId="{984D25CB-6EE8-4A30-9452-124708A5DF10}">
      <dgm:prSet/>
      <dgm:spPr/>
      <dgm:t>
        <a:bodyPr/>
        <a:lstStyle/>
        <a:p>
          <a:endParaRPr lang="en-GB"/>
        </a:p>
      </dgm:t>
    </dgm:pt>
    <dgm:pt modelId="{BF8BB416-270D-4CED-996A-0D3BA1D11081}" type="sibTrans" cxnId="{984D25CB-6EE8-4A30-9452-124708A5DF10}">
      <dgm:prSet/>
      <dgm:spPr/>
      <dgm:t>
        <a:bodyPr/>
        <a:lstStyle/>
        <a:p>
          <a:endParaRPr lang="en-GB"/>
        </a:p>
      </dgm:t>
    </dgm:pt>
    <dgm:pt modelId="{C9F553A9-6100-4860-A2CB-5EB9F19E0382}">
      <dgm:prSet phldrT="[Text]" custT="1"/>
      <dgm:spPr/>
      <dgm:t>
        <a:bodyPr anchor="ctr" anchorCtr="0"/>
        <a:lstStyle/>
        <a:p>
          <a:r>
            <a:rPr lang="en-GB" sz="1800" b="1" smtClean="0"/>
            <a:t>Smoking</a:t>
          </a:r>
        </a:p>
        <a:p>
          <a:endParaRPr lang="en-GB" sz="2000" b="1" dirty="0" smtClean="0"/>
        </a:p>
      </dgm:t>
    </dgm:pt>
    <dgm:pt modelId="{BB21BA1F-F180-451D-B2F5-EE6EBC6E1984}" type="parTrans" cxnId="{A75C9759-0068-4AEE-9959-85EDA6F209D8}">
      <dgm:prSet/>
      <dgm:spPr/>
      <dgm:t>
        <a:bodyPr/>
        <a:lstStyle/>
        <a:p>
          <a:endParaRPr lang="en-GB"/>
        </a:p>
      </dgm:t>
    </dgm:pt>
    <dgm:pt modelId="{91A90767-C118-4B54-80B2-8D386036BABD}" type="sibTrans" cxnId="{A75C9759-0068-4AEE-9959-85EDA6F209D8}">
      <dgm:prSet/>
      <dgm:spPr/>
      <dgm:t>
        <a:bodyPr/>
        <a:lstStyle/>
        <a:p>
          <a:endParaRPr lang="en-GB"/>
        </a:p>
      </dgm:t>
    </dgm:pt>
    <dgm:pt modelId="{883283DD-CC45-439B-99DC-63F2C05CA4D3}">
      <dgm:prSet custT="1"/>
      <dgm:spPr/>
      <dgm:t>
        <a:bodyPr anchor="ctr" anchorCtr="0"/>
        <a:lstStyle/>
        <a:p>
          <a:r>
            <a:rPr lang="en-GB" sz="1800" b="1" smtClean="0"/>
            <a:t>Phones</a:t>
          </a:r>
        </a:p>
        <a:p>
          <a:endParaRPr lang="en-GB" sz="2000" b="1" dirty="0" smtClean="0"/>
        </a:p>
      </dgm:t>
    </dgm:pt>
    <dgm:pt modelId="{2CCE9B24-1B7B-44DB-822F-529828BC0496}" type="parTrans" cxnId="{0DA3CEE9-0D9B-4CDE-84D9-DD493CC022E1}">
      <dgm:prSet/>
      <dgm:spPr/>
      <dgm:t>
        <a:bodyPr/>
        <a:lstStyle/>
        <a:p>
          <a:endParaRPr lang="en-GB"/>
        </a:p>
      </dgm:t>
    </dgm:pt>
    <dgm:pt modelId="{965ECCF3-9EE2-49DA-833E-C7D980B7A1B6}" type="sibTrans" cxnId="{0DA3CEE9-0D9B-4CDE-84D9-DD493CC022E1}">
      <dgm:prSet/>
      <dgm:spPr/>
      <dgm:t>
        <a:bodyPr/>
        <a:lstStyle/>
        <a:p>
          <a:endParaRPr lang="en-GB"/>
        </a:p>
      </dgm:t>
    </dgm:pt>
    <dgm:pt modelId="{36A1A5D6-0D94-41DA-8404-EC0565CAC742}">
      <dgm:prSet custT="1"/>
      <dgm:spPr/>
      <dgm:t>
        <a:bodyPr anchor="ctr" anchorCtr="0"/>
        <a:lstStyle/>
        <a:p>
          <a:r>
            <a:rPr lang="en-GB" sz="1800" b="1" dirty="0" smtClean="0"/>
            <a:t>Refreshments</a:t>
          </a:r>
        </a:p>
        <a:p>
          <a:endParaRPr lang="en-GB" sz="2000" b="1" dirty="0" smtClean="0"/>
        </a:p>
      </dgm:t>
    </dgm:pt>
    <dgm:pt modelId="{10C870B7-D0B0-4DD1-AE94-5862163A57F7}" type="parTrans" cxnId="{44617F1F-DD0D-4886-8B27-CD6EC686C9A9}">
      <dgm:prSet/>
      <dgm:spPr/>
      <dgm:t>
        <a:bodyPr/>
        <a:lstStyle/>
        <a:p>
          <a:endParaRPr lang="en-GB"/>
        </a:p>
      </dgm:t>
    </dgm:pt>
    <dgm:pt modelId="{77CD6E19-CF9B-4E8C-A79D-1BAA40420326}" type="sibTrans" cxnId="{44617F1F-DD0D-4886-8B27-CD6EC686C9A9}">
      <dgm:prSet/>
      <dgm:spPr/>
      <dgm:t>
        <a:bodyPr/>
        <a:lstStyle/>
        <a:p>
          <a:endParaRPr lang="en-GB"/>
        </a:p>
      </dgm:t>
    </dgm:pt>
    <dgm:pt modelId="{D0FA41B5-1D34-43ED-AEE7-C5D53F3A9AFB}" type="pres">
      <dgm:prSet presAssocID="{6B26A5DF-B995-4F6B-B2E4-8267B333E1D2}" presName="Name0" presStyleCnt="0">
        <dgm:presLayoutVars>
          <dgm:dir/>
          <dgm:resizeHandles val="exact"/>
        </dgm:presLayoutVars>
      </dgm:prSet>
      <dgm:spPr/>
    </dgm:pt>
    <dgm:pt modelId="{B40F69EB-8708-45E7-9F64-8A925BD93194}" type="pres">
      <dgm:prSet presAssocID="{6B26A5DF-B995-4F6B-B2E4-8267B333E1D2}" presName="bkgdShp" presStyleLbl="alignAccFollowNode1" presStyleIdx="0" presStyleCnt="1" custLinFactNeighborX="935"/>
      <dgm:spPr>
        <a:solidFill>
          <a:schemeClr val="accent1">
            <a:alpha val="90000"/>
          </a:schemeClr>
        </a:solidFill>
      </dgm:spPr>
    </dgm:pt>
    <dgm:pt modelId="{BEF88CBA-7E94-4BB2-9AAB-E27525D65E61}" type="pres">
      <dgm:prSet presAssocID="{6B26A5DF-B995-4F6B-B2E4-8267B333E1D2}" presName="linComp" presStyleCnt="0"/>
      <dgm:spPr/>
    </dgm:pt>
    <dgm:pt modelId="{703E3206-0A39-49B3-82DE-1100B8B3A6CE}" type="pres">
      <dgm:prSet presAssocID="{B930E454-2CBA-4A90-AB86-5DB96D8587AD}" presName="compNode" presStyleCnt="0"/>
      <dgm:spPr/>
    </dgm:pt>
    <dgm:pt modelId="{ED5B3B4E-0AED-4957-BBD2-9D4224FA8658}" type="pres">
      <dgm:prSet presAssocID="{B930E454-2CBA-4A90-AB86-5DB96D8587AD}" presName="node" presStyleLbl="node1" presStyleIdx="0" presStyleCnt="5">
        <dgm:presLayoutVars>
          <dgm:bulletEnabled val="1"/>
        </dgm:presLayoutVars>
      </dgm:prSet>
      <dgm:spPr/>
      <dgm:t>
        <a:bodyPr/>
        <a:lstStyle/>
        <a:p>
          <a:endParaRPr lang="en-GB"/>
        </a:p>
      </dgm:t>
    </dgm:pt>
    <dgm:pt modelId="{D351B30B-DFC9-4A78-A21A-4A6928BEF9C1}" type="pres">
      <dgm:prSet presAssocID="{B930E454-2CBA-4A90-AB86-5DB96D8587AD}" presName="invisiNode" presStyleLbl="node1" presStyleIdx="0" presStyleCnt="5"/>
      <dgm:spPr/>
    </dgm:pt>
    <dgm:pt modelId="{EFC8FFD2-4A40-47F3-AB32-443B0A95636E}" type="pres">
      <dgm:prSet presAssocID="{B930E454-2CBA-4A90-AB86-5DB96D8587AD}" presName="imagNode" presStyleLbl="fgImgPlace1" presStyleIdx="0" presStyleCnt="5"/>
      <dgm:spPr>
        <a:blipFill rotWithShape="0">
          <a:blip xmlns:r="http://schemas.openxmlformats.org/officeDocument/2006/relationships" r:embed="rId1"/>
          <a:stretch>
            <a:fillRect/>
          </a:stretch>
        </a:blipFill>
      </dgm:spPr>
    </dgm:pt>
    <dgm:pt modelId="{203756B0-4700-4CB8-A6B8-59C074640C55}" type="pres">
      <dgm:prSet presAssocID="{20D34F20-CAAC-48A2-BCF0-AD32954B274E}" presName="sibTrans" presStyleLbl="sibTrans2D1" presStyleIdx="0" presStyleCnt="0"/>
      <dgm:spPr/>
      <dgm:t>
        <a:bodyPr/>
        <a:lstStyle/>
        <a:p>
          <a:endParaRPr lang="en-GB"/>
        </a:p>
      </dgm:t>
    </dgm:pt>
    <dgm:pt modelId="{DC081F69-B7F7-4B73-8264-A974BC82938E}" type="pres">
      <dgm:prSet presAssocID="{59734B6A-E4EA-4786-BA52-0585D996B3D6}" presName="compNode" presStyleCnt="0"/>
      <dgm:spPr/>
    </dgm:pt>
    <dgm:pt modelId="{A1E4D3DC-26B2-44BC-8819-35981763F76D}" type="pres">
      <dgm:prSet presAssocID="{59734B6A-E4EA-4786-BA52-0585D996B3D6}" presName="node" presStyleLbl="node1" presStyleIdx="1" presStyleCnt="5" custLinFactNeighborX="-1439" custLinFactNeighborY="1341">
        <dgm:presLayoutVars>
          <dgm:bulletEnabled val="1"/>
        </dgm:presLayoutVars>
      </dgm:prSet>
      <dgm:spPr/>
      <dgm:t>
        <a:bodyPr/>
        <a:lstStyle/>
        <a:p>
          <a:endParaRPr lang="en-GB"/>
        </a:p>
      </dgm:t>
    </dgm:pt>
    <dgm:pt modelId="{BD1526F6-B41D-4D69-BDD7-C1B45B3AB312}" type="pres">
      <dgm:prSet presAssocID="{59734B6A-E4EA-4786-BA52-0585D996B3D6}" presName="invisiNode" presStyleLbl="node1" presStyleIdx="1" presStyleCnt="5"/>
      <dgm:spPr/>
    </dgm:pt>
    <dgm:pt modelId="{3308F24C-95AF-4019-9D86-CE47A61C2132}" type="pres">
      <dgm:prSet presAssocID="{59734B6A-E4EA-4786-BA52-0585D996B3D6}" presName="imagNode" presStyleLbl="fgImgPlace1" presStyleIdx="1" presStyleCnt="5"/>
      <dgm:spPr>
        <a:blipFill rotWithShape="0">
          <a:blip xmlns:r="http://schemas.openxmlformats.org/officeDocument/2006/relationships" r:embed="rId2"/>
          <a:stretch>
            <a:fillRect/>
          </a:stretch>
        </a:blipFill>
      </dgm:spPr>
    </dgm:pt>
    <dgm:pt modelId="{7ACB5E84-7C9B-4289-9FCC-A69B028579F6}" type="pres">
      <dgm:prSet presAssocID="{BF8BB416-270D-4CED-996A-0D3BA1D11081}" presName="sibTrans" presStyleLbl="sibTrans2D1" presStyleIdx="0" presStyleCnt="0"/>
      <dgm:spPr/>
      <dgm:t>
        <a:bodyPr/>
        <a:lstStyle/>
        <a:p>
          <a:endParaRPr lang="en-GB"/>
        </a:p>
      </dgm:t>
    </dgm:pt>
    <dgm:pt modelId="{68ED123A-0958-4376-AA6D-1F13D71B1FF4}" type="pres">
      <dgm:prSet presAssocID="{C9F553A9-6100-4860-A2CB-5EB9F19E0382}" presName="compNode" presStyleCnt="0"/>
      <dgm:spPr/>
    </dgm:pt>
    <dgm:pt modelId="{720737D7-315F-45FF-93F2-CE92549FA061}" type="pres">
      <dgm:prSet presAssocID="{C9F553A9-6100-4860-A2CB-5EB9F19E0382}" presName="node" presStyleLbl="node1" presStyleIdx="2" presStyleCnt="5" custScaleX="120587">
        <dgm:presLayoutVars>
          <dgm:bulletEnabled val="1"/>
        </dgm:presLayoutVars>
      </dgm:prSet>
      <dgm:spPr/>
      <dgm:t>
        <a:bodyPr/>
        <a:lstStyle/>
        <a:p>
          <a:endParaRPr lang="en-GB"/>
        </a:p>
      </dgm:t>
    </dgm:pt>
    <dgm:pt modelId="{54167853-B5EC-42AF-8ACB-CEFBD85E9E05}" type="pres">
      <dgm:prSet presAssocID="{C9F553A9-6100-4860-A2CB-5EB9F19E0382}" presName="invisiNode" presStyleLbl="node1" presStyleIdx="2" presStyleCnt="5"/>
      <dgm:spPr/>
    </dgm:pt>
    <dgm:pt modelId="{5E0FB2D5-5ED6-4D0D-BA37-E78EC7AEB010}" type="pres">
      <dgm:prSet presAssocID="{C9F553A9-6100-4860-A2CB-5EB9F19E0382}" presName="imagNode" presStyleLbl="fgImgPlace1" presStyleIdx="2" presStyleCnt="5" custScaleX="108680"/>
      <dgm:spPr>
        <a:blipFill rotWithShape="0">
          <a:blip xmlns:r="http://schemas.openxmlformats.org/officeDocument/2006/relationships" r:embed="rId3"/>
          <a:stretch>
            <a:fillRect/>
          </a:stretch>
        </a:blipFill>
      </dgm:spPr>
    </dgm:pt>
    <dgm:pt modelId="{6F2E687D-2A31-48A7-8985-17A22509C617}" type="pres">
      <dgm:prSet presAssocID="{91A90767-C118-4B54-80B2-8D386036BABD}" presName="sibTrans" presStyleLbl="sibTrans2D1" presStyleIdx="0" presStyleCnt="0"/>
      <dgm:spPr/>
      <dgm:t>
        <a:bodyPr/>
        <a:lstStyle/>
        <a:p>
          <a:endParaRPr lang="en-GB"/>
        </a:p>
      </dgm:t>
    </dgm:pt>
    <dgm:pt modelId="{CF664519-CDB2-4914-82B6-BE4F31B255CF}" type="pres">
      <dgm:prSet presAssocID="{883283DD-CC45-439B-99DC-63F2C05CA4D3}" presName="compNode" presStyleCnt="0"/>
      <dgm:spPr/>
    </dgm:pt>
    <dgm:pt modelId="{7FF05778-81D5-4063-8000-D42F10C79A3D}" type="pres">
      <dgm:prSet presAssocID="{883283DD-CC45-439B-99DC-63F2C05CA4D3}" presName="node" presStyleLbl="node1" presStyleIdx="3" presStyleCnt="5" custScaleX="122036">
        <dgm:presLayoutVars>
          <dgm:bulletEnabled val="1"/>
        </dgm:presLayoutVars>
      </dgm:prSet>
      <dgm:spPr/>
      <dgm:t>
        <a:bodyPr/>
        <a:lstStyle/>
        <a:p>
          <a:endParaRPr lang="en-GB"/>
        </a:p>
      </dgm:t>
    </dgm:pt>
    <dgm:pt modelId="{1183FD38-B1B7-43CE-A8F0-3B6F5D1585E5}" type="pres">
      <dgm:prSet presAssocID="{883283DD-CC45-439B-99DC-63F2C05CA4D3}" presName="invisiNode" presStyleLbl="node1" presStyleIdx="3" presStyleCnt="5"/>
      <dgm:spPr/>
    </dgm:pt>
    <dgm:pt modelId="{375BDB24-8E3F-47C0-83FA-00F9DC994D28}" type="pres">
      <dgm:prSet presAssocID="{883283DD-CC45-439B-99DC-63F2C05CA4D3}" presName="imagNode" presStyleLbl="fgImgPlace1" presStyleIdx="3" presStyleCnt="5" custScaleX="109641"/>
      <dgm:spPr>
        <a:blipFill rotWithShape="0">
          <a:blip xmlns:r="http://schemas.openxmlformats.org/officeDocument/2006/relationships" r:embed="rId4"/>
          <a:stretch>
            <a:fillRect/>
          </a:stretch>
        </a:blipFill>
      </dgm:spPr>
    </dgm:pt>
    <dgm:pt modelId="{1277DCD4-B555-407F-87B5-27296C1A7E65}" type="pres">
      <dgm:prSet presAssocID="{965ECCF3-9EE2-49DA-833E-C7D980B7A1B6}" presName="sibTrans" presStyleLbl="sibTrans2D1" presStyleIdx="0" presStyleCnt="0"/>
      <dgm:spPr/>
      <dgm:t>
        <a:bodyPr/>
        <a:lstStyle/>
        <a:p>
          <a:endParaRPr lang="en-GB"/>
        </a:p>
      </dgm:t>
    </dgm:pt>
    <dgm:pt modelId="{E30FE559-E0F2-4AE8-922E-90A69F1C0297}" type="pres">
      <dgm:prSet presAssocID="{36A1A5D6-0D94-41DA-8404-EC0565CAC742}" presName="compNode" presStyleCnt="0"/>
      <dgm:spPr/>
    </dgm:pt>
    <dgm:pt modelId="{B2409493-C3EE-4724-964C-9C408E287455}" type="pres">
      <dgm:prSet presAssocID="{36A1A5D6-0D94-41DA-8404-EC0565CAC742}" presName="node" presStyleLbl="node1" presStyleIdx="4" presStyleCnt="5" custScaleX="180054" custLinFactNeighborX="5049" custLinFactNeighborY="1341">
        <dgm:presLayoutVars>
          <dgm:bulletEnabled val="1"/>
        </dgm:presLayoutVars>
      </dgm:prSet>
      <dgm:spPr/>
      <dgm:t>
        <a:bodyPr/>
        <a:lstStyle/>
        <a:p>
          <a:endParaRPr lang="en-GB"/>
        </a:p>
      </dgm:t>
    </dgm:pt>
    <dgm:pt modelId="{FB025811-F518-4283-86E3-AB70B0F6F851}" type="pres">
      <dgm:prSet presAssocID="{36A1A5D6-0D94-41DA-8404-EC0565CAC742}" presName="invisiNode" presStyleLbl="node1" presStyleIdx="4" presStyleCnt="5"/>
      <dgm:spPr/>
    </dgm:pt>
    <dgm:pt modelId="{3251DEC5-7541-4339-8C07-03F79F6FF489}" type="pres">
      <dgm:prSet presAssocID="{36A1A5D6-0D94-41DA-8404-EC0565CAC742}" presName="imagNode" presStyleLbl="fgImgPlace1" presStyleIdx="4" presStyleCnt="5" custScaleX="130211"/>
      <dgm:spPr>
        <a:blipFill rotWithShape="0">
          <a:blip xmlns:r="http://schemas.openxmlformats.org/officeDocument/2006/relationships" r:embed="rId5"/>
          <a:stretch>
            <a:fillRect/>
          </a:stretch>
        </a:blipFill>
      </dgm:spPr>
    </dgm:pt>
  </dgm:ptLst>
  <dgm:cxnLst>
    <dgm:cxn modelId="{DF548958-06C9-4417-A33A-17D3ED3A1CB0}" type="presOf" srcId="{59734B6A-E4EA-4786-BA52-0585D996B3D6}" destId="{A1E4D3DC-26B2-44BC-8819-35981763F76D}" srcOrd="0" destOrd="0" presId="urn:microsoft.com/office/officeart/2005/8/layout/pList2#1"/>
    <dgm:cxn modelId="{FA3162C4-505B-4E9A-B7E9-DC34925CEE4E}" type="presOf" srcId="{B930E454-2CBA-4A90-AB86-5DB96D8587AD}" destId="{ED5B3B4E-0AED-4957-BBD2-9D4224FA8658}" srcOrd="0" destOrd="0" presId="urn:microsoft.com/office/officeart/2005/8/layout/pList2#1"/>
    <dgm:cxn modelId="{44617F1F-DD0D-4886-8B27-CD6EC686C9A9}" srcId="{6B26A5DF-B995-4F6B-B2E4-8267B333E1D2}" destId="{36A1A5D6-0D94-41DA-8404-EC0565CAC742}" srcOrd="4" destOrd="0" parTransId="{10C870B7-D0B0-4DD1-AE94-5862163A57F7}" sibTransId="{77CD6E19-CF9B-4E8C-A79D-1BAA40420326}"/>
    <dgm:cxn modelId="{C02B0CEC-D85D-419E-A213-0942CDEB2F8F}" type="presOf" srcId="{6B26A5DF-B995-4F6B-B2E4-8267B333E1D2}" destId="{D0FA41B5-1D34-43ED-AEE7-C5D53F3A9AFB}" srcOrd="0" destOrd="0" presId="urn:microsoft.com/office/officeart/2005/8/layout/pList2#1"/>
    <dgm:cxn modelId="{F043F7B1-7E69-4FF0-9995-7663F2BE73A9}" type="presOf" srcId="{965ECCF3-9EE2-49DA-833E-C7D980B7A1B6}" destId="{1277DCD4-B555-407F-87B5-27296C1A7E65}" srcOrd="0" destOrd="0" presId="urn:microsoft.com/office/officeart/2005/8/layout/pList2#1"/>
    <dgm:cxn modelId="{4CD491F0-4A0C-414E-9629-6E0A72B27CC7}" type="presOf" srcId="{20D34F20-CAAC-48A2-BCF0-AD32954B274E}" destId="{203756B0-4700-4CB8-A6B8-59C074640C55}" srcOrd="0" destOrd="0" presId="urn:microsoft.com/office/officeart/2005/8/layout/pList2#1"/>
    <dgm:cxn modelId="{A0DAE295-2BC5-4E43-AA7A-1BFAE83E0DF4}" srcId="{6B26A5DF-B995-4F6B-B2E4-8267B333E1D2}" destId="{B930E454-2CBA-4A90-AB86-5DB96D8587AD}" srcOrd="0" destOrd="0" parTransId="{C57EA96F-E6A5-43C1-B345-CBE8C64A41F4}" sibTransId="{20D34F20-CAAC-48A2-BCF0-AD32954B274E}"/>
    <dgm:cxn modelId="{9394F9C8-2717-4804-97A9-132730635D8B}" type="presOf" srcId="{36A1A5D6-0D94-41DA-8404-EC0565CAC742}" destId="{B2409493-C3EE-4724-964C-9C408E287455}" srcOrd="0" destOrd="0" presId="urn:microsoft.com/office/officeart/2005/8/layout/pList2#1"/>
    <dgm:cxn modelId="{1AB698EC-48BE-479D-A6C2-2FA6FC12A23D}" type="presOf" srcId="{883283DD-CC45-439B-99DC-63F2C05CA4D3}" destId="{7FF05778-81D5-4063-8000-D42F10C79A3D}" srcOrd="0" destOrd="0" presId="urn:microsoft.com/office/officeart/2005/8/layout/pList2#1"/>
    <dgm:cxn modelId="{A75C9759-0068-4AEE-9959-85EDA6F209D8}" srcId="{6B26A5DF-B995-4F6B-B2E4-8267B333E1D2}" destId="{C9F553A9-6100-4860-A2CB-5EB9F19E0382}" srcOrd="2" destOrd="0" parTransId="{BB21BA1F-F180-451D-B2F5-EE6EBC6E1984}" sibTransId="{91A90767-C118-4B54-80B2-8D386036BABD}"/>
    <dgm:cxn modelId="{0DA3CEE9-0D9B-4CDE-84D9-DD493CC022E1}" srcId="{6B26A5DF-B995-4F6B-B2E4-8267B333E1D2}" destId="{883283DD-CC45-439B-99DC-63F2C05CA4D3}" srcOrd="3" destOrd="0" parTransId="{2CCE9B24-1B7B-44DB-822F-529828BC0496}" sibTransId="{965ECCF3-9EE2-49DA-833E-C7D980B7A1B6}"/>
    <dgm:cxn modelId="{3715CB92-CE39-43D6-928C-C41B1CBB1F01}" type="presOf" srcId="{C9F553A9-6100-4860-A2CB-5EB9F19E0382}" destId="{720737D7-315F-45FF-93F2-CE92549FA061}" srcOrd="0" destOrd="0" presId="urn:microsoft.com/office/officeart/2005/8/layout/pList2#1"/>
    <dgm:cxn modelId="{7C0C22B8-6542-4E85-9154-D56B4A1F1A71}" type="presOf" srcId="{91A90767-C118-4B54-80B2-8D386036BABD}" destId="{6F2E687D-2A31-48A7-8985-17A22509C617}" srcOrd="0" destOrd="0" presId="urn:microsoft.com/office/officeart/2005/8/layout/pList2#1"/>
    <dgm:cxn modelId="{1B5495D3-0439-44AA-BAEF-0CB2938FFCC5}" type="presOf" srcId="{BF8BB416-270D-4CED-996A-0D3BA1D11081}" destId="{7ACB5E84-7C9B-4289-9FCC-A69B028579F6}" srcOrd="0" destOrd="0" presId="urn:microsoft.com/office/officeart/2005/8/layout/pList2#1"/>
    <dgm:cxn modelId="{984D25CB-6EE8-4A30-9452-124708A5DF10}" srcId="{6B26A5DF-B995-4F6B-B2E4-8267B333E1D2}" destId="{59734B6A-E4EA-4786-BA52-0585D996B3D6}" srcOrd="1" destOrd="0" parTransId="{54FB0268-CAE7-419A-8089-531939B04C10}" sibTransId="{BF8BB416-270D-4CED-996A-0D3BA1D11081}"/>
    <dgm:cxn modelId="{EB527974-38F9-41A6-A7CD-27B72D6B67FE}" type="presParOf" srcId="{D0FA41B5-1D34-43ED-AEE7-C5D53F3A9AFB}" destId="{B40F69EB-8708-45E7-9F64-8A925BD93194}" srcOrd="0" destOrd="0" presId="urn:microsoft.com/office/officeart/2005/8/layout/pList2#1"/>
    <dgm:cxn modelId="{0220F51B-F047-4A65-B733-893A0EEE0CBC}" type="presParOf" srcId="{D0FA41B5-1D34-43ED-AEE7-C5D53F3A9AFB}" destId="{BEF88CBA-7E94-4BB2-9AAB-E27525D65E61}" srcOrd="1" destOrd="0" presId="urn:microsoft.com/office/officeart/2005/8/layout/pList2#1"/>
    <dgm:cxn modelId="{FED8641A-2DDB-400D-8156-C258F2823459}" type="presParOf" srcId="{BEF88CBA-7E94-4BB2-9AAB-E27525D65E61}" destId="{703E3206-0A39-49B3-82DE-1100B8B3A6CE}" srcOrd="0" destOrd="0" presId="urn:microsoft.com/office/officeart/2005/8/layout/pList2#1"/>
    <dgm:cxn modelId="{4C4BA8FD-34A6-4D76-8952-CCF95F33A77D}" type="presParOf" srcId="{703E3206-0A39-49B3-82DE-1100B8B3A6CE}" destId="{ED5B3B4E-0AED-4957-BBD2-9D4224FA8658}" srcOrd="0" destOrd="0" presId="urn:microsoft.com/office/officeart/2005/8/layout/pList2#1"/>
    <dgm:cxn modelId="{F1D08F78-2CBB-40C8-9433-1B9A1E70FAAD}" type="presParOf" srcId="{703E3206-0A39-49B3-82DE-1100B8B3A6CE}" destId="{D351B30B-DFC9-4A78-A21A-4A6928BEF9C1}" srcOrd="1" destOrd="0" presId="urn:microsoft.com/office/officeart/2005/8/layout/pList2#1"/>
    <dgm:cxn modelId="{C5511F86-9C64-42FE-B8D7-6DACF666B570}" type="presParOf" srcId="{703E3206-0A39-49B3-82DE-1100B8B3A6CE}" destId="{EFC8FFD2-4A40-47F3-AB32-443B0A95636E}" srcOrd="2" destOrd="0" presId="urn:microsoft.com/office/officeart/2005/8/layout/pList2#1"/>
    <dgm:cxn modelId="{64525FA6-8FA4-4258-8759-5A040F4032C1}" type="presParOf" srcId="{BEF88CBA-7E94-4BB2-9AAB-E27525D65E61}" destId="{203756B0-4700-4CB8-A6B8-59C074640C55}" srcOrd="1" destOrd="0" presId="urn:microsoft.com/office/officeart/2005/8/layout/pList2#1"/>
    <dgm:cxn modelId="{756A8276-6873-4568-8A1B-A8112547AB22}" type="presParOf" srcId="{BEF88CBA-7E94-4BB2-9AAB-E27525D65E61}" destId="{DC081F69-B7F7-4B73-8264-A974BC82938E}" srcOrd="2" destOrd="0" presId="urn:microsoft.com/office/officeart/2005/8/layout/pList2#1"/>
    <dgm:cxn modelId="{FB6DB4A5-D5D5-4751-99D1-3DD867986F29}" type="presParOf" srcId="{DC081F69-B7F7-4B73-8264-A974BC82938E}" destId="{A1E4D3DC-26B2-44BC-8819-35981763F76D}" srcOrd="0" destOrd="0" presId="urn:microsoft.com/office/officeart/2005/8/layout/pList2#1"/>
    <dgm:cxn modelId="{2342BBDC-BDEE-4BDD-8E73-7AE04DE7116E}" type="presParOf" srcId="{DC081F69-B7F7-4B73-8264-A974BC82938E}" destId="{BD1526F6-B41D-4D69-BDD7-C1B45B3AB312}" srcOrd="1" destOrd="0" presId="urn:microsoft.com/office/officeart/2005/8/layout/pList2#1"/>
    <dgm:cxn modelId="{61B7900F-DD08-4354-9515-4EECD795C9A7}" type="presParOf" srcId="{DC081F69-B7F7-4B73-8264-A974BC82938E}" destId="{3308F24C-95AF-4019-9D86-CE47A61C2132}" srcOrd="2" destOrd="0" presId="urn:microsoft.com/office/officeart/2005/8/layout/pList2#1"/>
    <dgm:cxn modelId="{8B733201-57AB-44AA-BB78-8F38853CA5AD}" type="presParOf" srcId="{BEF88CBA-7E94-4BB2-9AAB-E27525D65E61}" destId="{7ACB5E84-7C9B-4289-9FCC-A69B028579F6}" srcOrd="3" destOrd="0" presId="urn:microsoft.com/office/officeart/2005/8/layout/pList2#1"/>
    <dgm:cxn modelId="{E746004F-E1F6-413D-B9CD-077B9165E38D}" type="presParOf" srcId="{BEF88CBA-7E94-4BB2-9AAB-E27525D65E61}" destId="{68ED123A-0958-4376-AA6D-1F13D71B1FF4}" srcOrd="4" destOrd="0" presId="urn:microsoft.com/office/officeart/2005/8/layout/pList2#1"/>
    <dgm:cxn modelId="{0D9790F0-35D8-4558-AA6F-C055A565B850}" type="presParOf" srcId="{68ED123A-0958-4376-AA6D-1F13D71B1FF4}" destId="{720737D7-315F-45FF-93F2-CE92549FA061}" srcOrd="0" destOrd="0" presId="urn:microsoft.com/office/officeart/2005/8/layout/pList2#1"/>
    <dgm:cxn modelId="{60AC1266-931D-4332-98A1-8A0D2FBBE9F7}" type="presParOf" srcId="{68ED123A-0958-4376-AA6D-1F13D71B1FF4}" destId="{54167853-B5EC-42AF-8ACB-CEFBD85E9E05}" srcOrd="1" destOrd="0" presId="urn:microsoft.com/office/officeart/2005/8/layout/pList2#1"/>
    <dgm:cxn modelId="{A9AFB664-E0F3-4452-B45D-D147D47C8FC5}" type="presParOf" srcId="{68ED123A-0958-4376-AA6D-1F13D71B1FF4}" destId="{5E0FB2D5-5ED6-4D0D-BA37-E78EC7AEB010}" srcOrd="2" destOrd="0" presId="urn:microsoft.com/office/officeart/2005/8/layout/pList2#1"/>
    <dgm:cxn modelId="{214A941C-5632-4372-984E-C3F7D582701D}" type="presParOf" srcId="{BEF88CBA-7E94-4BB2-9AAB-E27525D65E61}" destId="{6F2E687D-2A31-48A7-8985-17A22509C617}" srcOrd="5" destOrd="0" presId="urn:microsoft.com/office/officeart/2005/8/layout/pList2#1"/>
    <dgm:cxn modelId="{6FCF805E-2BDB-4EF9-9B28-1CAF5CEE60D3}" type="presParOf" srcId="{BEF88CBA-7E94-4BB2-9AAB-E27525D65E61}" destId="{CF664519-CDB2-4914-82B6-BE4F31B255CF}" srcOrd="6" destOrd="0" presId="urn:microsoft.com/office/officeart/2005/8/layout/pList2#1"/>
    <dgm:cxn modelId="{45B61E69-377B-448B-86F0-76DCA240F92D}" type="presParOf" srcId="{CF664519-CDB2-4914-82B6-BE4F31B255CF}" destId="{7FF05778-81D5-4063-8000-D42F10C79A3D}" srcOrd="0" destOrd="0" presId="urn:microsoft.com/office/officeart/2005/8/layout/pList2#1"/>
    <dgm:cxn modelId="{8A3E0A40-979B-4F52-BF32-36FEE8352C9B}" type="presParOf" srcId="{CF664519-CDB2-4914-82B6-BE4F31B255CF}" destId="{1183FD38-B1B7-43CE-A8F0-3B6F5D1585E5}" srcOrd="1" destOrd="0" presId="urn:microsoft.com/office/officeart/2005/8/layout/pList2#1"/>
    <dgm:cxn modelId="{AF328BE6-CD2F-4699-8161-28FAB2EBF14A}" type="presParOf" srcId="{CF664519-CDB2-4914-82B6-BE4F31B255CF}" destId="{375BDB24-8E3F-47C0-83FA-00F9DC994D28}" srcOrd="2" destOrd="0" presId="urn:microsoft.com/office/officeart/2005/8/layout/pList2#1"/>
    <dgm:cxn modelId="{DA9BD6F0-7A47-4B72-A932-8367D466A24A}" type="presParOf" srcId="{BEF88CBA-7E94-4BB2-9AAB-E27525D65E61}" destId="{1277DCD4-B555-407F-87B5-27296C1A7E65}" srcOrd="7" destOrd="0" presId="urn:microsoft.com/office/officeart/2005/8/layout/pList2#1"/>
    <dgm:cxn modelId="{E37D4261-D87D-442A-9A86-9A20F0D5FDD6}" type="presParOf" srcId="{BEF88CBA-7E94-4BB2-9AAB-E27525D65E61}" destId="{E30FE559-E0F2-4AE8-922E-90A69F1C0297}" srcOrd="8" destOrd="0" presId="urn:microsoft.com/office/officeart/2005/8/layout/pList2#1"/>
    <dgm:cxn modelId="{712A3F44-C4D8-44E0-8B8E-9DBDC488FC6C}" type="presParOf" srcId="{E30FE559-E0F2-4AE8-922E-90A69F1C0297}" destId="{B2409493-C3EE-4724-964C-9C408E287455}" srcOrd="0" destOrd="0" presId="urn:microsoft.com/office/officeart/2005/8/layout/pList2#1"/>
    <dgm:cxn modelId="{C4140862-30FA-43E6-ABBB-3058CF88E5FC}" type="presParOf" srcId="{E30FE559-E0F2-4AE8-922E-90A69F1C0297}" destId="{FB025811-F518-4283-86E3-AB70B0F6F851}" srcOrd="1" destOrd="0" presId="urn:microsoft.com/office/officeart/2005/8/layout/pList2#1"/>
    <dgm:cxn modelId="{FC21043B-F5E9-4F88-BCB5-ACF997E77037}" type="presParOf" srcId="{E30FE559-E0F2-4AE8-922E-90A69F1C0297}" destId="{3251DEC5-7541-4339-8C07-03F79F6FF489}"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69EB-8708-45E7-9F64-8A925BD93194}">
      <dsp:nvSpPr>
        <dsp:cNvPr id="0" name=""/>
        <dsp:cNvSpPr/>
      </dsp:nvSpPr>
      <dsp:spPr>
        <a:xfrm>
          <a:off x="0" y="0"/>
          <a:ext cx="7704856" cy="1620179"/>
        </a:xfrm>
        <a:prstGeom prst="roundRect">
          <a:avLst>
            <a:gd name="adj" fmla="val 10000"/>
          </a:avLst>
        </a:prstGeom>
        <a:solidFill>
          <a:schemeClr val="accent1">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8FFD2-4A40-47F3-AB32-443B0A95636E}">
      <dsp:nvSpPr>
        <dsp:cNvPr id="0" name=""/>
        <dsp:cNvSpPr/>
      </dsp:nvSpPr>
      <dsp:spPr>
        <a:xfrm>
          <a:off x="231725" y="216024"/>
          <a:ext cx="1092750" cy="118813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B3B4E-0AED-4957-BBD2-9D4224FA8658}">
      <dsp:nvSpPr>
        <dsp:cNvPr id="0" name=""/>
        <dsp:cNvSpPr/>
      </dsp:nvSpPr>
      <dsp:spPr>
        <a:xfrm rot="10800000">
          <a:off x="231725" y="1620179"/>
          <a:ext cx="1092750" cy="198022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smtClean="0"/>
            <a:t>Fire Alarm</a:t>
          </a:r>
        </a:p>
        <a:p>
          <a:pPr lvl="0" algn="ctr" defTabSz="800100">
            <a:lnSpc>
              <a:spcPct val="90000"/>
            </a:lnSpc>
            <a:spcBef>
              <a:spcPct val="0"/>
            </a:spcBef>
            <a:spcAft>
              <a:spcPct val="35000"/>
            </a:spcAft>
          </a:pPr>
          <a:endParaRPr lang="en-GB" sz="2400" b="1" kern="1200" dirty="0" smtClean="0"/>
        </a:p>
      </dsp:txBody>
      <dsp:txXfrm rot="10800000">
        <a:off x="265331" y="1620179"/>
        <a:ext cx="1025538" cy="1946614"/>
      </dsp:txXfrm>
    </dsp:sp>
    <dsp:sp modelId="{3308F24C-95AF-4019-9D86-CE47A61C2132}">
      <dsp:nvSpPr>
        <dsp:cNvPr id="0" name=""/>
        <dsp:cNvSpPr/>
      </dsp:nvSpPr>
      <dsp:spPr>
        <a:xfrm>
          <a:off x="1433751" y="216024"/>
          <a:ext cx="1092750" cy="118813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E4D3DC-26B2-44BC-8819-35981763F76D}">
      <dsp:nvSpPr>
        <dsp:cNvPr id="0" name=""/>
        <dsp:cNvSpPr/>
      </dsp:nvSpPr>
      <dsp:spPr>
        <a:xfrm rot="10800000">
          <a:off x="1418026" y="1620179"/>
          <a:ext cx="1092750" cy="198022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smtClean="0"/>
            <a:t>Toilets</a:t>
          </a:r>
        </a:p>
        <a:p>
          <a:pPr lvl="0" algn="ctr" defTabSz="800100">
            <a:lnSpc>
              <a:spcPct val="90000"/>
            </a:lnSpc>
            <a:spcBef>
              <a:spcPct val="0"/>
            </a:spcBef>
            <a:spcAft>
              <a:spcPct val="35000"/>
            </a:spcAft>
          </a:pPr>
          <a:endParaRPr lang="en-GB" sz="2000" b="1" kern="1200" dirty="0" smtClean="0"/>
        </a:p>
      </dsp:txBody>
      <dsp:txXfrm rot="10800000">
        <a:off x="1451632" y="1620179"/>
        <a:ext cx="1025538" cy="1946614"/>
      </dsp:txXfrm>
    </dsp:sp>
    <dsp:sp modelId="{5E0FB2D5-5ED6-4D0D-BA37-E78EC7AEB010}">
      <dsp:nvSpPr>
        <dsp:cNvPr id="0" name=""/>
        <dsp:cNvSpPr/>
      </dsp:nvSpPr>
      <dsp:spPr>
        <a:xfrm>
          <a:off x="2700833" y="216024"/>
          <a:ext cx="1187600" cy="118813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737D7-315F-45FF-93F2-CE92549FA061}">
      <dsp:nvSpPr>
        <dsp:cNvPr id="0" name=""/>
        <dsp:cNvSpPr/>
      </dsp:nvSpPr>
      <dsp:spPr>
        <a:xfrm rot="10800000">
          <a:off x="2635776" y="1620179"/>
          <a:ext cx="1317714" cy="198022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smtClean="0"/>
            <a:t>Smoking</a:t>
          </a:r>
        </a:p>
        <a:p>
          <a:pPr lvl="0" algn="ctr" defTabSz="800100">
            <a:lnSpc>
              <a:spcPct val="90000"/>
            </a:lnSpc>
            <a:spcBef>
              <a:spcPct val="0"/>
            </a:spcBef>
            <a:spcAft>
              <a:spcPct val="35000"/>
            </a:spcAft>
          </a:pPr>
          <a:endParaRPr lang="en-GB" sz="2000" b="1" kern="1200" dirty="0" smtClean="0"/>
        </a:p>
      </dsp:txBody>
      <dsp:txXfrm rot="10800000">
        <a:off x="2676300" y="1620179"/>
        <a:ext cx="1236666" cy="1939696"/>
      </dsp:txXfrm>
    </dsp:sp>
    <dsp:sp modelId="{375BDB24-8E3F-47C0-83FA-00F9DC994D28}">
      <dsp:nvSpPr>
        <dsp:cNvPr id="0" name=""/>
        <dsp:cNvSpPr/>
      </dsp:nvSpPr>
      <dsp:spPr>
        <a:xfrm>
          <a:off x="4130489" y="216024"/>
          <a:ext cx="1198102" cy="1188132"/>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05778-81D5-4063-8000-D42F10C79A3D}">
      <dsp:nvSpPr>
        <dsp:cNvPr id="0" name=""/>
        <dsp:cNvSpPr/>
      </dsp:nvSpPr>
      <dsp:spPr>
        <a:xfrm rot="10800000">
          <a:off x="4062766" y="1620179"/>
          <a:ext cx="1333548" cy="1980220"/>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smtClean="0"/>
            <a:t>Phones</a:t>
          </a:r>
        </a:p>
        <a:p>
          <a:pPr lvl="0" algn="ctr" defTabSz="800100">
            <a:lnSpc>
              <a:spcPct val="90000"/>
            </a:lnSpc>
            <a:spcBef>
              <a:spcPct val="0"/>
            </a:spcBef>
            <a:spcAft>
              <a:spcPct val="35000"/>
            </a:spcAft>
          </a:pPr>
          <a:endParaRPr lang="en-GB" sz="2000" b="1" kern="1200" dirty="0" smtClean="0"/>
        </a:p>
      </dsp:txBody>
      <dsp:txXfrm rot="10800000">
        <a:off x="4103777" y="1620179"/>
        <a:ext cx="1251526" cy="1939209"/>
      </dsp:txXfrm>
    </dsp:sp>
    <dsp:sp modelId="{3251DEC5-7541-4339-8C07-03F79F6FF489}">
      <dsp:nvSpPr>
        <dsp:cNvPr id="0" name=""/>
        <dsp:cNvSpPr/>
      </dsp:nvSpPr>
      <dsp:spPr>
        <a:xfrm>
          <a:off x="5777919" y="216024"/>
          <a:ext cx="1422881" cy="1188132"/>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09493-C3EE-4724-964C-9C408E287455}">
      <dsp:nvSpPr>
        <dsp:cNvPr id="0" name=""/>
        <dsp:cNvSpPr/>
      </dsp:nvSpPr>
      <dsp:spPr>
        <a:xfrm rot="10800000">
          <a:off x="5560762" y="1620179"/>
          <a:ext cx="1967540" cy="1980220"/>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t>Refreshments</a:t>
          </a:r>
        </a:p>
        <a:p>
          <a:pPr lvl="0" algn="ctr" defTabSz="800100">
            <a:lnSpc>
              <a:spcPct val="90000"/>
            </a:lnSpc>
            <a:spcBef>
              <a:spcPct val="0"/>
            </a:spcBef>
            <a:spcAft>
              <a:spcPct val="35000"/>
            </a:spcAft>
          </a:pPr>
          <a:endParaRPr lang="en-GB" sz="2000" b="1" kern="1200" dirty="0" smtClean="0"/>
        </a:p>
      </dsp:txBody>
      <dsp:txXfrm rot="10800000">
        <a:off x="5621271" y="1620179"/>
        <a:ext cx="1846522" cy="1919711"/>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CDC63-89C5-4C01-A05D-84F7F7C2078A}" type="datetimeFigureOut">
              <a:rPr lang="en-GB" smtClean="0"/>
              <a:t>23/09/2015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CA367-5F2B-4730-A434-31B112CC589F}" type="slidenum">
              <a:rPr lang="en-GB" smtClean="0"/>
              <a:t>‹#›</a:t>
            </a:fld>
            <a:endParaRPr lang="en-GB"/>
          </a:p>
        </p:txBody>
      </p:sp>
    </p:spTree>
    <p:extLst>
      <p:ext uri="{BB962C8B-B14F-4D97-AF65-F5344CB8AC3E}">
        <p14:creationId xmlns:p14="http://schemas.microsoft.com/office/powerpoint/2010/main" val="299501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59" tIns="50329" rIns="100659" bIns="50329"/>
          <a:lstStyle/>
          <a:p>
            <a:pPr eaLnBrk="1" hangingPunct="1"/>
            <a:r>
              <a:rPr lang="en-US" altLang="en-US" dirty="0" smtClean="0"/>
              <a:t>[PRESENTATION]</a:t>
            </a:r>
          </a:p>
          <a:p>
            <a:pPr eaLnBrk="1" hangingPunct="1"/>
            <a:r>
              <a:rPr lang="en-US" altLang="en-US" dirty="0" smtClean="0"/>
              <a:t>Go through H&amp;S requirements.</a:t>
            </a:r>
          </a:p>
        </p:txBody>
      </p:sp>
      <p:sp>
        <p:nvSpPr>
          <p:cNvPr id="67588" name="Slide Number Placeholder 3"/>
          <p:cNvSpPr txBox="1">
            <a:spLocks noGrp="1"/>
          </p:cNvSpPr>
          <p:nvPr/>
        </p:nvSpPr>
        <p:spPr bwMode="auto">
          <a:xfrm>
            <a:off x="3885553" y="8685092"/>
            <a:ext cx="2970829" cy="4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59" tIns="50329" rIns="100659" bIns="50329" anchor="b"/>
          <a:lstStyle>
            <a:lvl1pPr defTabSz="1006475" eaLnBrk="0" hangingPunct="0">
              <a:defRPr sz="2000">
                <a:solidFill>
                  <a:schemeClr val="tx1"/>
                </a:solidFill>
                <a:latin typeface="Arial" charset="0"/>
              </a:defRPr>
            </a:lvl1pPr>
            <a:lvl2pPr marL="742950" indent="-285750" defTabSz="1006475" eaLnBrk="0" hangingPunct="0">
              <a:defRPr sz="2000">
                <a:solidFill>
                  <a:schemeClr val="tx1"/>
                </a:solidFill>
                <a:latin typeface="Arial" charset="0"/>
              </a:defRPr>
            </a:lvl2pPr>
            <a:lvl3pPr marL="1143000" indent="-228600" defTabSz="1006475" eaLnBrk="0" hangingPunct="0">
              <a:defRPr sz="2000">
                <a:solidFill>
                  <a:schemeClr val="tx1"/>
                </a:solidFill>
                <a:latin typeface="Arial" charset="0"/>
              </a:defRPr>
            </a:lvl3pPr>
            <a:lvl4pPr marL="1600200" indent="-228600" defTabSz="1006475" eaLnBrk="0" hangingPunct="0">
              <a:defRPr sz="2000">
                <a:solidFill>
                  <a:schemeClr val="tx1"/>
                </a:solidFill>
                <a:latin typeface="Arial" charset="0"/>
              </a:defRPr>
            </a:lvl4pPr>
            <a:lvl5pPr marL="2057400" indent="-228600" defTabSz="1006475" eaLnBrk="0" hangingPunct="0">
              <a:defRPr sz="2000">
                <a:solidFill>
                  <a:schemeClr val="tx1"/>
                </a:solidFill>
                <a:latin typeface="Arial" charset="0"/>
              </a:defRPr>
            </a:lvl5pPr>
            <a:lvl6pPr marL="2514600" indent="-228600" defTabSz="1006475" eaLnBrk="0" fontAlgn="base" hangingPunct="0">
              <a:spcBef>
                <a:spcPct val="0"/>
              </a:spcBef>
              <a:spcAft>
                <a:spcPct val="0"/>
              </a:spcAft>
              <a:defRPr sz="2000">
                <a:solidFill>
                  <a:schemeClr val="tx1"/>
                </a:solidFill>
                <a:latin typeface="Arial" charset="0"/>
              </a:defRPr>
            </a:lvl6pPr>
            <a:lvl7pPr marL="2971800" indent="-228600" defTabSz="1006475" eaLnBrk="0" fontAlgn="base" hangingPunct="0">
              <a:spcBef>
                <a:spcPct val="0"/>
              </a:spcBef>
              <a:spcAft>
                <a:spcPct val="0"/>
              </a:spcAft>
              <a:defRPr sz="2000">
                <a:solidFill>
                  <a:schemeClr val="tx1"/>
                </a:solidFill>
                <a:latin typeface="Arial" charset="0"/>
              </a:defRPr>
            </a:lvl7pPr>
            <a:lvl8pPr marL="3429000" indent="-228600" defTabSz="1006475" eaLnBrk="0" fontAlgn="base" hangingPunct="0">
              <a:spcBef>
                <a:spcPct val="0"/>
              </a:spcBef>
              <a:spcAft>
                <a:spcPct val="0"/>
              </a:spcAft>
              <a:defRPr sz="2000">
                <a:solidFill>
                  <a:schemeClr val="tx1"/>
                </a:solidFill>
                <a:latin typeface="Arial" charset="0"/>
              </a:defRPr>
            </a:lvl8pPr>
            <a:lvl9pPr marL="3886200" indent="-228600" defTabSz="1006475" eaLnBrk="0" fontAlgn="base" hangingPunct="0">
              <a:spcBef>
                <a:spcPct val="0"/>
              </a:spcBef>
              <a:spcAft>
                <a:spcPct val="0"/>
              </a:spcAft>
              <a:defRPr sz="2000">
                <a:solidFill>
                  <a:schemeClr val="tx1"/>
                </a:solidFill>
                <a:latin typeface="Arial" charset="0"/>
              </a:defRPr>
            </a:lvl9pPr>
          </a:lstStyle>
          <a:p>
            <a:pPr algn="r" eaLnBrk="1" hangingPunct="1"/>
            <a:fld id="{0BA48239-855B-4266-ADB3-49C0FADB656F}" type="slidenum">
              <a:rPr lang="en-GB" altLang="en-US" sz="1400">
                <a:cs typeface="Arial" charset="0"/>
              </a:rPr>
              <a:pPr algn="r" eaLnBrk="1" hangingPunct="1"/>
              <a:t>2</a:t>
            </a:fld>
            <a:endParaRPr lang="en-GB" altLang="en-US" sz="14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82FAB5FA-6D50-42DA-B4AC-3959776FFA68}" type="slidenum">
              <a:rPr lang="en-GB" altLang="en-US" smtClean="0">
                <a:solidFill>
                  <a:prstClr val="black"/>
                </a:solidFill>
                <a:latin typeface="Arial" charset="0"/>
              </a:rPr>
              <a:pPr eaLnBrk="1" hangingPunct="1">
                <a:defRPr/>
              </a:pPr>
              <a:t>35</a:t>
            </a:fld>
            <a:endParaRPr lang="en-GB" altLang="en-US" smtClean="0">
              <a:solidFill>
                <a:prstClr val="black"/>
              </a:solidFill>
              <a:latin typeface="Arial" charset="0"/>
            </a:endParaRPr>
          </a:p>
        </p:txBody>
      </p:sp>
      <p:sp>
        <p:nvSpPr>
          <p:cNvPr id="31747" name="Rectangle 2"/>
          <p:cNvSpPr>
            <a:spLocks noGrp="1" noRot="1" noChangeAspect="1" noChangeArrowheads="1" noTextEdit="1"/>
          </p:cNvSpPr>
          <p:nvPr>
            <p:ph type="sldImg"/>
          </p:nvPr>
        </p:nvSpPr>
        <p:spPr>
          <a:xfrm>
            <a:off x="992188" y="685800"/>
            <a:ext cx="4873625" cy="3429000"/>
          </a:xfrm>
          <a:ln/>
        </p:spPr>
      </p:sp>
      <p:sp>
        <p:nvSpPr>
          <p:cNvPr id="31748" name="Rectangle 3"/>
          <p:cNvSpPr>
            <a:spLocks noGrp="1" noChangeArrowheads="1"/>
          </p:cNvSpPr>
          <p:nvPr>
            <p:ph type="body" idx="1"/>
          </p:nvPr>
        </p:nvSpPr>
        <p:spPr>
          <a:noFill/>
        </p:spPr>
        <p:txBody>
          <a:bodyPr/>
          <a:lstStyle/>
          <a:p>
            <a:pPr eaLnBrk="1" hangingPunct="1"/>
            <a:r>
              <a:rPr lang="en-GB" altLang="en-US" smtClean="0"/>
              <a:t>SLIDE FIRST </a:t>
            </a:r>
          </a:p>
          <a:p>
            <a:pPr eaLnBrk="1" hangingPunct="1"/>
            <a:r>
              <a:rPr lang="en-GB" altLang="en-US" smtClean="0"/>
              <a:t>I was unable to persuade him to return to the outpatient department , in spite of heated discussion in the hospital car park .</a:t>
            </a:r>
          </a:p>
          <a:p>
            <a:pPr eaLnBrk="1" hangingPunct="1"/>
            <a:r>
              <a:rPr lang="en-GB" altLang="en-US" smtClean="0"/>
              <a:t>He told the neurologist that his problems would all improve once we sorted our relationship problems out and he got a job . He didn’t need any genetic tests…</a:t>
            </a:r>
          </a:p>
          <a:p>
            <a:pPr eaLnBrk="1" hangingPunct="1"/>
            <a:endParaRPr lang="en-GB" altLang="en-US" smtClean="0"/>
          </a:p>
          <a:p>
            <a:pPr eaLnBrk="1" hangingPunct="1"/>
            <a:r>
              <a:rPr lang="en-GB" altLang="en-US" smtClean="0"/>
              <a:t>READ NOTES ON NEXT SLIDE, before showing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BD87599E-7D7B-4BF0-8B01-62222651D652}" type="slidenum">
              <a:rPr lang="en-GB" altLang="en-US" smtClean="0">
                <a:solidFill>
                  <a:prstClr val="black"/>
                </a:solidFill>
                <a:latin typeface="Arial" charset="0"/>
              </a:rPr>
              <a:pPr eaLnBrk="1" hangingPunct="1">
                <a:defRPr/>
              </a:pPr>
              <a:t>36</a:t>
            </a:fld>
            <a:endParaRPr lang="en-GB" altLang="en-US" smtClean="0">
              <a:solidFill>
                <a:prstClr val="black"/>
              </a:solidFill>
              <a:latin typeface="Arial" charset="0"/>
            </a:endParaRPr>
          </a:p>
        </p:txBody>
      </p:sp>
      <p:sp>
        <p:nvSpPr>
          <p:cNvPr id="32771" name="Rectangle 2"/>
          <p:cNvSpPr>
            <a:spLocks noGrp="1" noRot="1" noChangeAspect="1" noChangeArrowheads="1" noTextEdit="1"/>
          </p:cNvSpPr>
          <p:nvPr>
            <p:ph type="sldImg"/>
          </p:nvPr>
        </p:nvSpPr>
        <p:spPr>
          <a:xfrm>
            <a:off x="992188" y="685800"/>
            <a:ext cx="4873625" cy="3429000"/>
          </a:xfrm>
          <a:ln/>
        </p:spPr>
      </p:sp>
      <p:sp>
        <p:nvSpPr>
          <p:cNvPr id="32772" name="Rectangle 3"/>
          <p:cNvSpPr>
            <a:spLocks noGrp="1" noChangeArrowheads="1"/>
          </p:cNvSpPr>
          <p:nvPr>
            <p:ph type="body" idx="1"/>
          </p:nvPr>
        </p:nvSpPr>
        <p:spPr>
          <a:noFill/>
        </p:spPr>
        <p:txBody>
          <a:bodyPr/>
          <a:lstStyle/>
          <a:p>
            <a:pPr eaLnBrk="1" hangingPunct="1"/>
            <a:r>
              <a:rPr lang="en-GB" altLang="en-US" smtClean="0"/>
              <a:t>READ BEFORE SLIDE </a:t>
            </a:r>
          </a:p>
          <a:p>
            <a:pPr eaLnBrk="1" hangingPunct="1"/>
            <a:endParaRPr lang="en-GB" altLang="en-US" smtClean="0"/>
          </a:p>
          <a:p>
            <a:pPr eaLnBrk="1" hangingPunct="1"/>
            <a:r>
              <a:rPr lang="en-GB" altLang="en-US" smtClean="0"/>
              <a:t>Thankfully the idea of participating in research convinces my husband to travel ( alone ) to a regional genetics service , then London to take part in research.</a:t>
            </a:r>
          </a:p>
          <a:p>
            <a:pPr eaLnBrk="1" hangingPunct="1"/>
            <a:r>
              <a:rPr lang="en-GB" altLang="en-US" smtClean="0"/>
              <a:t>Positive gene test helps his insight – partially – enough to apply for DLA and his small pension and we begin to come to terms with what must be the worst life limiting illness to affect families</a:t>
            </a:r>
          </a:p>
          <a:p>
            <a:pPr eaLnBrk="1" hangingPunct="1"/>
            <a:r>
              <a:rPr lang="en-GB" altLang="en-US" smtClean="0"/>
              <a:t> offers of referral to see the local mental health team repeatedly refused- insight is better for physical symptoms than cognitive.</a:t>
            </a:r>
          </a:p>
          <a:p>
            <a:pPr eaLnBrk="1" hangingPunct="1"/>
            <a:r>
              <a:rPr lang="en-GB" altLang="en-US" smtClean="0"/>
              <a:t>He sees a Speech Therapist and Dietician – keeping enough calories on board made a huge difference to mood and concentration. </a:t>
            </a:r>
          </a:p>
          <a:p>
            <a:pPr eaLnBrk="1" hangingPunct="1"/>
            <a:r>
              <a:rPr lang="en-GB" altLang="en-US" smtClean="0"/>
              <a:t>SHOW this slide</a:t>
            </a:r>
          </a:p>
          <a:p>
            <a:pPr eaLnBrk="1" hangingPunct="1"/>
            <a:r>
              <a:rPr lang="en-GB" altLang="en-US" smtClean="0"/>
              <a:t>There was no insight into effect on close family , no ability to see things from another person’s perspective.</a:t>
            </a:r>
          </a:p>
          <a:p>
            <a:pPr eaLnBrk="1" hangingPunct="1"/>
            <a:r>
              <a:rPr lang="en-GB" altLang="en-US" smtClean="0"/>
              <a:t>Carefully avoids spending time with others outside our immediate family ( me + 2 kids) …self protection or social withdrawal ?</a:t>
            </a:r>
          </a:p>
          <a:p>
            <a:pPr eaLnBrk="1" hangingPunct="1"/>
            <a:r>
              <a:rPr lang="en-GB" altLang="en-US" smtClean="0"/>
              <a:t>All the professionals I had access to had to respect his choices. As a carer I was frustrated .</a:t>
            </a:r>
          </a:p>
          <a:p>
            <a:pPr eaLnBrk="1" hangingPunct="1"/>
            <a:r>
              <a:rPr lang="en-GB" altLang="en-US" smtClean="0"/>
              <a:t>Another carer and wife recommends the local memory service as being effective. They visited and supported her affected husband in the next town who was just under 65.</a:t>
            </a:r>
          </a:p>
          <a:p>
            <a:pPr eaLnBrk="1" hangingPunct="1"/>
            <a:endParaRPr lang="en-GB" altLang="en-US" smtClean="0"/>
          </a:p>
          <a:p>
            <a:pPr eaLnBrk="1" hangingPunct="1"/>
            <a:r>
              <a:rPr lang="en-GB" altLang="en-US" smtClean="0"/>
              <a:t>I have to persuade MY GP to refer ME to get a chance to speak to the psychiatrist in the memory service about HIM– neither of us are over 65 </a:t>
            </a:r>
          </a:p>
          <a:p>
            <a:pPr eaLnBrk="1" hangingPunct="1"/>
            <a:r>
              <a:rPr lang="en-GB" altLang="en-US" smtClean="0"/>
              <a:t>I didn’t have much confidence in whether this would work or not. …but HD involves lots of unconventional tactics to survive. </a:t>
            </a:r>
          </a:p>
          <a:p>
            <a:pPr eaLnBrk="1" hangingPunct="1"/>
            <a:endParaRPr lang="en-GB" altLang="en-US" smtClean="0"/>
          </a:p>
          <a:p>
            <a:pPr eaLnBrk="1" hangingPunct="1"/>
            <a:r>
              <a:rPr lang="en-GB" altLang="en-US" smtClean="0"/>
              <a:t>This was 2 years after our neurology diagnosis….I finally get to talk to a local consultant who understands my difficulties.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54AA98DD-8AF2-43EA-81BE-70B969B5966D}" type="slidenum">
              <a:rPr lang="en-GB" altLang="en-US" smtClean="0">
                <a:solidFill>
                  <a:prstClr val="black"/>
                </a:solidFill>
                <a:latin typeface="Arial" charset="0"/>
              </a:rPr>
              <a:pPr eaLnBrk="1" hangingPunct="1">
                <a:defRPr/>
              </a:pPr>
              <a:t>37</a:t>
            </a:fld>
            <a:endParaRPr lang="en-GB" altLang="en-US" smtClean="0">
              <a:solidFill>
                <a:prstClr val="black"/>
              </a:solidFill>
              <a:latin typeface="Arial" charset="0"/>
            </a:endParaRPr>
          </a:p>
        </p:txBody>
      </p:sp>
      <p:sp>
        <p:nvSpPr>
          <p:cNvPr id="33795" name="Rectangle 2"/>
          <p:cNvSpPr>
            <a:spLocks noGrp="1" noRot="1" noChangeAspect="1" noChangeArrowheads="1" noTextEdit="1"/>
          </p:cNvSpPr>
          <p:nvPr>
            <p:ph type="sldImg"/>
          </p:nvPr>
        </p:nvSpPr>
        <p:spPr>
          <a:xfrm>
            <a:off x="992188" y="685800"/>
            <a:ext cx="4873625" cy="3429000"/>
          </a:xfrm>
          <a:ln/>
        </p:spPr>
      </p:sp>
      <p:sp>
        <p:nvSpPr>
          <p:cNvPr id="33796" name="Rectangle 3"/>
          <p:cNvSpPr>
            <a:spLocks noGrp="1" noChangeArrowheads="1"/>
          </p:cNvSpPr>
          <p:nvPr>
            <p:ph type="body" idx="1"/>
          </p:nvPr>
        </p:nvSpPr>
        <p:spPr>
          <a:noFill/>
        </p:spPr>
        <p:txBody>
          <a:bodyPr/>
          <a:lstStyle/>
          <a:p>
            <a:pPr eaLnBrk="1" hangingPunct="1"/>
            <a:r>
              <a:rPr lang="en-GB" altLang="en-US" smtClean="0"/>
              <a:t>AFTER SLIDE</a:t>
            </a:r>
          </a:p>
          <a:p>
            <a:pPr eaLnBrk="1" hangingPunct="1"/>
            <a:endParaRPr lang="en-GB" altLang="en-US" smtClean="0"/>
          </a:p>
          <a:p>
            <a:pPr eaLnBrk="1" hangingPunct="1"/>
            <a:r>
              <a:rPr lang="en-GB" altLang="en-US" smtClean="0"/>
              <a:t>I nearly hugged the psychiatrist</a:t>
            </a:r>
          </a:p>
          <a:p>
            <a:pPr eaLnBrk="1" hangingPunct="1"/>
            <a:endParaRPr lang="en-GB" altLang="en-US" smtClean="0"/>
          </a:p>
          <a:p>
            <a:pPr eaLnBrk="1" hangingPunct="1"/>
            <a:r>
              <a:rPr lang="en-GB" altLang="en-US" smtClean="0"/>
              <a:t>He understood that repeated refusal to attend appointments and take medication had frustrated my attempts at getting help </a:t>
            </a:r>
          </a:p>
          <a:p>
            <a:pPr eaLnBrk="1" hangingPunct="1"/>
            <a:endParaRPr lang="en-GB" altLang="en-US" smtClean="0"/>
          </a:p>
          <a:p>
            <a:pPr eaLnBrk="1" hangingPunct="1"/>
            <a:r>
              <a:rPr lang="en-GB" altLang="en-US" smtClean="0"/>
              <a:t>Thankfully the National Dementia Strategy had strengthened our local Memory Service at the right time for us ….if only our GPs had known , if only the Clinical Genetics service had known , if only the neurologists had known.</a:t>
            </a:r>
          </a:p>
          <a:p>
            <a:pPr eaLnBrk="1" hangingPunct="1"/>
            <a:endParaRPr lang="en-GB" altLang="en-US" smtClean="0"/>
          </a:p>
          <a:p>
            <a:pPr eaLnBrk="1" hangingPunct="1"/>
            <a:r>
              <a:rPr lang="en-GB" altLang="en-US" smtClean="0"/>
              <a:t>My husband was age 50 yet the skills of managing dementia do help many dealing with HD. If the local contracts allow this. </a:t>
            </a:r>
          </a:p>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C1C7C054-5CCE-469C-BEFC-B4D89BC1EDAC}" type="slidenum">
              <a:rPr lang="en-GB" altLang="en-US" smtClean="0">
                <a:solidFill>
                  <a:prstClr val="black"/>
                </a:solidFill>
                <a:latin typeface="Arial" charset="0"/>
              </a:rPr>
              <a:pPr eaLnBrk="1" hangingPunct="1">
                <a:defRPr/>
              </a:pPr>
              <a:t>38</a:t>
            </a:fld>
            <a:endParaRPr lang="en-GB" altLang="en-US" smtClean="0">
              <a:solidFill>
                <a:prstClr val="black"/>
              </a:solidFill>
              <a:latin typeface="Arial" charset="0"/>
            </a:endParaRPr>
          </a:p>
        </p:txBody>
      </p:sp>
      <p:sp>
        <p:nvSpPr>
          <p:cNvPr id="34819" name="Rectangle 2"/>
          <p:cNvSpPr>
            <a:spLocks noGrp="1" noRot="1" noChangeAspect="1" noChangeArrowheads="1" noTextEdit="1"/>
          </p:cNvSpPr>
          <p:nvPr>
            <p:ph type="sldImg"/>
          </p:nvPr>
        </p:nvSpPr>
        <p:spPr>
          <a:xfrm>
            <a:off x="992188" y="685800"/>
            <a:ext cx="4873625" cy="3429000"/>
          </a:xfrm>
          <a:ln/>
        </p:spPr>
      </p:sp>
      <p:sp>
        <p:nvSpPr>
          <p:cNvPr id="34820" name="Rectangle 3"/>
          <p:cNvSpPr>
            <a:spLocks noGrp="1" noChangeArrowheads="1"/>
          </p:cNvSpPr>
          <p:nvPr>
            <p:ph type="body" idx="1"/>
          </p:nvPr>
        </p:nvSpPr>
        <p:spPr>
          <a:noFill/>
        </p:spPr>
        <p:txBody>
          <a:bodyPr/>
          <a:lstStyle/>
          <a:p>
            <a:pPr eaLnBrk="1" hangingPunct="1"/>
            <a:r>
              <a:rPr lang="en-GB" altLang="en-US" smtClean="0"/>
              <a:t>AFTER SLIDE</a:t>
            </a:r>
          </a:p>
          <a:p>
            <a:pPr eaLnBrk="1" hangingPunct="1"/>
            <a:r>
              <a:rPr lang="en-GB" altLang="en-US" smtClean="0"/>
              <a:t> Its a challenge in disseminating information about a complex illness with many perspectives</a:t>
            </a:r>
          </a:p>
          <a:p>
            <a:pPr eaLnBrk="1" hangingPunct="1"/>
            <a:endParaRPr lang="en-GB" altLang="en-US" smtClean="0"/>
          </a:p>
          <a:p>
            <a:pPr eaLnBrk="1" hangingPunct="1"/>
            <a:r>
              <a:rPr lang="en-GB" altLang="en-US" smtClean="0"/>
              <a:t>Being variable means no one service takes control – are the physical disabilities predominant or psychological ? </a:t>
            </a:r>
          </a:p>
          <a:p>
            <a:pPr eaLnBrk="1" hangingPunct="1"/>
            <a:r>
              <a:rPr lang="en-GB" altLang="en-US" smtClean="0"/>
              <a:t>Is it medical ? Or social ? </a:t>
            </a:r>
          </a:p>
          <a:p>
            <a:pPr eaLnBrk="1" hangingPunct="1"/>
            <a:r>
              <a:rPr lang="en-GB" altLang="en-US" smtClean="0"/>
              <a:t>Which websites do you start with? Which organisations do you approach , when you have the energy ? How do professionals themselves find a pathway. The Speech Therapist who met my husband had asked “ who co-ordinates his care”? ….</a:t>
            </a:r>
          </a:p>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6C708677-D3E1-44F6-8570-9288078E26C4}" type="slidenum">
              <a:rPr lang="en-GB" altLang="en-US" smtClean="0">
                <a:solidFill>
                  <a:prstClr val="black"/>
                </a:solidFill>
                <a:latin typeface="Arial" charset="0"/>
              </a:rPr>
              <a:pPr eaLnBrk="1" hangingPunct="1">
                <a:defRPr/>
              </a:pPr>
              <a:t>39</a:t>
            </a:fld>
            <a:endParaRPr lang="en-GB" altLang="en-US" smtClean="0">
              <a:solidFill>
                <a:prstClr val="black"/>
              </a:solidFill>
              <a:latin typeface="Arial" charset="0"/>
            </a:endParaRPr>
          </a:p>
        </p:txBody>
      </p:sp>
      <p:sp>
        <p:nvSpPr>
          <p:cNvPr id="35843" name="Rectangle 2"/>
          <p:cNvSpPr>
            <a:spLocks noGrp="1" noRot="1" noChangeAspect="1" noChangeArrowheads="1" noTextEdit="1"/>
          </p:cNvSpPr>
          <p:nvPr>
            <p:ph type="sldImg"/>
          </p:nvPr>
        </p:nvSpPr>
        <p:spPr>
          <a:xfrm>
            <a:off x="992188" y="685800"/>
            <a:ext cx="4873625" cy="3429000"/>
          </a:xfrm>
          <a:ln/>
        </p:spPr>
      </p:sp>
      <p:sp>
        <p:nvSpPr>
          <p:cNvPr id="35844" name="Rectangle 3"/>
          <p:cNvSpPr>
            <a:spLocks noGrp="1" noChangeArrowheads="1"/>
          </p:cNvSpPr>
          <p:nvPr>
            <p:ph type="body" idx="1"/>
          </p:nvPr>
        </p:nvSpPr>
        <p:spPr>
          <a:noFill/>
        </p:spPr>
        <p:txBody>
          <a:bodyPr/>
          <a:lstStyle/>
          <a:p>
            <a:pPr eaLnBrk="1" hangingPunct="1"/>
            <a:r>
              <a:rPr lang="en-GB" altLang="en-US" smtClean="0"/>
              <a:t>READ AFTER SLIDE </a:t>
            </a:r>
          </a:p>
          <a:p>
            <a:pPr eaLnBrk="1" hangingPunct="1"/>
            <a:r>
              <a:rPr lang="en-GB" altLang="en-US" smtClean="0"/>
              <a:t>Next 2-3years I hungrily devour anything I can read on HD, attending meetings ( even arranging one for local professionals) , keeping in touch with friends  in similar positions</a:t>
            </a:r>
          </a:p>
          <a:p>
            <a:pPr eaLnBrk="1" hangingPunct="1"/>
            <a:r>
              <a:rPr lang="en-GB" altLang="en-US" smtClean="0"/>
              <a:t>I have fantastic friends in community, my parents ( not getting younger )moved to live to be nearby , and my faith sustains me</a:t>
            </a:r>
          </a:p>
          <a:p>
            <a:pPr eaLnBrk="1" hangingPunct="1"/>
            <a:r>
              <a:rPr lang="en-GB" altLang="en-US" smtClean="0"/>
              <a:t>Reduced hours of work , in stages , extremely thankful to accommodating colleagues.</a:t>
            </a:r>
          </a:p>
          <a:p>
            <a:pPr eaLnBrk="1" hangingPunct="1"/>
            <a:endParaRPr lang="en-GB" altLang="en-US" smtClean="0"/>
          </a:p>
          <a:p>
            <a:pPr eaLnBrk="1" hangingPunct="1"/>
            <a:r>
              <a:rPr lang="en-GB" altLang="en-US" smtClean="0"/>
              <a:t>Our family outings – although positive – had recurring disaster theme- frequent rescues and challenges as HD progressed ,  sailing and travelling become stressful and exhausting as the brain tries to cope with planning and sequencing.</a:t>
            </a:r>
          </a:p>
          <a:p>
            <a:pPr eaLnBrk="1" hangingPunct="1"/>
            <a:r>
              <a:rPr lang="en-GB" altLang="en-US" smtClean="0"/>
              <a:t>My husband loved outdoor adventure and wanted to “make the most of it” </a:t>
            </a:r>
          </a:p>
          <a:p>
            <a:pPr eaLnBrk="1" hangingPunct="1"/>
            <a:r>
              <a:rPr lang="en-GB" altLang="en-US" smtClean="0"/>
              <a:t>Pushed himself to the limit of endurance by cycling and running “ to fight his illness “ rather than take drugs</a:t>
            </a:r>
          </a:p>
          <a:p>
            <a:pPr eaLnBrk="1" hangingPunct="1"/>
            <a:r>
              <a:rPr lang="en-GB" altLang="en-US" smtClean="0"/>
              <a:t>Any discussions about making family life easier became circular rows</a:t>
            </a:r>
          </a:p>
          <a:p>
            <a:pPr eaLnBrk="1" hangingPunct="1"/>
            <a:r>
              <a:rPr lang="en-GB" altLang="en-US" smtClean="0"/>
              <a:t>Any concept of planning or organising was impossible </a:t>
            </a:r>
          </a:p>
          <a:p>
            <a:pPr eaLnBrk="1" hangingPunct="1"/>
            <a:r>
              <a:rPr lang="en-GB" altLang="en-US" smtClean="0"/>
              <a:t>Increasingly small tasks became more difficult resulting in agitated aggressive outbursts – no recognition of their impact</a:t>
            </a:r>
          </a:p>
          <a:p>
            <a:pPr eaLnBrk="1" hangingPunct="1"/>
            <a:r>
              <a:rPr lang="en-GB" altLang="en-US" smtClean="0"/>
              <a:t>Not witnessed outside the family- many HD sufferers retain an incredible ability to hold it together for short periods ….eg appointments with doctors and social workers , but they cannot sustain it..at home .</a:t>
            </a:r>
          </a:p>
          <a:p>
            <a:pPr eaLnBrk="1" hangingPunct="1"/>
            <a:r>
              <a:rPr lang="en-GB" altLang="en-US" smtClean="0"/>
              <a:t>(Discussion of respite caused huge anxiety – worsened the agitation- I think, looking back it seemed a threat that I may leave.)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69CFC2EE-48F2-410B-A966-9AA49463BA6C}" type="slidenum">
              <a:rPr lang="en-GB" altLang="en-US" smtClean="0">
                <a:solidFill>
                  <a:prstClr val="black"/>
                </a:solidFill>
                <a:latin typeface="Arial" charset="0"/>
              </a:rPr>
              <a:pPr eaLnBrk="1" hangingPunct="1">
                <a:defRPr/>
              </a:pPr>
              <a:t>40</a:t>
            </a:fld>
            <a:endParaRPr lang="en-GB" altLang="en-US" smtClean="0">
              <a:solidFill>
                <a:prstClr val="black"/>
              </a:solidFill>
              <a:latin typeface="Arial" charset="0"/>
            </a:endParaRPr>
          </a:p>
        </p:txBody>
      </p:sp>
      <p:sp>
        <p:nvSpPr>
          <p:cNvPr id="36867" name="Rectangle 2"/>
          <p:cNvSpPr>
            <a:spLocks noGrp="1" noRot="1" noChangeAspect="1" noChangeArrowheads="1" noTextEdit="1"/>
          </p:cNvSpPr>
          <p:nvPr>
            <p:ph type="sldImg"/>
          </p:nvPr>
        </p:nvSpPr>
        <p:spPr>
          <a:xfrm>
            <a:off x="992188" y="685800"/>
            <a:ext cx="4873625" cy="3429000"/>
          </a:xfrm>
          <a:ln/>
        </p:spPr>
      </p:sp>
      <p:sp>
        <p:nvSpPr>
          <p:cNvPr id="36868" name="Rectangle 3"/>
          <p:cNvSpPr>
            <a:spLocks noGrp="1" noChangeArrowheads="1"/>
          </p:cNvSpPr>
          <p:nvPr>
            <p:ph type="body" idx="1"/>
          </p:nvPr>
        </p:nvSpPr>
        <p:spPr>
          <a:noFill/>
        </p:spPr>
        <p:txBody>
          <a:bodyPr/>
          <a:lstStyle/>
          <a:p>
            <a:pPr eaLnBrk="1" hangingPunct="1"/>
            <a:r>
              <a:rPr lang="en-GB" altLang="en-US" smtClean="0"/>
              <a:t>Obtaining respite from HD is extremely complicated to negotiate, yet desperately needed for physical and psychological rest. He relied on me to think for him, so I had no break from daily challenging behaviour..</a:t>
            </a:r>
          </a:p>
          <a:p>
            <a:pPr eaLnBrk="1" hangingPunct="1"/>
            <a:r>
              <a:rPr lang="en-GB" altLang="en-US" smtClean="0"/>
              <a:t> </a:t>
            </a:r>
          </a:p>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9FAE84F5-681A-4F6E-A6B8-7C5247A9A619}" type="slidenum">
              <a:rPr lang="en-GB" altLang="en-US" smtClean="0">
                <a:solidFill>
                  <a:prstClr val="black"/>
                </a:solidFill>
                <a:latin typeface="Arial" charset="0"/>
              </a:rPr>
              <a:pPr eaLnBrk="1" hangingPunct="1">
                <a:defRPr/>
              </a:pPr>
              <a:t>41</a:t>
            </a:fld>
            <a:endParaRPr lang="en-GB" altLang="en-US" smtClean="0">
              <a:solidFill>
                <a:prstClr val="black"/>
              </a:solidFill>
              <a:latin typeface="Arial" charset="0"/>
            </a:endParaRPr>
          </a:p>
        </p:txBody>
      </p:sp>
      <p:sp>
        <p:nvSpPr>
          <p:cNvPr id="37891" name="Rectangle 2"/>
          <p:cNvSpPr>
            <a:spLocks noGrp="1" noRot="1" noChangeAspect="1" noChangeArrowheads="1" noTextEdit="1"/>
          </p:cNvSpPr>
          <p:nvPr>
            <p:ph type="sldImg"/>
          </p:nvPr>
        </p:nvSpPr>
        <p:spPr>
          <a:xfrm>
            <a:off x="992188" y="685800"/>
            <a:ext cx="4873625" cy="3429000"/>
          </a:xfrm>
          <a:ln/>
        </p:spPr>
      </p:sp>
      <p:sp>
        <p:nvSpPr>
          <p:cNvPr id="37892" name="Rectangle 3"/>
          <p:cNvSpPr>
            <a:spLocks noGrp="1" noChangeArrowheads="1"/>
          </p:cNvSpPr>
          <p:nvPr>
            <p:ph type="body" idx="1"/>
          </p:nvPr>
        </p:nvSpPr>
        <p:spPr>
          <a:noFill/>
        </p:spPr>
        <p:txBody>
          <a:bodyPr/>
          <a:lstStyle/>
          <a:p>
            <a:pPr eaLnBrk="1" hangingPunct="1"/>
            <a:r>
              <a:rPr lang="en-GB" altLang="en-US" smtClean="0"/>
              <a:t>THIS SLIDE SUMMARISES THE MAIN GAPS I ENCOUNTERED(-READ NOTES )</a:t>
            </a:r>
          </a:p>
          <a:p>
            <a:pPr eaLnBrk="1" hangingPunct="1"/>
            <a:r>
              <a:rPr lang="en-GB" altLang="en-US" smtClean="0"/>
              <a:t>Neurology or psychiatry-who leads?</a:t>
            </a:r>
          </a:p>
          <a:p>
            <a:pPr eaLnBrk="1" hangingPunct="1"/>
            <a:r>
              <a:rPr lang="en-GB" altLang="en-US" smtClean="0"/>
              <a:t>Adult psychiatry or memory service –depends on the area</a:t>
            </a:r>
          </a:p>
          <a:p>
            <a:pPr eaLnBrk="1" hangingPunct="1"/>
            <a:r>
              <a:rPr lang="en-GB" altLang="en-US" smtClean="0"/>
              <a:t>Children’s support –gaps between education and health – gaps between contracts for Young Carers support for 6months – didn’t meet criteria for CAMHS- or anything else at the time</a:t>
            </a:r>
          </a:p>
          <a:p>
            <a:pPr eaLnBrk="1" hangingPunct="1"/>
            <a:r>
              <a:rPr lang="en-GB" altLang="en-US" smtClean="0"/>
              <a:t>Psychologist for me, main carer – could not deal with work related matters – a recurring problem for carers who also need to work </a:t>
            </a:r>
          </a:p>
          <a:p>
            <a:pPr eaLnBrk="1" hangingPunct="1"/>
            <a:r>
              <a:rPr lang="en-GB" altLang="en-US" smtClean="0"/>
              <a:t>Websites were trawled- time and again HD again fell in Gaps between some major high profile charities.  ‘HD was not part of their remit’ and national websites don’t give detail of regional or local services, nor did local hospital websites. HNA have been trying to put that right.</a:t>
            </a:r>
          </a:p>
          <a:p>
            <a:pPr eaLnBrk="1" hangingPunct="1"/>
            <a:endParaRPr lang="en-GB" altLang="en-US" smtClean="0"/>
          </a:p>
          <a:p>
            <a:pPr eaLnBrk="1" hangingPunct="1"/>
            <a:r>
              <a:rPr lang="en-GB" altLang="en-US" smtClean="0"/>
              <a:t>A new social worker visited me after 5 calls to call centre , my husband went jogging to avoid meeting him on 2 occasions.</a:t>
            </a:r>
          </a:p>
          <a:p>
            <a:pPr eaLnBrk="1" hangingPunct="1"/>
            <a:r>
              <a:rPr lang="en-GB" altLang="en-US" smtClean="0"/>
              <a:t>Domestic violence websites and local refuge team told me of another avenue open to me  – but I had to act quickly for the Law to be effective. I took advice from the out of hours Mental Health Team – who confirmed The Mental Health Act was unlikely to help .</a:t>
            </a:r>
          </a:p>
          <a:p>
            <a:pPr eaLnBrk="1" hangingPunct="1"/>
            <a:r>
              <a:rPr lang="en-GB" altLang="en-US" smtClean="0"/>
              <a:t> </a:t>
            </a:r>
          </a:p>
          <a:p>
            <a:pPr eaLnBrk="1" hangingPunct="1"/>
            <a:r>
              <a:rPr lang="en-GB" altLang="en-US" smtClean="0"/>
              <a:t>I was seriously stressed out, had slept at my parents while youngest was on a school trip , previously this had triggered agitation . At least she wasn’t around to witness it this time. I had to risk leaving my eldest at home studying. They were 10 and 17.</a:t>
            </a:r>
          </a:p>
          <a:p>
            <a:pPr eaLnBrk="1" hangingPunct="1"/>
            <a:endParaRPr lang="en-GB" altLang="en-US" smtClean="0"/>
          </a:p>
          <a:p>
            <a:pPr eaLnBrk="1" hangingPunct="1"/>
            <a:r>
              <a:rPr lang="en-GB" altLang="en-US" smtClean="0"/>
              <a:t>NHS England remains unclear which aspects of care for long term neurological conditions are specialist or locally commissioned. They are crying out for integration and use considerable inpatient and residential care resources.</a:t>
            </a:r>
          </a:p>
          <a:p>
            <a:pPr eaLnBrk="1" hangingPunct="1"/>
            <a:r>
              <a:rPr lang="en-GB" altLang="en-US" smtClean="0"/>
              <a:t>I first wrote this in November 2013, no improvement in these major commissioning issues to date. I represent HNA at the Wessex SCN for MH,D and N so ask at every opportunity. </a:t>
            </a:r>
          </a:p>
          <a:p>
            <a:pPr eaLnBrk="1" hangingPunct="1"/>
            <a:endParaRPr lang="en-GB" altLang="en-US" smtClean="0"/>
          </a:p>
          <a:p>
            <a:pPr eaLnBrk="1" hangingPunct="1"/>
            <a:r>
              <a:rPr lang="en-GB" altLang="en-US" smtClean="0"/>
              <a:t>To continue my story…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7101A45F-6671-4E14-9BEE-4651E59D418F}" type="slidenum">
              <a:rPr lang="en-GB" altLang="en-US" smtClean="0">
                <a:solidFill>
                  <a:prstClr val="black"/>
                </a:solidFill>
                <a:latin typeface="Arial" charset="0"/>
              </a:rPr>
              <a:pPr eaLnBrk="1" hangingPunct="1">
                <a:defRPr/>
              </a:pPr>
              <a:t>42</a:t>
            </a:fld>
            <a:endParaRPr lang="en-GB" altLang="en-US" smtClean="0">
              <a:solidFill>
                <a:prstClr val="black"/>
              </a:solidFill>
              <a:latin typeface="Arial" charset="0"/>
            </a:endParaRPr>
          </a:p>
        </p:txBody>
      </p:sp>
      <p:sp>
        <p:nvSpPr>
          <p:cNvPr id="38915" name="Rectangle 2"/>
          <p:cNvSpPr>
            <a:spLocks noGrp="1" noRot="1" noChangeAspect="1" noChangeArrowheads="1" noTextEdit="1"/>
          </p:cNvSpPr>
          <p:nvPr>
            <p:ph type="sldImg"/>
          </p:nvPr>
        </p:nvSpPr>
        <p:spPr>
          <a:xfrm>
            <a:off x="992188" y="685800"/>
            <a:ext cx="4873625" cy="3429000"/>
          </a:xfrm>
          <a:ln/>
        </p:spPr>
      </p:sp>
      <p:sp>
        <p:nvSpPr>
          <p:cNvPr id="38916" name="Rectangle 3"/>
          <p:cNvSpPr>
            <a:spLocks noGrp="1" noChangeArrowheads="1"/>
          </p:cNvSpPr>
          <p:nvPr>
            <p:ph type="body" idx="1"/>
          </p:nvPr>
        </p:nvSpPr>
        <p:spPr>
          <a:noFill/>
        </p:spPr>
        <p:txBody>
          <a:bodyPr/>
          <a:lstStyle/>
          <a:p>
            <a:pPr eaLnBrk="1" hangingPunct="1"/>
            <a:r>
              <a:rPr lang="en-GB" altLang="en-US" smtClean="0"/>
              <a:t>READ BEFORE SLIDE </a:t>
            </a:r>
          </a:p>
          <a:p>
            <a:pPr eaLnBrk="1" hangingPunct="1"/>
            <a:r>
              <a:rPr lang="en-GB" altLang="en-US" smtClean="0"/>
              <a:t>For the next couple of months all I did was try and seek help from whoever seemed to be the most appropriate person for that problem. </a:t>
            </a:r>
          </a:p>
          <a:p>
            <a:pPr eaLnBrk="1" hangingPunct="1"/>
            <a:endParaRPr lang="en-GB" altLang="en-US" smtClean="0"/>
          </a:p>
          <a:p>
            <a:pPr eaLnBrk="1" hangingPunct="1"/>
            <a:r>
              <a:rPr lang="en-GB" altLang="en-US" smtClean="0"/>
              <a:t>I was often passed to another professional, “not my remit” or we “didn’t meet the criteria”.</a:t>
            </a:r>
          </a:p>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7EE4F92C-0CA4-40C0-99DB-C0D25038E068}" type="slidenum">
              <a:rPr lang="en-GB" altLang="en-US" smtClean="0">
                <a:solidFill>
                  <a:prstClr val="black"/>
                </a:solidFill>
                <a:latin typeface="Arial" charset="0"/>
              </a:rPr>
              <a:pPr eaLnBrk="1" hangingPunct="1">
                <a:defRPr/>
              </a:pPr>
              <a:t>43</a:t>
            </a:fld>
            <a:endParaRPr lang="en-GB" altLang="en-US" smtClean="0">
              <a:solidFill>
                <a:prstClr val="black"/>
              </a:solidFill>
              <a:latin typeface="Arial" charset="0"/>
            </a:endParaRPr>
          </a:p>
        </p:txBody>
      </p:sp>
      <p:sp>
        <p:nvSpPr>
          <p:cNvPr id="39939" name="Rectangle 2"/>
          <p:cNvSpPr>
            <a:spLocks noGrp="1" noRot="1" noChangeAspect="1" noChangeArrowheads="1" noTextEdit="1"/>
          </p:cNvSpPr>
          <p:nvPr>
            <p:ph type="sldImg"/>
          </p:nvPr>
        </p:nvSpPr>
        <p:spPr>
          <a:xfrm>
            <a:off x="992188" y="685800"/>
            <a:ext cx="4873625" cy="3429000"/>
          </a:xfrm>
          <a:ln/>
        </p:spPr>
      </p:sp>
      <p:sp>
        <p:nvSpPr>
          <p:cNvPr id="39940" name="Rectangle 3"/>
          <p:cNvSpPr>
            <a:spLocks noGrp="1" noChangeArrowheads="1"/>
          </p:cNvSpPr>
          <p:nvPr>
            <p:ph type="body" idx="1"/>
          </p:nvPr>
        </p:nvSpPr>
        <p:spPr>
          <a:noFill/>
        </p:spPr>
        <p:txBody>
          <a:bodyPr/>
          <a:lstStyle/>
          <a:p>
            <a:pPr eaLnBrk="1" hangingPunct="1"/>
            <a:r>
              <a:rPr lang="en-GB" altLang="en-US" smtClean="0"/>
              <a:t>READ FIRST </a:t>
            </a:r>
          </a:p>
          <a:p>
            <a:pPr eaLnBrk="1" hangingPunct="1"/>
            <a:r>
              <a:rPr lang="en-GB" altLang="en-US" smtClean="0"/>
              <a:t>I represented myself in court to obtain an Emergency injunction to protect myself and my children.</a:t>
            </a:r>
          </a:p>
          <a:p>
            <a:pPr eaLnBrk="1" hangingPunct="1"/>
            <a:endParaRPr lang="en-GB" altLang="en-US" smtClean="0"/>
          </a:p>
          <a:p>
            <a:pPr eaLnBrk="1" hangingPunct="1"/>
            <a:r>
              <a:rPr lang="en-GB" altLang="en-US" smtClean="0"/>
              <a:t> It was only when the barrister in court laid out my stark choice that I realised I had to choose between caring for my children –at the start of what may be a shortened life , and my husband whom I still loved. </a:t>
            </a:r>
          </a:p>
          <a:p>
            <a:pPr eaLnBrk="1" hangingPunct="1"/>
            <a:endParaRPr lang="en-GB" altLang="en-US" smtClean="0"/>
          </a:p>
          <a:p>
            <a:pPr eaLnBrk="1" hangingPunct="1"/>
            <a:r>
              <a:rPr lang="en-GB" altLang="en-US" smtClean="0"/>
              <a:t>I wanted to maintain his quality of life, being his advocate and companion. </a:t>
            </a:r>
          </a:p>
          <a:p>
            <a:pPr eaLnBrk="1" hangingPunct="1"/>
            <a:r>
              <a:rPr lang="en-GB" altLang="en-US" smtClean="0"/>
              <a:t>Several judges and barristers asked why the courts had to deal with this case….because HIS choices needed to be respected, over mine, even though with  his illness he couldn’t see how the kids were impacted. </a:t>
            </a:r>
          </a:p>
          <a:p>
            <a:pPr eaLnBrk="1" hangingPunct="1"/>
            <a:endParaRPr lang="en-GB" altLang="en-US" smtClean="0"/>
          </a:p>
          <a:p>
            <a:pPr eaLnBrk="1" hangingPunct="1"/>
            <a:r>
              <a:rPr lang="en-GB" altLang="en-US" smtClean="0"/>
              <a:t>I telephoned 4 Care Homes from the court to see who had a vacancy that evening.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37525676-E164-4190-8589-06733BB49F98}" type="slidenum">
              <a:rPr lang="en-GB" altLang="en-US" smtClean="0">
                <a:solidFill>
                  <a:prstClr val="black"/>
                </a:solidFill>
                <a:latin typeface="Arial" charset="0"/>
              </a:rPr>
              <a:pPr eaLnBrk="1" hangingPunct="1">
                <a:defRPr/>
              </a:pPr>
              <a:t>44</a:t>
            </a:fld>
            <a:endParaRPr lang="en-GB" altLang="en-US" smtClean="0">
              <a:solidFill>
                <a:prstClr val="black"/>
              </a:solidFill>
              <a:latin typeface="Arial" charset="0"/>
            </a:endParaRPr>
          </a:p>
        </p:txBody>
      </p:sp>
      <p:sp>
        <p:nvSpPr>
          <p:cNvPr id="40963" name="Rectangle 2"/>
          <p:cNvSpPr>
            <a:spLocks noGrp="1" noRot="1" noChangeAspect="1" noChangeArrowheads="1" noTextEdit="1"/>
          </p:cNvSpPr>
          <p:nvPr>
            <p:ph type="sldImg"/>
          </p:nvPr>
        </p:nvSpPr>
        <p:spPr>
          <a:xfrm>
            <a:off x="992188" y="685800"/>
            <a:ext cx="4873625" cy="3429000"/>
          </a:xfrm>
          <a:ln/>
        </p:spPr>
      </p:sp>
      <p:sp>
        <p:nvSpPr>
          <p:cNvPr id="40964" name="Rectangle 3"/>
          <p:cNvSpPr>
            <a:spLocks noGrp="1" noChangeArrowheads="1"/>
          </p:cNvSpPr>
          <p:nvPr>
            <p:ph type="body" idx="1"/>
          </p:nvPr>
        </p:nvSpPr>
        <p:spPr>
          <a:noFill/>
        </p:spPr>
        <p:txBody>
          <a:bodyPr/>
          <a:lstStyle/>
          <a:p>
            <a:pPr eaLnBrk="1" hangingPunct="1"/>
            <a:r>
              <a:rPr lang="en-GB" altLang="en-US" smtClean="0"/>
              <a:t>SLIDE FIRST</a:t>
            </a:r>
          </a:p>
          <a:p>
            <a:pPr eaLnBrk="1" hangingPunct="1"/>
            <a:endParaRPr lang="en-GB" altLang="en-US" smtClean="0"/>
          </a:p>
          <a:p>
            <a:pPr eaLnBrk="1" hangingPunct="1"/>
            <a:r>
              <a:rPr lang="en-GB" altLang="en-US" smtClean="0"/>
              <a:t>I am afraid I have become angry at the battles I have had to face , on top of facing a devastating illness, so I have become passionate about trying to improve services for HD….in time for my children. They are at 50/50 risk of inheriting this illness and witness not only their father deteriorating, but my confused battles for solutions .</a:t>
            </a:r>
          </a:p>
          <a:p>
            <a:pPr eaLnBrk="1" hangingPunct="1"/>
            <a:endParaRPr lang="en-GB" altLang="en-US" smtClean="0"/>
          </a:p>
          <a:p>
            <a:pPr eaLnBrk="1" hangingPunct="1"/>
            <a:endParaRPr lang="en-GB" altLang="en-US" smtClean="0"/>
          </a:p>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F001404C-8B19-4F82-A89E-654DC96A52C1}" type="slidenum">
              <a:rPr lang="en-GB" altLang="en-US" smtClean="0">
                <a:solidFill>
                  <a:prstClr val="black"/>
                </a:solidFill>
                <a:latin typeface="Arial" charset="0"/>
              </a:rPr>
              <a:pPr eaLnBrk="1" hangingPunct="1">
                <a:defRPr/>
              </a:pPr>
              <a:t>27</a:t>
            </a:fld>
            <a:endParaRPr lang="en-GB" altLang="en-US" smtClean="0">
              <a:solidFill>
                <a:prstClr val="black"/>
              </a:solidFill>
              <a:latin typeface="Arial" charset="0"/>
            </a:endParaRPr>
          </a:p>
        </p:txBody>
      </p:sp>
      <p:sp>
        <p:nvSpPr>
          <p:cNvPr id="23555" name="Rectangle 2"/>
          <p:cNvSpPr>
            <a:spLocks noGrp="1" noRot="1" noChangeAspect="1" noChangeArrowheads="1" noTextEdit="1"/>
          </p:cNvSpPr>
          <p:nvPr>
            <p:ph type="sldImg"/>
          </p:nvPr>
        </p:nvSpPr>
        <p:spPr>
          <a:xfrm>
            <a:off x="992188" y="685800"/>
            <a:ext cx="4873625" cy="3429000"/>
          </a:xfrm>
          <a:ln/>
        </p:spPr>
      </p:sp>
      <p:sp>
        <p:nvSpPr>
          <p:cNvPr id="23556" name="Rectangle 3"/>
          <p:cNvSpPr>
            <a:spLocks noGrp="1" noChangeArrowheads="1"/>
          </p:cNvSpPr>
          <p:nvPr>
            <p:ph type="body" idx="1"/>
          </p:nvPr>
        </p:nvSpPr>
        <p:spPr>
          <a:noFill/>
        </p:spPr>
        <p:txBody>
          <a:bodyPr/>
          <a:lstStyle/>
          <a:p>
            <a:pPr eaLnBrk="1" hangingPunct="1"/>
            <a:r>
              <a:rPr lang="en-GB" altLang="en-US" smtClean="0"/>
              <a:t>Good morning ,</a:t>
            </a:r>
          </a:p>
          <a:p>
            <a:pPr eaLnBrk="1" hangingPunct="1"/>
            <a:r>
              <a:rPr lang="en-GB" altLang="en-US" smtClean="0"/>
              <a:t>My story as a carer and wife, this story is retold many times in our communities. </a:t>
            </a:r>
          </a:p>
          <a:p>
            <a:pPr eaLnBrk="1" hangingPunct="1"/>
            <a:r>
              <a:rPr lang="en-GB" altLang="en-US" smtClean="0"/>
              <a:t>It  illustrates the challenges faced by those of working age with HD, before and after diagnosis. It is a genetic disorder passed by autosomal dominance, which means each offspring of an affected parent has a 50;50 chance of also developing the same illness. It causes progressive physical disability, cognitive disability and a range of psychiatric disorders, to different degrees in each individual.</a:t>
            </a:r>
          </a:p>
          <a:p>
            <a:pPr eaLnBrk="1" hangingPunct="1"/>
            <a:endParaRPr lang="en-GB" altLang="en-US" smtClean="0"/>
          </a:p>
          <a:p>
            <a:pPr eaLnBrk="1" hangingPunct="1"/>
            <a:r>
              <a:rPr lang="en-GB" altLang="en-US" smtClean="0"/>
              <a:t>I have mad many friends across Hampshire via the Huntington’s Disease Association with similar stories. We give each other huge understanding and support and direction.</a:t>
            </a:r>
          </a:p>
          <a:p>
            <a:pPr eaLnBrk="1" hangingPunct="1"/>
            <a:r>
              <a:rPr lang="en-GB" altLang="en-US" smtClean="0"/>
              <a:t>We  rely on professionals at crucial stages. There is a real need for partnership working .</a:t>
            </a:r>
          </a:p>
          <a:p>
            <a:pPr eaLnBrk="1" hangingPunct="1"/>
            <a:endParaRPr lang="en-GB" altLang="en-US" smtClean="0"/>
          </a:p>
          <a:p>
            <a:pPr eaLnBrk="1" hangingPunct="1"/>
            <a:r>
              <a:rPr lang="en-GB" altLang="en-US" smtClean="0"/>
              <a:t>These are NOT an illnesses made worse by lifestyle choices , nationality or protected by social class or education. They are becoming more common as we are cured of cancer and cardiovascular disease. </a:t>
            </a:r>
          </a:p>
          <a:p>
            <a:pPr eaLnBrk="1" hangingPunct="1"/>
            <a:endParaRPr lang="en-GB" altLang="en-US" smtClean="0"/>
          </a:p>
          <a:p>
            <a:pPr eaLnBrk="1" hangingPunct="1"/>
            <a:r>
              <a:rPr lang="en-GB" altLang="en-US" smtClean="0"/>
              <a:t>My story is not intended to criticise any individual , but illustrate the systemic challenges which we can work on together during today. I have got to know some great folk along the way.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CC09B65F-3541-4381-8FB9-B6EEE64D1623}" type="slidenum">
              <a:rPr lang="en-GB" altLang="en-US" smtClean="0">
                <a:solidFill>
                  <a:prstClr val="black"/>
                </a:solidFill>
                <a:latin typeface="Arial" charset="0"/>
              </a:rPr>
              <a:pPr eaLnBrk="1" hangingPunct="1">
                <a:defRPr/>
              </a:pPr>
              <a:t>45</a:t>
            </a:fld>
            <a:endParaRPr lang="en-GB" altLang="en-US"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992188" y="685800"/>
            <a:ext cx="4873625" cy="3429000"/>
          </a:xfrm>
          <a:ln/>
        </p:spPr>
      </p:sp>
      <p:sp>
        <p:nvSpPr>
          <p:cNvPr id="41988" name="Rectangle 3"/>
          <p:cNvSpPr>
            <a:spLocks noGrp="1" noChangeArrowheads="1"/>
          </p:cNvSpPr>
          <p:nvPr>
            <p:ph type="body" idx="1"/>
          </p:nvPr>
        </p:nvSpPr>
        <p:spPr>
          <a:noFill/>
        </p:spPr>
        <p:txBody>
          <a:bodyPr/>
          <a:lstStyle/>
          <a:p>
            <a:pPr eaLnBrk="1" hangingPunct="1"/>
            <a:r>
              <a:rPr lang="en-GB" altLang="en-US" smtClean="0"/>
              <a:t> Thank you for listening to another harrowing story of Huntington’s Disease – I have spared you much of the difficult detail. The only multi-professional meeting which occurred was a MARAC. I wasn’t invited. </a:t>
            </a:r>
          </a:p>
          <a:p>
            <a:pPr eaLnBrk="1" hangingPunct="1"/>
            <a:r>
              <a:rPr lang="en-GB" altLang="en-US" smtClean="0"/>
              <a:t>As a health care professional I could find no pathway through the maze of health and social care. </a:t>
            </a:r>
          </a:p>
          <a:p>
            <a:pPr eaLnBrk="1" hangingPunct="1"/>
            <a:endParaRPr lang="en-GB" altLang="en-US" smtClean="0"/>
          </a:p>
          <a:p>
            <a:pPr eaLnBrk="1" hangingPunct="1"/>
            <a:r>
              <a:rPr lang="en-GB" altLang="en-US" smtClean="0"/>
              <a:t>To update you :</a:t>
            </a:r>
          </a:p>
          <a:p>
            <a:pPr eaLnBrk="1" hangingPunct="1"/>
            <a:r>
              <a:rPr lang="en-GB" altLang="en-US" smtClean="0"/>
              <a:t> I had only hoped for respite for a month ,so my daughter could study for her exams in peace.</a:t>
            </a:r>
          </a:p>
          <a:p>
            <a:pPr eaLnBrk="1" hangingPunct="1"/>
            <a:endParaRPr lang="en-GB" altLang="en-US" smtClean="0"/>
          </a:p>
          <a:p>
            <a:pPr eaLnBrk="1" hangingPunct="1"/>
            <a:r>
              <a:rPr lang="en-GB" altLang="en-US" smtClean="0"/>
              <a:t>My husband was in that respite centre for 11 months, and has adapted surprisingly well to their routine. I  provided basic care alongside the staff, I explained and given leaflets on various aspects of care as his condition has changed a lot during that time. I remained his advocate, and now have an LPA in place. Much communication, I was told, was blocked without it. Open, honest communication across organisations with clear leadership may have helped . </a:t>
            </a:r>
          </a:p>
          <a:p>
            <a:pPr eaLnBrk="1" hangingPunct="1"/>
            <a:endParaRPr lang="en-GB" altLang="en-US" smtClean="0"/>
          </a:p>
          <a:p>
            <a:pPr eaLnBrk="1" hangingPunct="1"/>
            <a:r>
              <a:rPr lang="en-GB" altLang="en-US" smtClean="0"/>
              <a:t>For the last 18 months he has been lucky to have a small flat within a “secure” care home which specialises in dementia including challenging behaviour. It is close to the coastal path overlooking Hurst Castle and Hampshire, we can visit easily several times a week to walk and spend time as a family, but not at home.</a:t>
            </a:r>
          </a:p>
          <a:p>
            <a:pPr eaLnBrk="1" hangingPunct="1"/>
            <a:r>
              <a:rPr lang="en-GB" altLang="en-US" smtClean="0"/>
              <a:t>(Unfortunately I have been advised that it would be confusing and distressing to allow visits home.)</a:t>
            </a:r>
          </a:p>
          <a:p>
            <a:pPr eaLnBrk="1" hangingPunct="1"/>
            <a:endParaRPr lang="en-GB" altLang="en-US" smtClean="0"/>
          </a:p>
          <a:p>
            <a:pPr eaLnBrk="1" hangingPunct="1"/>
            <a:r>
              <a:rPr lang="en-GB" altLang="en-US" smtClean="0"/>
              <a:t>My children and my husband know I am speaking today .Please respect them in using this case to improve your knowledge. I don’t mind answering questions  if it helps your understanding to help other families.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 am going to talk about the disease, how often you are likely to come across it , the affects on person and their family and what you have to think about when referred a person with MND</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0A0C85-1978-47D0-94B1-1BAE8CD4EF0A}" type="slidenum">
              <a:rPr lang="en-GB" altLang="en-US" sz="1200">
                <a:solidFill>
                  <a:prstClr val="black"/>
                </a:solidFill>
              </a:rPr>
              <a:pPr/>
              <a:t>46</a:t>
            </a:fld>
            <a:endParaRPr lang="en-GB" alt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 will tell the story of John during this talk.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71ABEA0-9B0E-41AC-90C3-96B58F58C687}" type="slidenum">
              <a:rPr lang="en-GB" altLang="en-US" sz="1200">
                <a:solidFill>
                  <a:prstClr val="black"/>
                </a:solidFill>
              </a:rPr>
              <a:pPr/>
              <a:t>48</a:t>
            </a:fld>
            <a:endParaRPr lang="en-GB" altLang="en-US"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Explain Incidence and prevalence</a:t>
            </a:r>
          </a:p>
          <a:p>
            <a:r>
              <a:rPr lang="en-GB" altLang="en-US" smtClean="0"/>
              <a:t>Note the similarity of Incidence and the difference in prevalence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61EB8DE-BD75-4055-90C2-6B88C1799F34}" type="slidenum">
              <a:rPr lang="en-GB" altLang="en-US" sz="1200">
                <a:solidFill>
                  <a:prstClr val="black"/>
                </a:solidFill>
              </a:rPr>
              <a:pPr/>
              <a:t>50</a:t>
            </a:fld>
            <a:endParaRPr lang="en-GB" altLang="en-US"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Has had MND for 50 years?   David Niven died three years after being diagnosed</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0713C7A-5B2C-4C35-AADD-4C872D45DAFA}" type="slidenum">
              <a:rPr lang="en-GB" altLang="en-US" sz="1200">
                <a:solidFill>
                  <a:prstClr val="black"/>
                </a:solidFill>
              </a:rPr>
              <a:pPr/>
              <a:t>52</a:t>
            </a:fld>
            <a:endParaRPr lang="en-GB" alt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1 in 232 died with MND (Office of national statistics 2012)</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5D6C2A-1694-42B0-8D15-46F584AD35CE}" type="slidenum">
              <a:rPr lang="en-GB" altLang="en-US" sz="1200">
                <a:solidFill>
                  <a:prstClr val="black"/>
                </a:solidFill>
              </a:rPr>
              <a:pPr/>
              <a:t>53</a:t>
            </a:fld>
            <a:endParaRPr lang="en-GB" altLang="en-US" sz="12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PMA lower M Nerves  PLS Upper motor nerves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EDE9680-0F0E-4ADA-94ED-7DF13FEEFEE6}" type="slidenum">
              <a:rPr lang="en-GB" altLang="en-US" sz="1200">
                <a:solidFill>
                  <a:prstClr val="black"/>
                </a:solidFill>
              </a:rPr>
              <a:pPr/>
              <a:t>54</a:t>
            </a:fld>
            <a:endParaRPr lang="en-GB" altLang="en-US"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My youngest 18 oldest 96!</a:t>
            </a:r>
          </a:p>
          <a:p>
            <a:pPr eaLnBrk="1" hangingPunct="1">
              <a:spcBef>
                <a:spcPct val="0"/>
              </a:spcBef>
            </a:pPr>
            <a:r>
              <a:rPr lang="en-GB" altLang="en-US" smtClean="0"/>
              <a:t>Age of onset study (beghi et al 2007)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7784138-E5C5-4614-AB19-05C539974777}" type="slidenum">
              <a:rPr lang="en-GB" altLang="en-US" sz="1200">
                <a:solidFill>
                  <a:prstClr val="black"/>
                </a:solidFill>
              </a:rPr>
              <a:pPr/>
              <a:t>55</a:t>
            </a:fld>
            <a:endParaRPr lang="en-GB" altLang="en-US"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Think about adaptations early. Stairlifts an option.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4CF0C49-EC9E-4F4A-B6AF-7F4407CA36D8}" type="slidenum">
              <a:rPr lang="en-GB" altLang="en-US" sz="1200">
                <a:solidFill>
                  <a:prstClr val="black"/>
                </a:solidFill>
              </a:rPr>
              <a:pPr/>
              <a:t>62</a:t>
            </a:fld>
            <a:endParaRPr lang="en-GB" altLang="en-US"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72AEB0-42A1-4174-80C2-98F6364083C5}" type="slidenum">
              <a:rPr lang="en-GB" altLang="en-US" sz="1200">
                <a:solidFill>
                  <a:prstClr val="black"/>
                </a:solidFill>
              </a:rPr>
              <a:pPr/>
              <a:t>65</a:t>
            </a:fld>
            <a:endParaRPr lang="en-GB"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92188" y="685800"/>
            <a:ext cx="4873625" cy="3429000"/>
          </a:xfrm>
          <a:ln/>
        </p:spPr>
      </p:sp>
      <p:sp>
        <p:nvSpPr>
          <p:cNvPr id="2457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4C6234C-59D5-4134-BC8D-D4326DA4B0CF}" type="slidenum">
              <a:rPr lang="en-GB" altLang="en-US">
                <a:solidFill>
                  <a:prstClr val="black"/>
                </a:solidFill>
              </a:rPr>
              <a:pPr>
                <a:defRPr/>
              </a:pPr>
              <a:t>28</a:t>
            </a:fld>
            <a:endParaRPr lang="en-GB"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ADB17896-0476-4E20-945A-D0D6E76B94A2}" type="slidenum">
              <a:rPr lang="en-GB">
                <a:solidFill>
                  <a:prstClr val="black"/>
                </a:solidFill>
              </a:rPr>
              <a:pPr>
                <a:defRPr/>
              </a:pPr>
              <a:t>74</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31CB0483-4C56-4DB2-95EB-B76CC124D8BD}" type="slidenum">
              <a:rPr lang="en-GB">
                <a:solidFill>
                  <a:prstClr val="black"/>
                </a:solidFill>
              </a:rPr>
              <a:pPr>
                <a:defRPr/>
              </a:pPr>
              <a:t>75</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38B7DB90-27D2-4F00-B9B2-EA7FB993FD85}" type="slidenum">
              <a:rPr lang="en-GB">
                <a:solidFill>
                  <a:prstClr val="black"/>
                </a:solidFill>
              </a:rPr>
              <a:pPr>
                <a:defRPr/>
              </a:pPr>
              <a:t>78</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BC7A63E8-9064-4CAF-8049-3B23E0D5CDB5}" type="slidenum">
              <a:rPr lang="en-GB">
                <a:solidFill>
                  <a:prstClr val="black"/>
                </a:solidFill>
              </a:rPr>
              <a:pPr>
                <a:defRPr/>
              </a:pPr>
              <a:t>81</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92188" y="685800"/>
            <a:ext cx="4873625" cy="3429000"/>
          </a:xfrm>
          <a:ln/>
        </p:spPr>
      </p:sp>
      <p:sp>
        <p:nvSpPr>
          <p:cNvPr id="2560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7C6714-2DED-438E-B6B8-62B1018F0BD1}" type="slidenum">
              <a:rPr lang="en-GB" altLang="en-US">
                <a:solidFill>
                  <a:prstClr val="black"/>
                </a:solidFill>
              </a:rPr>
              <a:pPr>
                <a:defRPr/>
              </a:pPr>
              <a:t>29</a:t>
            </a:fld>
            <a:endParaRPr lang="en-GB"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7C4D59EF-4B89-4D72-91E6-6743AE1C4770}" type="slidenum">
              <a:rPr lang="en-GB" altLang="en-US" smtClean="0">
                <a:solidFill>
                  <a:prstClr val="black"/>
                </a:solidFill>
                <a:latin typeface="Arial" charset="0"/>
              </a:rPr>
              <a:pPr eaLnBrk="1" hangingPunct="1">
                <a:defRPr/>
              </a:pPr>
              <a:t>30</a:t>
            </a:fld>
            <a:endParaRPr lang="en-GB" altLang="en-US" smtClean="0">
              <a:solidFill>
                <a:prstClr val="black"/>
              </a:solidFill>
              <a:latin typeface="Arial" charset="0"/>
            </a:endParaRPr>
          </a:p>
        </p:txBody>
      </p:sp>
      <p:sp>
        <p:nvSpPr>
          <p:cNvPr id="26627" name="Rectangle 2"/>
          <p:cNvSpPr>
            <a:spLocks noGrp="1" noRot="1" noChangeAspect="1" noChangeArrowheads="1" noTextEdit="1"/>
          </p:cNvSpPr>
          <p:nvPr>
            <p:ph type="sldImg"/>
          </p:nvPr>
        </p:nvSpPr>
        <p:spPr>
          <a:xfrm>
            <a:off x="992188" y="685800"/>
            <a:ext cx="4873625" cy="3429000"/>
          </a:xfrm>
          <a:ln/>
        </p:spPr>
      </p:sp>
      <p:sp>
        <p:nvSpPr>
          <p:cNvPr id="26628" name="Rectangle 3"/>
          <p:cNvSpPr>
            <a:spLocks noGrp="1" noChangeArrowheads="1"/>
          </p:cNvSpPr>
          <p:nvPr>
            <p:ph type="body" idx="1"/>
          </p:nvPr>
        </p:nvSpPr>
        <p:spPr>
          <a:noFill/>
        </p:spPr>
        <p:txBody>
          <a:bodyPr/>
          <a:lstStyle/>
          <a:p>
            <a:pPr eaLnBrk="1" hangingPunct="1"/>
            <a:r>
              <a:rPr lang="en-GB" altLang="en-US" smtClean="0"/>
              <a:t>SLIDE FIRST</a:t>
            </a:r>
          </a:p>
          <a:p>
            <a:pPr eaLnBrk="1" hangingPunct="1"/>
            <a:r>
              <a:rPr lang="en-GB" altLang="en-US" smtClean="0"/>
              <a:t>Looking back these were  likely symptoms of failing cognition but were misinterpreted by me as normal variation in a stressful life.</a:t>
            </a:r>
          </a:p>
          <a:p>
            <a:pPr eaLnBrk="1" hangingPunct="1"/>
            <a:r>
              <a:rPr lang="en-GB" altLang="en-US" smtClean="0"/>
              <a:t> We had some good times too , enjoying coastal walks and beaches .</a:t>
            </a:r>
          </a:p>
          <a:p>
            <a:pPr eaLnBrk="1" hangingPunct="1"/>
            <a:r>
              <a:rPr lang="en-GB" altLang="en-US" smtClean="0"/>
              <a:t> His reasons for the difficulties were repeated, and quite plausible , looking back there was considerable repetition ( or perseveration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92188" y="685800"/>
            <a:ext cx="4873625" cy="3429000"/>
          </a:xfrm>
          <a:ln/>
        </p:spPr>
      </p:sp>
      <p:sp>
        <p:nvSpPr>
          <p:cNvPr id="27651" name="Notes Placeholder 2"/>
          <p:cNvSpPr>
            <a:spLocks noGrp="1"/>
          </p:cNvSpPr>
          <p:nvPr>
            <p:ph type="body" idx="1"/>
          </p:nvPr>
        </p:nvSpPr>
        <p:spPr>
          <a:noFill/>
        </p:spPr>
        <p:txBody>
          <a:bodyPr/>
          <a:lstStyle/>
          <a:p>
            <a:r>
              <a:rPr lang="en-GB" altLang="en-US" smtClean="0"/>
              <a:t>Complete lack of insight was apparent as I look back.</a:t>
            </a:r>
          </a:p>
          <a:p>
            <a:r>
              <a:rPr lang="en-GB" altLang="en-US" smtClean="0"/>
              <a:t>Certainly lack of ability to see things from another’s perspective. I have heard HD described by psychiatrists as adult onset autism, if that helps. </a:t>
            </a:r>
          </a:p>
        </p:txBody>
      </p:sp>
      <p:sp>
        <p:nvSpPr>
          <p:cNvPr id="4" name="Slide Number Placeholder 3"/>
          <p:cNvSpPr>
            <a:spLocks noGrp="1"/>
          </p:cNvSpPr>
          <p:nvPr>
            <p:ph type="sldNum" sz="quarter" idx="5"/>
          </p:nvPr>
        </p:nvSpPr>
        <p:spPr/>
        <p:txBody>
          <a:bodyPr/>
          <a:lstStyle/>
          <a:p>
            <a:pPr>
              <a:defRPr/>
            </a:pPr>
            <a:fld id="{C9FE8354-986E-4CE8-BC9A-A10D07DDCFA2}" type="slidenum">
              <a:rPr lang="en-GB" altLang="en-US">
                <a:solidFill>
                  <a:prstClr val="black"/>
                </a:solidFill>
              </a:rPr>
              <a:pPr>
                <a:defRPr/>
              </a:pPr>
              <a:t>31</a:t>
            </a:fld>
            <a:endParaRPr lang="en-GB"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92188" y="685800"/>
            <a:ext cx="4873625" cy="3429000"/>
          </a:xfrm>
          <a:ln/>
        </p:spPr>
      </p:sp>
      <p:sp>
        <p:nvSpPr>
          <p:cNvPr id="2867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D7BE196-9A0C-4098-A017-88B06708EE32}" type="slidenum">
              <a:rPr lang="en-GB" altLang="en-US">
                <a:solidFill>
                  <a:prstClr val="black"/>
                </a:solidFill>
              </a:rPr>
              <a:pPr>
                <a:defRPr/>
              </a:pPr>
              <a:t>32</a:t>
            </a:fld>
            <a:endParaRPr lang="en-GB"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5474558A-7E34-4F1E-908D-6BDB31900DAC}" type="slidenum">
              <a:rPr lang="en-GB" altLang="en-US" smtClean="0">
                <a:solidFill>
                  <a:prstClr val="black"/>
                </a:solidFill>
                <a:latin typeface="Arial" charset="0"/>
              </a:rPr>
              <a:pPr eaLnBrk="1" hangingPunct="1">
                <a:defRPr/>
              </a:pPr>
              <a:t>33</a:t>
            </a:fld>
            <a:endParaRPr lang="en-GB" altLang="en-US" smtClean="0">
              <a:solidFill>
                <a:prstClr val="black"/>
              </a:solidFill>
              <a:latin typeface="Arial" charset="0"/>
            </a:endParaRPr>
          </a:p>
        </p:txBody>
      </p:sp>
      <p:sp>
        <p:nvSpPr>
          <p:cNvPr id="29699" name="Rectangle 2"/>
          <p:cNvSpPr>
            <a:spLocks noGrp="1" noRot="1" noChangeAspect="1" noChangeArrowheads="1" noTextEdit="1"/>
          </p:cNvSpPr>
          <p:nvPr>
            <p:ph type="sldImg"/>
          </p:nvPr>
        </p:nvSpPr>
        <p:spPr>
          <a:xfrm>
            <a:off x="992188" y="685800"/>
            <a:ext cx="4873625" cy="3429000"/>
          </a:xfrm>
          <a:ln/>
        </p:spPr>
      </p:sp>
      <p:sp>
        <p:nvSpPr>
          <p:cNvPr id="29700" name="Rectangle 3"/>
          <p:cNvSpPr>
            <a:spLocks noGrp="1" noChangeArrowheads="1"/>
          </p:cNvSpPr>
          <p:nvPr>
            <p:ph type="body" idx="1"/>
          </p:nvPr>
        </p:nvSpPr>
        <p:spPr>
          <a:noFill/>
        </p:spPr>
        <p:txBody>
          <a:bodyPr/>
          <a:lstStyle/>
          <a:p>
            <a:pPr eaLnBrk="1" hangingPunct="1"/>
            <a:r>
              <a:rPr lang="en-GB" altLang="en-US" smtClean="0"/>
              <a:t>A copy of that Fact Sheet is available from the HDA stand, and on line.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92188" y="685800"/>
            <a:ext cx="4873625" cy="3429000"/>
          </a:xfrm>
          <a:ln/>
        </p:spPr>
      </p:sp>
      <p:sp>
        <p:nvSpPr>
          <p:cNvPr id="3072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CBCAE0EA-4E56-4AAE-BECA-38682F043717}" type="slidenum">
              <a:rPr lang="en-GB" altLang="en-US">
                <a:solidFill>
                  <a:prstClr val="black"/>
                </a:solidFill>
              </a:rPr>
              <a:pPr>
                <a:defRPr/>
              </a:pPr>
              <a:t>34</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18243" t="12274" r="18529" b="14119"/>
          <a:stretch>
            <a:fillRect/>
          </a:stretch>
        </p:blipFill>
        <p:spPr bwMode="auto">
          <a:xfrm>
            <a:off x="0" y="3789363"/>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2388" y="1412877"/>
            <a:ext cx="64484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0826" y="6124577"/>
            <a:ext cx="18272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89535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w Cen MT" panose="020B0602020104020603"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600201"/>
            <a:ext cx="8229600" cy="420506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231910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14119" t="1843" r="12274" b="4784"/>
          <a:stretch>
            <a:fillRect/>
          </a:stretch>
        </p:blipFill>
        <p:spPr bwMode="auto">
          <a:xfrm>
            <a:off x="90488" y="-1209675"/>
            <a:ext cx="8810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18658"/>
          </a:xfrm>
        </p:spPr>
        <p:txBody>
          <a:bodyPr vert="eaVert"/>
          <a:lstStyle>
            <a:lvl1pPr>
              <a:defRPr>
                <a:latin typeface="Tw Cen MT" panose="020B0602020104020603"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060350" y="274640"/>
            <a:ext cx="5416649" cy="5818657"/>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2252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GB" dirty="0" err="1" smtClean="0">
                <a:solidFill>
                  <a:srgbClr val="DBF5F9">
                    <a:shade val="90000"/>
                  </a:srgbClr>
                </a:solidFill>
              </a:rPr>
              <a:t>Reg</a:t>
            </a:r>
            <a:r>
              <a:rPr lang="en-GB" dirty="0" smtClean="0">
                <a:solidFill>
                  <a:srgbClr val="DBF5F9">
                    <a:shade val="90000"/>
                  </a:srgbClr>
                </a:solidFill>
              </a:rPr>
              <a:t> Company Number 04184335</a:t>
            </a:r>
          </a:p>
          <a:p>
            <a:r>
              <a:rPr lang="en-GB" dirty="0" err="1" smtClean="0">
                <a:solidFill>
                  <a:srgbClr val="DBF5F9">
                    <a:shade val="90000"/>
                  </a:srgbClr>
                </a:solidFill>
              </a:rPr>
              <a:t>Reg</a:t>
            </a:r>
            <a:r>
              <a:rPr lang="en-GB" dirty="0" smtClean="0">
                <a:solidFill>
                  <a:srgbClr val="DBF5F9">
                    <a:shade val="90000"/>
                  </a:srgbClr>
                </a:solidFill>
              </a:rPr>
              <a:t> Charity Number 1086140</a:t>
            </a:r>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A3F42213-8560-4A3B-A588-2D7A6402402D}" type="slidenum">
              <a:rPr lang="en-GB" smtClean="0">
                <a:solidFill>
                  <a:srgbClr val="DBF5F9">
                    <a:shade val="90000"/>
                  </a:srgbClr>
                </a:solidFill>
              </a:rPr>
              <a:pPr/>
              <a:t>‹#›</a:t>
            </a:fld>
            <a:endParaRPr lang="en-GB" dirty="0">
              <a:solidFill>
                <a:srgbClr val="DBF5F9">
                  <a:shade val="90000"/>
                </a:srgbClr>
              </a:solidFill>
            </a:endParaRPr>
          </a:p>
        </p:txBody>
      </p:sp>
      <p:pic>
        <p:nvPicPr>
          <p:cNvPr id="7" name="Picture 6" descr="C:\Users\deborah\AppData\Local\Microsoft\Windows\Temporary Internet Files\Content.Outlook\QRF2IT0B\new headway logo.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0" y="0"/>
            <a:ext cx="3810000" cy="1419225"/>
          </a:xfrm>
          <a:prstGeom prst="rect">
            <a:avLst/>
          </a:prstGeom>
          <a:noFill/>
          <a:ln>
            <a:noFill/>
          </a:ln>
        </p:spPr>
      </p:pic>
    </p:spTree>
    <p:extLst>
      <p:ext uri="{BB962C8B-B14F-4D97-AF65-F5344CB8AC3E}">
        <p14:creationId xmlns:p14="http://schemas.microsoft.com/office/powerpoint/2010/main" val="271585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63735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DBF5F9">
                    <a:shade val="90000"/>
                  </a:srgbClr>
                </a:solidFill>
              </a:rPr>
              <a:t>26/08/2015</a:t>
            </a:r>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r>
              <a:rPr lang="en-GB" smtClean="0">
                <a:solidFill>
                  <a:srgbClr val="DBF5F9">
                    <a:shade val="90000"/>
                  </a:srgbClr>
                </a:solidFill>
              </a:rPr>
              <a:t>Reg Company Number 04184335 Reg Charity Number 1086140</a:t>
            </a:r>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37DEBC35-A640-4470-9266-6B16E900784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27687755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87501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048940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12115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83395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74336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8032" y="2204864"/>
            <a:ext cx="7772400" cy="1512168"/>
          </a:xfrm>
        </p:spPr>
        <p:txBody>
          <a:bodyPr/>
          <a:lstStyle>
            <a:lvl1pPr algn="ctr">
              <a:defRPr sz="4000" b="1" cap="all">
                <a:latin typeface="Tw Cen MT" panose="020B06020201040206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88032" y="3717032"/>
            <a:ext cx="7772400" cy="1440160"/>
          </a:xfrm>
        </p:spPr>
        <p:txBody>
          <a:bodyPr anchor="b">
            <a:normAutofit/>
          </a:bodyPr>
          <a:lstStyle>
            <a:lvl1pPr marL="0" indent="0" algn="ctr">
              <a:buNone/>
              <a:defRPr sz="2800" baseline="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6364761"/>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39737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695963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4617B">
                    <a:shade val="90000"/>
                  </a:srgbClr>
                </a:solidFill>
              </a:rPr>
              <a:t>26/08/2015</a:t>
            </a: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163424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609600"/>
            <a:ext cx="7315200" cy="1143000"/>
          </a:xfrm>
        </p:spPr>
        <p:txBody>
          <a:bodyPr/>
          <a:lstStyle>
            <a:lvl1pPr algn="l">
              <a:defRPr sz="3600">
                <a:solidFill>
                  <a:srgbClr val="FB7F1D"/>
                </a:solidFill>
              </a:defRPr>
            </a:lvl1pPr>
          </a:lstStyle>
          <a:p>
            <a:r>
              <a:rPr lang="en-US"/>
              <a:t>Click to edit Master title style</a:t>
            </a:r>
          </a:p>
        </p:txBody>
      </p:sp>
      <p:sp>
        <p:nvSpPr>
          <p:cNvPr id="4099" name="Rectangle 3"/>
          <p:cNvSpPr>
            <a:spLocks noGrp="1" noChangeArrowheads="1"/>
          </p:cNvSpPr>
          <p:nvPr>
            <p:ph type="subTitle" idx="1"/>
          </p:nvPr>
        </p:nvSpPr>
        <p:spPr>
          <a:xfrm>
            <a:off x="609600" y="1981200"/>
            <a:ext cx="7315200" cy="3962400"/>
          </a:xfrm>
        </p:spPr>
        <p:txBody>
          <a:bodyPr/>
          <a:lstStyle>
            <a:lvl1pPr marL="0" indent="0">
              <a:buFontTx/>
              <a:buNone/>
              <a:defRPr sz="2000">
                <a:solidFill>
                  <a:srgbClr val="00347A"/>
                </a:solidFill>
              </a:defRPr>
            </a:lvl1pPr>
          </a:lstStyle>
          <a:p>
            <a:r>
              <a:rPr lang="en-US"/>
              <a:t>Click to edit Master subtitle style</a:t>
            </a:r>
          </a:p>
        </p:txBody>
      </p:sp>
    </p:spTree>
    <p:extLst>
      <p:ext uri="{BB962C8B-B14F-4D97-AF65-F5344CB8AC3E}">
        <p14:creationId xmlns:p14="http://schemas.microsoft.com/office/powerpoint/2010/main" val="2390128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9CFBE-39C0-41A7-8ABB-CC17496221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3746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6D9DE6-E77B-447C-A74B-7225C9D888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51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D4082-8C96-4D27-8CFE-DA2AC771FB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870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43A528-CCC8-43B6-ADED-F3AE648F4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6489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3ADDE7-D2AC-48CE-A20C-C56CCEBFE4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367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A42DC9-193A-4F59-AE46-BBEA0517B3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613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w Cen MT" panose="020B06020201040206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20506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286000" indent="-457200">
              <a:buFont typeface="+mj-lt"/>
              <a:buAutoNum type="arabicPeriod"/>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2471044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BE3AD3-5FDF-49A1-AEB8-8CA8AC6785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3045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FDBEF-82F3-46DA-918E-94FAAE09B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8773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70FAA6-E5F9-4B8F-B0BF-FF11B95609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3654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77AB0-5DE0-45B2-BDFA-5D99C7C81B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4833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286100" y="2803922"/>
            <a:ext cx="1395" cy="3034606"/>
          </a:xfrm>
          <a:custGeom>
            <a:avLst/>
            <a:gdLst>
              <a:gd name="T0" fmla="*/ 0 w 1587"/>
              <a:gd name="T1" fmla="*/ 0 h 1912"/>
              <a:gd name="T2" fmla="*/ 0 w 1587"/>
              <a:gd name="T3" fmla="*/ 2147483647 h 1912"/>
              <a:gd name="T4" fmla="*/ 0 w 1587"/>
              <a:gd name="T5" fmla="*/ 2147483647 h 1912"/>
              <a:gd name="T6" fmla="*/ 0 w 1587"/>
              <a:gd name="T7" fmla="*/ 2147483647 h 1912"/>
              <a:gd name="T8" fmla="*/ 0 w 1587"/>
              <a:gd name="T9" fmla="*/ 2147483647 h 1912"/>
              <a:gd name="T10" fmla="*/ 0 w 1587"/>
              <a:gd name="T11" fmla="*/ 2147483647 h 1912"/>
              <a:gd name="T12" fmla="*/ 0 w 1587"/>
              <a:gd name="T13" fmla="*/ 0 h 1912"/>
              <a:gd name="T14" fmla="*/ 0 w 1587"/>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lIns="82589" tIns="41294" rIns="82589" bIns="41294"/>
          <a:lstStyle/>
          <a:p>
            <a:pPr fontAlgn="base">
              <a:spcBef>
                <a:spcPct val="0"/>
              </a:spcBef>
              <a:spcAft>
                <a:spcPct val="0"/>
              </a:spcAft>
            </a:pPr>
            <a:endParaRPr lang="en-GB" smtClean="0">
              <a:solidFill>
                <a:srgbClr val="FFFFFF"/>
              </a:solidFill>
              <a:cs typeface="Arial" charset="0"/>
            </a:endParaRPr>
          </a:p>
        </p:txBody>
      </p:sp>
      <p:sp>
        <p:nvSpPr>
          <p:cNvPr id="77826" name="Rectangle 2"/>
          <p:cNvSpPr>
            <a:spLocks noGrp="1" noChangeArrowheads="1"/>
          </p:cNvSpPr>
          <p:nvPr>
            <p:ph type="ctrTitle" sz="quarter"/>
          </p:nvPr>
        </p:nvSpPr>
        <p:spPr>
          <a:xfrm>
            <a:off x="685243" y="1997274"/>
            <a:ext cx="7773516" cy="1431727"/>
          </a:xfrm>
        </p:spPr>
        <p:txBody>
          <a:bodyPr anchor="b" anchorCtr="1"/>
          <a:lstStyle>
            <a:lvl1pPr algn="ctr">
              <a:defRPr/>
            </a:lvl1pPr>
          </a:lstStyle>
          <a:p>
            <a:pPr lvl="0"/>
            <a:r>
              <a:rPr lang="en-GB" altLang="en-US" noProof="0" smtClean="0"/>
              <a:t>Click to edit Master title style</a:t>
            </a:r>
          </a:p>
        </p:txBody>
      </p:sp>
      <p:sp>
        <p:nvSpPr>
          <p:cNvPr id="77827" name="Rectangle 3"/>
          <p:cNvSpPr>
            <a:spLocks noGrp="1" noChangeArrowheads="1"/>
          </p:cNvSpPr>
          <p:nvPr>
            <p:ph type="subTitle" sz="quarter" idx="1"/>
          </p:nvPr>
        </p:nvSpPr>
        <p:spPr>
          <a:xfrm>
            <a:off x="1371880" y="3885903"/>
            <a:ext cx="6400242" cy="1753195"/>
          </a:xfrm>
        </p:spPr>
        <p:txBody>
          <a:bodyPr/>
          <a:lstStyle>
            <a:lvl1pPr marL="0" indent="0" algn="ctr">
              <a:buFontTx/>
              <a:buNone/>
              <a:defRPr/>
            </a:lvl1pPr>
          </a:lstStyle>
          <a:p>
            <a:pPr lvl="0"/>
            <a:r>
              <a:rPr lang="en-GB" altLang="en-US" noProof="0" smtClean="0"/>
              <a:t>Click to edit Master subtitle style</a:t>
            </a:r>
          </a:p>
        </p:txBody>
      </p:sp>
      <p:sp>
        <p:nvSpPr>
          <p:cNvPr id="5" name="Rectangle 8"/>
          <p:cNvSpPr>
            <a:spLocks noGrp="1" noChangeArrowheads="1"/>
          </p:cNvSpPr>
          <p:nvPr>
            <p:ph type="ftr" sz="quarter" idx="10"/>
          </p:nvPr>
        </p:nvSpPr>
        <p:spPr/>
        <p:txBody>
          <a:bodyPr/>
          <a:lstStyle>
            <a:lvl1pPr>
              <a:defRPr/>
            </a:lvl1pPr>
          </a:lstStyle>
          <a:p>
            <a:pPr>
              <a:defRPr/>
            </a:pPr>
            <a:endParaRPr lang="en-GB" altLang="en-US">
              <a:solidFill>
                <a:srgbClr val="FFFFFF"/>
              </a:solidFill>
            </a:endParaRPr>
          </a:p>
        </p:txBody>
      </p:sp>
      <p:sp>
        <p:nvSpPr>
          <p:cNvPr id="6" name="Rectangle 9"/>
          <p:cNvSpPr>
            <a:spLocks noGrp="1" noChangeArrowheads="1"/>
          </p:cNvSpPr>
          <p:nvPr>
            <p:ph type="sldNum" sz="quarter" idx="11"/>
          </p:nvPr>
        </p:nvSpPr>
        <p:spPr/>
        <p:txBody>
          <a:bodyPr/>
          <a:lstStyle>
            <a:lvl1pPr>
              <a:defRPr/>
            </a:lvl1pPr>
          </a:lstStyle>
          <a:p>
            <a:pPr>
              <a:defRPr/>
            </a:pPr>
            <a:fld id="{DD441EBC-FC20-4AFC-A078-E145DC972C26}" type="slidenum">
              <a:rPr lang="en-GB" altLang="en-US">
                <a:solidFill>
                  <a:srgbClr val="FFFFFF"/>
                </a:solidFill>
              </a:rPr>
              <a:pPr>
                <a:defRPr/>
              </a:pPr>
              <a:t>‹#›</a:t>
            </a:fld>
            <a:endParaRPr lang="en-GB" altLang="en-US">
              <a:solidFill>
                <a:srgbClr val="FFFFFF"/>
              </a:solidFill>
            </a:endParaRPr>
          </a:p>
        </p:txBody>
      </p:sp>
      <p:sp>
        <p:nvSpPr>
          <p:cNvPr id="7" name="Rectangle 10"/>
          <p:cNvSpPr>
            <a:spLocks noGrp="1" noChangeArrowheads="1"/>
          </p:cNvSpPr>
          <p:nvPr>
            <p:ph type="dt" sz="quarter" idx="12"/>
          </p:nvPr>
        </p:nvSpPr>
        <p:spPr/>
        <p:txBody>
          <a:bodyPr/>
          <a:lstStyle>
            <a:lvl1pPr>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1411469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B89C92F-7775-434F-8CDE-92566EFBCDF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38397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3" y="4406801"/>
            <a:ext cx="7772121" cy="1361777"/>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923" y="2906613"/>
            <a:ext cx="7772121" cy="1500188"/>
          </a:xfrm>
        </p:spPr>
        <p:txBody>
          <a:bodyPr anchor="b"/>
          <a:lstStyle>
            <a:lvl1pPr marL="0" indent="0">
              <a:buNone/>
              <a:defRPr sz="1800"/>
            </a:lvl1pPr>
            <a:lvl2pPr marL="412943" indent="0">
              <a:buNone/>
              <a:defRPr sz="1600"/>
            </a:lvl2pPr>
            <a:lvl3pPr marL="825886" indent="0">
              <a:buNone/>
              <a:defRPr sz="1400"/>
            </a:lvl3pPr>
            <a:lvl4pPr marL="1238829" indent="0">
              <a:buNone/>
              <a:defRPr sz="1300"/>
            </a:lvl4pPr>
            <a:lvl5pPr marL="1651772" indent="0">
              <a:buNone/>
              <a:defRPr sz="1300"/>
            </a:lvl5pPr>
            <a:lvl6pPr marL="2064715" indent="0">
              <a:buNone/>
              <a:defRPr sz="1300"/>
            </a:lvl6pPr>
            <a:lvl7pPr marL="2477658" indent="0">
              <a:buNone/>
              <a:defRPr sz="1300"/>
            </a:lvl7pPr>
            <a:lvl8pPr marL="2890601" indent="0">
              <a:buNone/>
              <a:defRPr sz="1300"/>
            </a:lvl8pPr>
            <a:lvl9pPr marL="3303544" indent="0">
              <a:buNone/>
              <a:defRPr sz="13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BA2588D-070A-43B0-978D-24381FCED62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886174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758" y="1905000"/>
            <a:ext cx="4047253" cy="41150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989" y="1905000"/>
            <a:ext cx="4047253" cy="41150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6118F6AE-3129-42A4-A09F-9134A69A15A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86046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58" y="275333"/>
            <a:ext cx="8228484"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759" y="1534419"/>
            <a:ext cx="4040275" cy="639961"/>
          </a:xfrm>
        </p:spPr>
        <p:txBody>
          <a:bodyPr anchor="b"/>
          <a:lstStyle>
            <a:lvl1pPr marL="0" indent="0">
              <a:buNone/>
              <a:defRPr sz="2200" b="1"/>
            </a:lvl1pPr>
            <a:lvl2pPr marL="412943" indent="0">
              <a:buNone/>
              <a:defRPr sz="1800" b="1"/>
            </a:lvl2pPr>
            <a:lvl3pPr marL="825886" indent="0">
              <a:buNone/>
              <a:defRPr sz="1600" b="1"/>
            </a:lvl3pPr>
            <a:lvl4pPr marL="1238829" indent="0">
              <a:buNone/>
              <a:defRPr sz="1400" b="1"/>
            </a:lvl4pPr>
            <a:lvl5pPr marL="1651772" indent="0">
              <a:buNone/>
              <a:defRPr sz="1400" b="1"/>
            </a:lvl5pPr>
            <a:lvl6pPr marL="2064715" indent="0">
              <a:buNone/>
              <a:defRPr sz="1400" b="1"/>
            </a:lvl6pPr>
            <a:lvl7pPr marL="2477658" indent="0">
              <a:buNone/>
              <a:defRPr sz="1400" b="1"/>
            </a:lvl7pPr>
            <a:lvl8pPr marL="2890601" indent="0">
              <a:buNone/>
              <a:defRPr sz="1400" b="1"/>
            </a:lvl8pPr>
            <a:lvl9pPr marL="330354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759" y="2174380"/>
            <a:ext cx="4040275" cy="395138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72" y="1534419"/>
            <a:ext cx="4041670" cy="639961"/>
          </a:xfrm>
        </p:spPr>
        <p:txBody>
          <a:bodyPr anchor="b"/>
          <a:lstStyle>
            <a:lvl1pPr marL="0" indent="0">
              <a:buNone/>
              <a:defRPr sz="2200" b="1"/>
            </a:lvl1pPr>
            <a:lvl2pPr marL="412943" indent="0">
              <a:buNone/>
              <a:defRPr sz="1800" b="1"/>
            </a:lvl2pPr>
            <a:lvl3pPr marL="825886" indent="0">
              <a:buNone/>
              <a:defRPr sz="1600" b="1"/>
            </a:lvl3pPr>
            <a:lvl4pPr marL="1238829" indent="0">
              <a:buNone/>
              <a:defRPr sz="1400" b="1"/>
            </a:lvl4pPr>
            <a:lvl5pPr marL="1651772" indent="0">
              <a:buNone/>
              <a:defRPr sz="1400" b="1"/>
            </a:lvl5pPr>
            <a:lvl6pPr marL="2064715" indent="0">
              <a:buNone/>
              <a:defRPr sz="1400" b="1"/>
            </a:lvl6pPr>
            <a:lvl7pPr marL="2477658" indent="0">
              <a:buNone/>
              <a:defRPr sz="1400" b="1"/>
            </a:lvl7pPr>
            <a:lvl8pPr marL="2890601" indent="0">
              <a:buNone/>
              <a:defRPr sz="1400" b="1"/>
            </a:lvl8pPr>
            <a:lvl9pPr marL="330354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572" y="2174380"/>
            <a:ext cx="4041670" cy="395138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1BED37B2-DD43-4A5E-9596-D862CD881B3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90039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7612C5B-EAA9-4FB4-8380-CCFC49F62E3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4951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w Cen MT" panose="020B0602020104020603"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1"/>
            <a:ext cx="4038600" cy="4205064"/>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1"/>
            <a:ext cx="4038600" cy="4205064"/>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894456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BF082EDB-2ECB-4D19-9FA9-013D8DD9EBA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688577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59" y="272357"/>
            <a:ext cx="3007528" cy="1162347"/>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39" y="272356"/>
            <a:ext cx="5110703" cy="585341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759" y="1434703"/>
            <a:ext cx="3007528" cy="4691063"/>
          </a:xfrm>
        </p:spPr>
        <p:txBody>
          <a:bodyPr/>
          <a:lstStyle>
            <a:lvl1pPr marL="0" indent="0">
              <a:buNone/>
              <a:defRPr sz="1300"/>
            </a:lvl1pPr>
            <a:lvl2pPr marL="412943" indent="0">
              <a:buNone/>
              <a:defRPr sz="1100"/>
            </a:lvl2pPr>
            <a:lvl3pPr marL="825886" indent="0">
              <a:buNone/>
              <a:defRPr sz="900"/>
            </a:lvl3pPr>
            <a:lvl4pPr marL="1238829" indent="0">
              <a:buNone/>
              <a:defRPr sz="800"/>
            </a:lvl4pPr>
            <a:lvl5pPr marL="1651772" indent="0">
              <a:buNone/>
              <a:defRPr sz="800"/>
            </a:lvl5pPr>
            <a:lvl6pPr marL="2064715" indent="0">
              <a:buNone/>
              <a:defRPr sz="800"/>
            </a:lvl6pPr>
            <a:lvl7pPr marL="2477658" indent="0">
              <a:buNone/>
              <a:defRPr sz="800"/>
            </a:lvl7pPr>
            <a:lvl8pPr marL="2890601" indent="0">
              <a:buNone/>
              <a:defRPr sz="800"/>
            </a:lvl8pPr>
            <a:lvl9pPr marL="3303544" indent="0">
              <a:buNone/>
              <a:defRPr sz="8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7392E99-BD87-4C9D-BDE0-35E98BDFF4D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756080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57" y="4801195"/>
            <a:ext cx="5486121" cy="565547"/>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57" y="613172"/>
            <a:ext cx="5486121" cy="4115098"/>
          </a:xfrm>
        </p:spPr>
        <p:txBody>
          <a:bodyPr/>
          <a:lstStyle>
            <a:lvl1pPr marL="0" indent="0">
              <a:buNone/>
              <a:defRPr sz="2900"/>
            </a:lvl1pPr>
            <a:lvl2pPr marL="412943" indent="0">
              <a:buNone/>
              <a:defRPr sz="2500"/>
            </a:lvl2pPr>
            <a:lvl3pPr marL="825886" indent="0">
              <a:buNone/>
              <a:defRPr sz="2200"/>
            </a:lvl3pPr>
            <a:lvl4pPr marL="1238829" indent="0">
              <a:buNone/>
              <a:defRPr sz="1800"/>
            </a:lvl4pPr>
            <a:lvl5pPr marL="1651772" indent="0">
              <a:buNone/>
              <a:defRPr sz="1800"/>
            </a:lvl5pPr>
            <a:lvl6pPr marL="2064715" indent="0">
              <a:buNone/>
              <a:defRPr sz="1800"/>
            </a:lvl6pPr>
            <a:lvl7pPr marL="2477658" indent="0">
              <a:buNone/>
              <a:defRPr sz="1800"/>
            </a:lvl7pPr>
            <a:lvl8pPr marL="2890601" indent="0">
              <a:buNone/>
              <a:defRPr sz="1800"/>
            </a:lvl8pPr>
            <a:lvl9pPr marL="3303544" indent="0">
              <a:buNone/>
              <a:defRPr sz="1800"/>
            </a:lvl9pPr>
          </a:lstStyle>
          <a:p>
            <a:pPr lvl="0"/>
            <a:endParaRPr lang="en-GB" noProof="0"/>
          </a:p>
        </p:txBody>
      </p:sp>
      <p:sp>
        <p:nvSpPr>
          <p:cNvPr id="4" name="Text Placeholder 3"/>
          <p:cNvSpPr>
            <a:spLocks noGrp="1"/>
          </p:cNvSpPr>
          <p:nvPr>
            <p:ph type="body" sz="half" idx="2"/>
          </p:nvPr>
        </p:nvSpPr>
        <p:spPr>
          <a:xfrm>
            <a:off x="1791957" y="5366742"/>
            <a:ext cx="5486121" cy="805161"/>
          </a:xfrm>
        </p:spPr>
        <p:txBody>
          <a:bodyPr/>
          <a:lstStyle>
            <a:lvl1pPr marL="0" indent="0">
              <a:buNone/>
              <a:defRPr sz="1300"/>
            </a:lvl1pPr>
            <a:lvl2pPr marL="412943" indent="0">
              <a:buNone/>
              <a:defRPr sz="1100"/>
            </a:lvl2pPr>
            <a:lvl3pPr marL="825886" indent="0">
              <a:buNone/>
              <a:defRPr sz="900"/>
            </a:lvl3pPr>
            <a:lvl4pPr marL="1238829" indent="0">
              <a:buNone/>
              <a:defRPr sz="800"/>
            </a:lvl4pPr>
            <a:lvl5pPr marL="1651772" indent="0">
              <a:buNone/>
              <a:defRPr sz="800"/>
            </a:lvl5pPr>
            <a:lvl6pPr marL="2064715" indent="0">
              <a:buNone/>
              <a:defRPr sz="800"/>
            </a:lvl6pPr>
            <a:lvl7pPr marL="2477658" indent="0">
              <a:buNone/>
              <a:defRPr sz="800"/>
            </a:lvl7pPr>
            <a:lvl8pPr marL="2890601" indent="0">
              <a:buNone/>
              <a:defRPr sz="800"/>
            </a:lvl8pPr>
            <a:lvl9pPr marL="3303544" indent="0">
              <a:buNone/>
              <a:defRPr sz="8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94157BC-53C8-45BF-849E-46951A081BB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83182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AC986AD-E018-463F-A50F-17AF76055ED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98355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21" y="291703"/>
            <a:ext cx="2057121" cy="572839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758" y="291703"/>
            <a:ext cx="6037385" cy="5728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229EC2B-146C-4055-B7C2-8AE6A4F5B12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288224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42093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07504" y="3844788"/>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2" name="Title 1"/>
          <p:cNvSpPr>
            <a:spLocks noGrp="1"/>
          </p:cNvSpPr>
          <p:nvPr>
            <p:ph type="ctrTitle"/>
          </p:nvPr>
        </p:nvSpPr>
        <p:spPr>
          <a:xfrm>
            <a:off x="134592" y="2204864"/>
            <a:ext cx="8613871" cy="1470025"/>
          </a:xfrm>
        </p:spPr>
        <p:txBody>
          <a:bodyPr/>
          <a:lstStyle>
            <a:lvl1pPr algn="l">
              <a:defRPr b="1">
                <a:solidFill>
                  <a:schemeClr val="accent6"/>
                </a:solidFill>
                <a:latin typeface="Arial" pitchFamily="34" charset="0"/>
                <a:cs typeface="Arial" pitchFamily="34" charset="0"/>
              </a:defRPr>
            </a:lvl1pPr>
          </a:lstStyle>
          <a:p>
            <a:r>
              <a:rPr lang="en-US" smtClean="0"/>
              <a:t>Click to edit Master title style</a:t>
            </a:r>
            <a:endParaRPr lang="en-GB" dirty="0"/>
          </a:p>
        </p:txBody>
      </p:sp>
      <p:sp>
        <p:nvSpPr>
          <p:cNvPr id="5" name="Slide Number Placeholder 5"/>
          <p:cNvSpPr>
            <a:spLocks noGrp="1"/>
          </p:cNvSpPr>
          <p:nvPr>
            <p:ph type="sldNum" sz="quarter" idx="10"/>
          </p:nvPr>
        </p:nvSpPr>
        <p:spPr>
          <a:xfrm>
            <a:off x="6875463" y="6381750"/>
            <a:ext cx="2133600" cy="365125"/>
          </a:xfrm>
        </p:spPr>
        <p:txBody>
          <a:bodyPr/>
          <a:lstStyle>
            <a:lvl1pPr algn="r">
              <a:defRPr/>
            </a:lvl1pPr>
          </a:lstStyle>
          <a:p>
            <a:pPr>
              <a:defRPr/>
            </a:pPr>
            <a:fld id="{26EFF49A-F7F9-40DB-A1F2-EE7DF72396D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95663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8098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b="1">
                <a:solidFill>
                  <a:schemeClr val="accent6"/>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440DDA5B-02B1-4B51-8A73-16639FB0126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26399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789040"/>
            <a:ext cx="7772400" cy="804069"/>
          </a:xfrm>
        </p:spPr>
        <p:txBody>
          <a:bodyPr anchor="t">
            <a:normAutofit/>
          </a:bodyPr>
          <a:lstStyle>
            <a:lvl1pPr algn="l">
              <a:defRPr sz="32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55576" y="4581129"/>
            <a:ext cx="7772400" cy="9361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60EB9CF-1ACB-4FE7-B86A-AF8AD6A457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76046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8098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GB" dirty="0"/>
          </a:p>
        </p:txBody>
      </p:sp>
      <p:sp>
        <p:nvSpPr>
          <p:cNvPr id="3" name="Content Placeholder 2"/>
          <p:cNvSpPr>
            <a:spLocks noGrp="1"/>
          </p:cNvSpPr>
          <p:nvPr>
            <p:ph sz="half" idx="1"/>
          </p:nvPr>
        </p:nvSpPr>
        <p:spPr>
          <a:xfrm>
            <a:off x="251520" y="1600201"/>
            <a:ext cx="4038600" cy="3917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1"/>
            <a:ext cx="4038600" cy="3917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6"/>
          <p:cNvSpPr>
            <a:spLocks noGrp="1"/>
          </p:cNvSpPr>
          <p:nvPr>
            <p:ph type="sldNum" sz="quarter" idx="10"/>
          </p:nvPr>
        </p:nvSpPr>
        <p:spPr/>
        <p:txBody>
          <a:bodyPr/>
          <a:lstStyle>
            <a:lvl1pPr>
              <a:defRPr/>
            </a:lvl1pPr>
          </a:lstStyle>
          <a:p>
            <a:pPr>
              <a:defRPr/>
            </a:pPr>
            <a:fld id="{2F6404D2-86D6-4921-87C8-CBE7F672E5A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049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8098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8"/>
          <p:cNvSpPr>
            <a:spLocks noGrp="1"/>
          </p:cNvSpPr>
          <p:nvPr>
            <p:ph type="sldNum" sz="quarter" idx="10"/>
          </p:nvPr>
        </p:nvSpPr>
        <p:spPr/>
        <p:txBody>
          <a:bodyPr/>
          <a:lstStyle>
            <a:lvl1pPr>
              <a:defRPr/>
            </a:lvl1pPr>
          </a:lstStyle>
          <a:p>
            <a:pPr>
              <a:defRPr/>
            </a:pPr>
            <a:fld id="{5845A140-BD4E-4BD4-9C94-5A77A7CE3E1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11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w Cen MT" panose="020B06020201040206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630389"/>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3630389"/>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1316684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8098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GB"/>
          </a:p>
        </p:txBody>
      </p:sp>
      <p:sp>
        <p:nvSpPr>
          <p:cNvPr id="4" name="Slide Number Placeholder 4"/>
          <p:cNvSpPr>
            <a:spLocks noGrp="1"/>
          </p:cNvSpPr>
          <p:nvPr>
            <p:ph type="sldNum" sz="quarter" idx="10"/>
          </p:nvPr>
        </p:nvSpPr>
        <p:spPr/>
        <p:txBody>
          <a:bodyPr/>
          <a:lstStyle>
            <a:lvl1pPr>
              <a:defRPr/>
            </a:lvl1pPr>
          </a:lstStyle>
          <a:p>
            <a:pPr>
              <a:defRPr/>
            </a:pPr>
            <a:fld id="{0328318B-4E92-412B-AF23-A6D0874244B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9652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D40846-8A65-4215-87AD-E6159E70F17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8345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2997969" cy="1162050"/>
          </a:xfrm>
        </p:spPr>
        <p:txBody>
          <a:bodyPr>
            <a:noAutofit/>
          </a:bodyPr>
          <a:lstStyle>
            <a:lvl1pPr algn="l">
              <a:defRPr sz="32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03B0304-FEA8-425B-B5FB-55F6552A6A0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18789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7B89C71-1264-4808-845C-CF5EF2D183C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34314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1125" y="280988"/>
            <a:ext cx="1412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BDEAE2C1-D959-4D6E-A967-C4DF6B351E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97867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77363D34-3477-4C65-91EC-6604FB189B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209891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82062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323929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7B39DA7-60A8-4D23-9AAD-AA6FBCFB54CC}" type="datetimeFigureOut">
              <a:rPr lang="en-GB" smtClean="0">
                <a:solidFill>
                  <a:srgbClr val="1D3641"/>
                </a:solidFill>
              </a:rPr>
              <a:pPr/>
              <a:t>23/09/2015</a:t>
            </a:fld>
            <a:endParaRPr lang="en-GB" dirty="0">
              <a:solidFill>
                <a:srgbClr val="1D3641"/>
              </a:solidFill>
            </a:endParaRPr>
          </a:p>
        </p:txBody>
      </p:sp>
      <p:sp>
        <p:nvSpPr>
          <p:cNvPr id="91" name="Footer Placeholder 90"/>
          <p:cNvSpPr>
            <a:spLocks noGrp="1"/>
          </p:cNvSpPr>
          <p:nvPr>
            <p:ph type="ftr" sz="quarter" idx="11"/>
          </p:nvPr>
        </p:nvSpPr>
        <p:spPr/>
        <p:txBody>
          <a:bodyPr/>
          <a:lstStyle/>
          <a:p>
            <a:endParaRPr lang="en-GB" dirty="0">
              <a:solidFill>
                <a:srgbClr val="1D3641"/>
              </a:solidFill>
            </a:endParaRPr>
          </a:p>
        </p:txBody>
      </p:sp>
      <p:sp>
        <p:nvSpPr>
          <p:cNvPr id="92" name="Slide Number Placeholder 91"/>
          <p:cNvSpPr>
            <a:spLocks noGrp="1"/>
          </p:cNvSpPr>
          <p:nvPr>
            <p:ph type="sldNum" sz="quarter" idx="12"/>
          </p:nvPr>
        </p:nvSpPr>
        <p:spPr/>
        <p:txBody>
          <a:bodyPr/>
          <a:lstStyle/>
          <a:p>
            <a:fld id="{96846404-3D71-463B-9665-B6A34B5CB0E5}" type="slidenum">
              <a:rPr lang="en-GB" smtClean="0">
                <a:solidFill>
                  <a:srgbClr val="1D3641"/>
                </a:solidFill>
              </a:rPr>
              <a:pPr/>
              <a:t>‹#›</a:t>
            </a:fld>
            <a:endParaRPr lang="en-GB" dirty="0">
              <a:solidFill>
                <a:srgbClr val="1D3641"/>
              </a:solidFill>
            </a:endParaRPr>
          </a:p>
        </p:txBody>
      </p:sp>
    </p:spTree>
    <p:extLst>
      <p:ext uri="{BB962C8B-B14F-4D97-AF65-F5344CB8AC3E}">
        <p14:creationId xmlns:p14="http://schemas.microsoft.com/office/powerpoint/2010/main" val="208580670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73734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w Cen MT" panose="020B0602020104020603"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90981630"/>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8" name="Footer Placeholder 7"/>
          <p:cNvSpPr>
            <a:spLocks noGrp="1"/>
          </p:cNvSpPr>
          <p:nvPr>
            <p:ph type="ftr" sz="quarter" idx="11"/>
          </p:nvPr>
        </p:nvSpPr>
        <p:spPr/>
        <p:txBody>
          <a:bodyPr/>
          <a:lstStyle/>
          <a:p>
            <a:endParaRPr lang="en-GB" dirty="0">
              <a:solidFill>
                <a:srgbClr val="DFE6D0"/>
              </a:solidFill>
            </a:endParaRPr>
          </a:p>
        </p:txBody>
      </p:sp>
      <p:sp>
        <p:nvSpPr>
          <p:cNvPr id="9" name="Slide Number Placeholder 8"/>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1536704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4" name="Footer Placeholder 3"/>
          <p:cNvSpPr>
            <a:spLocks noGrp="1"/>
          </p:cNvSpPr>
          <p:nvPr>
            <p:ph type="ftr" sz="quarter" idx="11"/>
          </p:nvPr>
        </p:nvSpPr>
        <p:spPr/>
        <p:txBody>
          <a:bodyPr/>
          <a:lstStyle/>
          <a:p>
            <a:endParaRPr lang="en-GB" dirty="0">
              <a:solidFill>
                <a:srgbClr val="DFE6D0"/>
              </a:solidFill>
            </a:endParaRPr>
          </a:p>
        </p:txBody>
      </p:sp>
      <p:sp>
        <p:nvSpPr>
          <p:cNvPr id="5" name="Slide Number Placeholder 4"/>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32161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3" name="Footer Placeholder 2"/>
          <p:cNvSpPr>
            <a:spLocks noGrp="1"/>
          </p:cNvSpPr>
          <p:nvPr>
            <p:ph type="ftr" sz="quarter" idx="11"/>
          </p:nvPr>
        </p:nvSpPr>
        <p:spPr/>
        <p:txBody>
          <a:bodyPr/>
          <a:lstStyle/>
          <a:p>
            <a:endParaRPr lang="en-GB" dirty="0">
              <a:solidFill>
                <a:srgbClr val="DFE6D0"/>
              </a:solidFill>
            </a:endParaRPr>
          </a:p>
        </p:txBody>
      </p:sp>
      <p:sp>
        <p:nvSpPr>
          <p:cNvPr id="4" name="Slide Number Placeholder 3"/>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478138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69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97740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2829982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870177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820624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323929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7B39DA7-60A8-4D23-9AAD-AA6FBCFB54CC}" type="datetimeFigureOut">
              <a:rPr lang="en-GB" smtClean="0">
                <a:solidFill>
                  <a:srgbClr val="1D3641"/>
                </a:solidFill>
              </a:rPr>
              <a:pPr/>
              <a:t>23/09/2015</a:t>
            </a:fld>
            <a:endParaRPr lang="en-GB" dirty="0">
              <a:solidFill>
                <a:srgbClr val="1D3641"/>
              </a:solidFill>
            </a:endParaRPr>
          </a:p>
        </p:txBody>
      </p:sp>
      <p:sp>
        <p:nvSpPr>
          <p:cNvPr id="91" name="Footer Placeholder 90"/>
          <p:cNvSpPr>
            <a:spLocks noGrp="1"/>
          </p:cNvSpPr>
          <p:nvPr>
            <p:ph type="ftr" sz="quarter" idx="11"/>
          </p:nvPr>
        </p:nvSpPr>
        <p:spPr/>
        <p:txBody>
          <a:bodyPr/>
          <a:lstStyle/>
          <a:p>
            <a:endParaRPr lang="en-GB" dirty="0">
              <a:solidFill>
                <a:srgbClr val="1D3641"/>
              </a:solidFill>
            </a:endParaRPr>
          </a:p>
        </p:txBody>
      </p:sp>
      <p:sp>
        <p:nvSpPr>
          <p:cNvPr id="92" name="Slide Number Placeholder 91"/>
          <p:cNvSpPr>
            <a:spLocks noGrp="1"/>
          </p:cNvSpPr>
          <p:nvPr>
            <p:ph type="sldNum" sz="quarter" idx="12"/>
          </p:nvPr>
        </p:nvSpPr>
        <p:spPr/>
        <p:txBody>
          <a:bodyPr/>
          <a:lstStyle/>
          <a:p>
            <a:fld id="{96846404-3D71-463B-9665-B6A34B5CB0E5}" type="slidenum">
              <a:rPr lang="en-GB" smtClean="0">
                <a:solidFill>
                  <a:srgbClr val="1D3641"/>
                </a:solidFill>
              </a:rPr>
              <a:pPr/>
              <a:t>‹#›</a:t>
            </a:fld>
            <a:endParaRPr lang="en-GB" dirty="0">
              <a:solidFill>
                <a:srgbClr val="1D3641"/>
              </a:solidFill>
            </a:endParaRPr>
          </a:p>
        </p:txBody>
      </p:sp>
    </p:spTree>
    <p:extLst>
      <p:ext uri="{BB962C8B-B14F-4D97-AF65-F5344CB8AC3E}">
        <p14:creationId xmlns:p14="http://schemas.microsoft.com/office/powerpoint/2010/main" val="20858067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74836"/>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737340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8" name="Footer Placeholder 7"/>
          <p:cNvSpPr>
            <a:spLocks noGrp="1"/>
          </p:cNvSpPr>
          <p:nvPr>
            <p:ph type="ftr" sz="quarter" idx="11"/>
          </p:nvPr>
        </p:nvSpPr>
        <p:spPr/>
        <p:txBody>
          <a:bodyPr/>
          <a:lstStyle/>
          <a:p>
            <a:endParaRPr lang="en-GB" dirty="0">
              <a:solidFill>
                <a:srgbClr val="DFE6D0"/>
              </a:solidFill>
            </a:endParaRPr>
          </a:p>
        </p:txBody>
      </p:sp>
      <p:sp>
        <p:nvSpPr>
          <p:cNvPr id="9" name="Slide Number Placeholder 8"/>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1536704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4" name="Footer Placeholder 3"/>
          <p:cNvSpPr>
            <a:spLocks noGrp="1"/>
          </p:cNvSpPr>
          <p:nvPr>
            <p:ph type="ftr" sz="quarter" idx="11"/>
          </p:nvPr>
        </p:nvSpPr>
        <p:spPr/>
        <p:txBody>
          <a:bodyPr/>
          <a:lstStyle/>
          <a:p>
            <a:endParaRPr lang="en-GB" dirty="0">
              <a:solidFill>
                <a:srgbClr val="DFE6D0"/>
              </a:solidFill>
            </a:endParaRPr>
          </a:p>
        </p:txBody>
      </p:sp>
      <p:sp>
        <p:nvSpPr>
          <p:cNvPr id="5" name="Slide Number Placeholder 4"/>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32161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3" name="Footer Placeholder 2"/>
          <p:cNvSpPr>
            <a:spLocks noGrp="1"/>
          </p:cNvSpPr>
          <p:nvPr>
            <p:ph type="ftr" sz="quarter" idx="11"/>
          </p:nvPr>
        </p:nvSpPr>
        <p:spPr/>
        <p:txBody>
          <a:bodyPr/>
          <a:lstStyle/>
          <a:p>
            <a:endParaRPr lang="en-GB" dirty="0">
              <a:solidFill>
                <a:srgbClr val="DFE6D0"/>
              </a:solidFill>
            </a:endParaRPr>
          </a:p>
        </p:txBody>
      </p:sp>
      <p:sp>
        <p:nvSpPr>
          <p:cNvPr id="4" name="Slide Number Placeholder 3"/>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478138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69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6" name="Footer Placeholder 5"/>
          <p:cNvSpPr>
            <a:spLocks noGrp="1"/>
          </p:cNvSpPr>
          <p:nvPr>
            <p:ph type="ftr" sz="quarter" idx="11"/>
          </p:nvPr>
        </p:nvSpPr>
        <p:spPr/>
        <p:txBody>
          <a:bodyPr/>
          <a:lstStyle/>
          <a:p>
            <a:endParaRPr lang="en-GB" dirty="0">
              <a:solidFill>
                <a:srgbClr val="DFE6D0"/>
              </a:solidFill>
            </a:endParaRPr>
          </a:p>
        </p:txBody>
      </p:sp>
      <p:sp>
        <p:nvSpPr>
          <p:cNvPr id="7" name="Slide Number Placeholder 6"/>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97740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2829982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11"/>
          </p:nvPr>
        </p:nvSpPr>
        <p:spPr/>
        <p:txBody>
          <a:bodyPr/>
          <a:lstStyle/>
          <a:p>
            <a:endParaRPr lang="en-GB" dirty="0">
              <a:solidFill>
                <a:srgbClr val="DFE6D0"/>
              </a:solidFill>
            </a:endParaRPr>
          </a:p>
        </p:txBody>
      </p:sp>
      <p:sp>
        <p:nvSpPr>
          <p:cNvPr id="6" name="Slide Number Placeholder 5"/>
          <p:cNvSpPr>
            <a:spLocks noGrp="1"/>
          </p:cNvSpPr>
          <p:nvPr>
            <p:ph type="sldNum" sz="quarter" idx="12"/>
          </p:nvPr>
        </p:nvSpPr>
        <p:spPr/>
        <p:txBody>
          <a:body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87017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Tw Cen MT" panose="020B0602020104020603"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1" y="273051"/>
            <a:ext cx="5111750" cy="546020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1"/>
            <a:ext cx="3008313" cy="4298156"/>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98330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l="1843" t="12274" r="4784" b="14119"/>
          <a:stretch>
            <a:fillRect/>
          </a:stretch>
        </p:blipFill>
        <p:spPr bwMode="auto">
          <a:xfrm>
            <a:off x="-3175" y="5895977"/>
            <a:ext cx="914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1">
                <a:latin typeface="Tw Cen MT" panose="020B0602020104020603"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437926"/>
          </a:xfr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15959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0.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139976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iming>
    <p:tnLst>
      <p:par>
        <p:cTn id="1" dur="indefinite" restart="never" nodeType="tmRoot"/>
      </p:par>
    </p:tnLst>
  </p:timing>
  <p:txStyles>
    <p:titleStyle>
      <a:lvl1pPr algn="ctr" rtl="0" fontAlgn="base">
        <a:spcBef>
          <a:spcPct val="0"/>
        </a:spcBef>
        <a:spcAft>
          <a:spcPct val="0"/>
        </a:spcAft>
        <a:defRPr sz="40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w Cen MT" pitchFamily="34" charset="0"/>
        </a:defRPr>
      </a:lvl2pPr>
      <a:lvl3pPr algn="ctr" rtl="0" fontAlgn="base">
        <a:spcBef>
          <a:spcPct val="0"/>
        </a:spcBef>
        <a:spcAft>
          <a:spcPct val="0"/>
        </a:spcAft>
        <a:defRPr sz="4400">
          <a:solidFill>
            <a:schemeClr val="tx1"/>
          </a:solidFill>
          <a:latin typeface="Tw Cen MT" pitchFamily="34" charset="0"/>
        </a:defRPr>
      </a:lvl3pPr>
      <a:lvl4pPr algn="ctr" rtl="0" fontAlgn="base">
        <a:spcBef>
          <a:spcPct val="0"/>
        </a:spcBef>
        <a:spcAft>
          <a:spcPct val="0"/>
        </a:spcAft>
        <a:defRPr sz="4400">
          <a:solidFill>
            <a:schemeClr val="tx1"/>
          </a:solidFill>
          <a:latin typeface="Tw Cen MT" pitchFamily="34" charset="0"/>
        </a:defRPr>
      </a:lvl4pPr>
      <a:lvl5pPr algn="ctr" rtl="0" fontAlgn="base">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fontAlgn="base">
        <a:spcBef>
          <a:spcPct val="20000"/>
        </a:spcBef>
        <a:spcAft>
          <a:spcPct val="0"/>
        </a:spcAft>
        <a:buBlip>
          <a:blip r:embed="rId13"/>
        </a:buBlip>
        <a:defRPr sz="2800" kern="1200">
          <a:solidFill>
            <a:schemeClr val="tx1"/>
          </a:solidFill>
          <a:latin typeface="+mn-lt"/>
          <a:ea typeface="+mn-ea"/>
          <a:cs typeface="+mn-cs"/>
        </a:defRPr>
      </a:lvl1pPr>
      <a:lvl2pPr marL="742950" indent="-285750" algn="l" rtl="0" fontAlgn="base">
        <a:spcBef>
          <a:spcPct val="20000"/>
        </a:spcBef>
        <a:spcAft>
          <a:spcPct val="0"/>
        </a:spcAft>
        <a:buBlip>
          <a:blip r:embed="rId13"/>
        </a:buBlip>
        <a:defRPr sz="2800" kern="1200">
          <a:solidFill>
            <a:schemeClr val="tx1"/>
          </a:solidFill>
          <a:latin typeface="+mn-lt"/>
          <a:ea typeface="+mn-ea"/>
          <a:cs typeface="+mn-cs"/>
        </a:defRPr>
      </a:lvl2pPr>
      <a:lvl3pPr marL="1143000" indent="-228600" algn="l" rtl="0" fontAlgn="base">
        <a:spcBef>
          <a:spcPct val="20000"/>
        </a:spcBef>
        <a:spcAft>
          <a:spcPct val="0"/>
        </a:spcAft>
        <a:buBlip>
          <a:blip r:embed="rId13"/>
        </a:buBlip>
        <a:defRPr sz="2800" kern="1200">
          <a:solidFill>
            <a:schemeClr val="tx1"/>
          </a:solidFill>
          <a:latin typeface="+mn-lt"/>
          <a:ea typeface="+mn-ea"/>
          <a:cs typeface="+mn-cs"/>
        </a:defRPr>
      </a:lvl3pPr>
      <a:lvl4pPr marL="1600200" indent="-228600" algn="l" rtl="0" fontAlgn="base">
        <a:spcBef>
          <a:spcPct val="20000"/>
        </a:spcBef>
        <a:spcAft>
          <a:spcPct val="0"/>
        </a:spcAft>
        <a:buBlip>
          <a:blip r:embed="rId13"/>
        </a:buBlip>
        <a:defRPr sz="2800" kern="1200">
          <a:solidFill>
            <a:schemeClr val="tx1"/>
          </a:solidFill>
          <a:latin typeface="+mn-lt"/>
          <a:ea typeface="+mn-ea"/>
          <a:cs typeface="+mn-cs"/>
        </a:defRPr>
      </a:lvl4pPr>
      <a:lvl5pPr marL="2057400" indent="-228600" algn="l" rtl="0" fontAlgn="base">
        <a:spcBef>
          <a:spcPct val="20000"/>
        </a:spcBef>
        <a:spcAft>
          <a:spcPct val="0"/>
        </a:spcAft>
        <a:buBlip>
          <a:blip r:embed="rId13"/>
        </a:buBlip>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26/08/2015</a:t>
            </a:r>
            <a:endParaRPr lang="en-GB">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solidFill>
                  <a:srgbClr val="04617B">
                    <a:shade val="90000"/>
                  </a:srgbClr>
                </a:solidFill>
              </a:rPr>
              <a:t>Reg Company Number 04184335 Reg Charity Number 1086140</a:t>
            </a:r>
            <a:endParaRPr lang="en-GB">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DEBC35-A640-4470-9266-6B16E900784D}" type="slidenum">
              <a:rPr lang="en-GB" smtClean="0">
                <a:solidFill>
                  <a:srgbClr val="04617B">
                    <a:shade val="90000"/>
                  </a:srgbClr>
                </a:solidFill>
              </a:rPr>
              <a:pPr/>
              <a:t>‹#›</a:t>
            </a:fld>
            <a:endParaRPr lang="en-GB">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13446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8"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8"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8" charset="-128"/>
              </a:defRPr>
            </a:lvl1pPr>
          </a:lstStyle>
          <a:p>
            <a:pPr eaLnBrk="0" fontAlgn="base" hangingPunct="0">
              <a:spcBef>
                <a:spcPct val="0"/>
              </a:spcBef>
              <a:spcAft>
                <a:spcPct val="0"/>
              </a:spcAft>
              <a:defRPr/>
            </a:pPr>
            <a:fld id="{FE3AA94E-28A7-477B-AD10-CCC659413C60}"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206686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758" y="291703"/>
            <a:ext cx="8228484" cy="138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GB" altLang="en-US" smtClean="0"/>
              <a:t>Click to edit Master title style</a:t>
            </a:r>
          </a:p>
        </p:txBody>
      </p:sp>
      <p:sp>
        <p:nvSpPr>
          <p:cNvPr id="76806" name="Rectangle 6"/>
          <p:cNvSpPr>
            <a:spLocks noGrp="1" noChangeArrowheads="1"/>
          </p:cNvSpPr>
          <p:nvPr>
            <p:ph type="body" idx="1"/>
          </p:nvPr>
        </p:nvSpPr>
        <p:spPr bwMode="auto">
          <a:xfrm>
            <a:off x="457758" y="1905000"/>
            <a:ext cx="8228484" cy="411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6807" name="Rectangle 7"/>
          <p:cNvSpPr>
            <a:spLocks noGrp="1" noChangeArrowheads="1"/>
          </p:cNvSpPr>
          <p:nvPr>
            <p:ph type="dt" sz="half" idx="2"/>
          </p:nvPr>
        </p:nvSpPr>
        <p:spPr bwMode="auto">
          <a:xfrm>
            <a:off x="457758" y="6244828"/>
            <a:ext cx="2132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defTabSz="914784">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GB" altLang="en-US">
              <a:solidFill>
                <a:srgbClr val="FFFFFF"/>
              </a:solidFill>
            </a:endParaRPr>
          </a:p>
        </p:txBody>
      </p:sp>
      <p:sp>
        <p:nvSpPr>
          <p:cNvPr id="76808" name="Rectangle 8"/>
          <p:cNvSpPr>
            <a:spLocks noGrp="1" noChangeArrowheads="1"/>
          </p:cNvSpPr>
          <p:nvPr>
            <p:ph type="ftr" sz="quarter" idx="3"/>
          </p:nvPr>
        </p:nvSpPr>
        <p:spPr bwMode="auto">
          <a:xfrm>
            <a:off x="3124759" y="6244828"/>
            <a:ext cx="2894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ctr" defTabSz="914784">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GB" altLang="en-US">
              <a:solidFill>
                <a:srgbClr val="FFFFFF"/>
              </a:solidFill>
            </a:endParaRPr>
          </a:p>
        </p:txBody>
      </p:sp>
      <p:sp>
        <p:nvSpPr>
          <p:cNvPr id="76809" name="Rectangle 9"/>
          <p:cNvSpPr>
            <a:spLocks noGrp="1" noChangeArrowheads="1"/>
          </p:cNvSpPr>
          <p:nvPr>
            <p:ph type="sldNum" sz="quarter" idx="4"/>
          </p:nvPr>
        </p:nvSpPr>
        <p:spPr bwMode="auto">
          <a:xfrm>
            <a:off x="6553758" y="6244828"/>
            <a:ext cx="2132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r" defTabSz="914784">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D224F359-6798-4B40-A5F9-7DA3C09BFC58}"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extLst>
      <p:ext uri="{BB962C8B-B14F-4D97-AF65-F5344CB8AC3E}">
        <p14:creationId xmlns:p14="http://schemas.microsoft.com/office/powerpoint/2010/main" val="15714020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784"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defTabSz="914784"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defTabSz="914784"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defTabSz="914784"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defTabSz="914784"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12943" algn="l" defTabSz="914784"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825886" algn="l" defTabSz="914784"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238829" algn="l" defTabSz="914784"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651772" algn="l" defTabSz="914784"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686" indent="-342686" algn="l" defTabSz="914784"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724" indent="-285333" algn="l" defTabSz="914784"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2763" indent="-227979" algn="l" defTabSz="914784"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154" indent="-227979" algn="l" defTabSz="914784"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547" indent="-229413" algn="l" defTabSz="914784"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470490" indent="-229413" algn="l" defTabSz="914784"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883433" indent="-229413" algn="l" defTabSz="914784"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296376" indent="-229413" algn="l" defTabSz="914784"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709319" indent="-229413" algn="l" defTabSz="914784"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25886" rtl="0" eaLnBrk="1" latinLnBrk="0" hangingPunct="1">
        <a:defRPr sz="1600" kern="1200">
          <a:solidFill>
            <a:schemeClr val="tx1"/>
          </a:solidFill>
          <a:latin typeface="+mn-lt"/>
          <a:ea typeface="+mn-ea"/>
          <a:cs typeface="+mn-cs"/>
        </a:defRPr>
      </a:lvl1pPr>
      <a:lvl2pPr marL="412943" algn="l" defTabSz="825886" rtl="0" eaLnBrk="1" latinLnBrk="0" hangingPunct="1">
        <a:defRPr sz="1600" kern="1200">
          <a:solidFill>
            <a:schemeClr val="tx1"/>
          </a:solidFill>
          <a:latin typeface="+mn-lt"/>
          <a:ea typeface="+mn-ea"/>
          <a:cs typeface="+mn-cs"/>
        </a:defRPr>
      </a:lvl2pPr>
      <a:lvl3pPr marL="825886" algn="l" defTabSz="825886" rtl="0" eaLnBrk="1" latinLnBrk="0" hangingPunct="1">
        <a:defRPr sz="1600" kern="1200">
          <a:solidFill>
            <a:schemeClr val="tx1"/>
          </a:solidFill>
          <a:latin typeface="+mn-lt"/>
          <a:ea typeface="+mn-ea"/>
          <a:cs typeface="+mn-cs"/>
        </a:defRPr>
      </a:lvl3pPr>
      <a:lvl4pPr marL="1238829" algn="l" defTabSz="825886" rtl="0" eaLnBrk="1" latinLnBrk="0" hangingPunct="1">
        <a:defRPr sz="1600" kern="1200">
          <a:solidFill>
            <a:schemeClr val="tx1"/>
          </a:solidFill>
          <a:latin typeface="+mn-lt"/>
          <a:ea typeface="+mn-ea"/>
          <a:cs typeface="+mn-cs"/>
        </a:defRPr>
      </a:lvl4pPr>
      <a:lvl5pPr marL="1651772" algn="l" defTabSz="825886" rtl="0" eaLnBrk="1" latinLnBrk="0" hangingPunct="1">
        <a:defRPr sz="1600" kern="1200">
          <a:solidFill>
            <a:schemeClr val="tx1"/>
          </a:solidFill>
          <a:latin typeface="+mn-lt"/>
          <a:ea typeface="+mn-ea"/>
          <a:cs typeface="+mn-cs"/>
        </a:defRPr>
      </a:lvl5pPr>
      <a:lvl6pPr marL="2064715" algn="l" defTabSz="825886" rtl="0" eaLnBrk="1" latinLnBrk="0" hangingPunct="1">
        <a:defRPr sz="1600" kern="1200">
          <a:solidFill>
            <a:schemeClr val="tx1"/>
          </a:solidFill>
          <a:latin typeface="+mn-lt"/>
          <a:ea typeface="+mn-ea"/>
          <a:cs typeface="+mn-cs"/>
        </a:defRPr>
      </a:lvl6pPr>
      <a:lvl7pPr marL="2477658" algn="l" defTabSz="825886" rtl="0" eaLnBrk="1" latinLnBrk="0" hangingPunct="1">
        <a:defRPr sz="1600" kern="1200">
          <a:solidFill>
            <a:schemeClr val="tx1"/>
          </a:solidFill>
          <a:latin typeface="+mn-lt"/>
          <a:ea typeface="+mn-ea"/>
          <a:cs typeface="+mn-cs"/>
        </a:defRPr>
      </a:lvl7pPr>
      <a:lvl8pPr marL="2890601" algn="l" defTabSz="825886" rtl="0" eaLnBrk="1" latinLnBrk="0" hangingPunct="1">
        <a:defRPr sz="1600" kern="1200">
          <a:solidFill>
            <a:schemeClr val="tx1"/>
          </a:solidFill>
          <a:latin typeface="+mn-lt"/>
          <a:ea typeface="+mn-ea"/>
          <a:cs typeface="+mn-cs"/>
        </a:defRPr>
      </a:lvl8pPr>
      <a:lvl9pPr marL="3303544" algn="l" defTabSz="82588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30188"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7D1768-4937-4306-A27F-A6D40C6D7A66}" type="slidenum">
              <a:rPr lang="en-GB">
                <a:solidFill>
                  <a:prstClr val="black">
                    <a:tint val="75000"/>
                  </a:prstClr>
                </a:solidFill>
              </a:rPr>
              <a:pPr>
                <a:defRPr/>
              </a:pPr>
              <a:t>‹#›</a:t>
            </a:fld>
            <a:endParaRPr lang="en-GB">
              <a:solidFill>
                <a:prstClr val="black">
                  <a:tint val="75000"/>
                </a:prstClr>
              </a:solidFill>
            </a:endParaRPr>
          </a:p>
        </p:txBody>
      </p:sp>
      <p:pic>
        <p:nvPicPr>
          <p:cNvPr id="1028"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7950" y="5516563"/>
            <a:ext cx="2044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2301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extLst>
      <p:ext uri="{BB962C8B-B14F-4D97-AF65-F5344CB8AC3E}">
        <p14:creationId xmlns:p14="http://schemas.microsoft.com/office/powerpoint/2010/main" val="16203622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b="1" kern="1200">
          <a:solidFill>
            <a:srgbClr val="F7964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F79646"/>
          </a:solidFill>
          <a:latin typeface="Arial" charset="0"/>
          <a:cs typeface="Arial" charset="0"/>
        </a:defRPr>
      </a:lvl2pPr>
      <a:lvl3pPr algn="l" rtl="0" eaLnBrk="0" fontAlgn="base" hangingPunct="0">
        <a:spcBef>
          <a:spcPct val="0"/>
        </a:spcBef>
        <a:spcAft>
          <a:spcPct val="0"/>
        </a:spcAft>
        <a:defRPr sz="4400" b="1">
          <a:solidFill>
            <a:srgbClr val="F79646"/>
          </a:solidFill>
          <a:latin typeface="Arial" charset="0"/>
          <a:cs typeface="Arial" charset="0"/>
        </a:defRPr>
      </a:lvl3pPr>
      <a:lvl4pPr algn="l" rtl="0" eaLnBrk="0" fontAlgn="base" hangingPunct="0">
        <a:spcBef>
          <a:spcPct val="0"/>
        </a:spcBef>
        <a:spcAft>
          <a:spcPct val="0"/>
        </a:spcAft>
        <a:defRPr sz="4400" b="1">
          <a:solidFill>
            <a:srgbClr val="F79646"/>
          </a:solidFill>
          <a:latin typeface="Arial" charset="0"/>
          <a:cs typeface="Arial" charset="0"/>
        </a:defRPr>
      </a:lvl4pPr>
      <a:lvl5pPr algn="l" rtl="0" eaLnBrk="0" fontAlgn="base" hangingPunct="0">
        <a:spcBef>
          <a:spcPct val="0"/>
        </a:spcBef>
        <a:spcAft>
          <a:spcPct val="0"/>
        </a:spcAft>
        <a:defRPr sz="4400" b="1">
          <a:solidFill>
            <a:srgbClr val="F79646"/>
          </a:solidFill>
          <a:latin typeface="Arial" charset="0"/>
          <a:cs typeface="Arial" charset="0"/>
        </a:defRPr>
      </a:lvl5pPr>
      <a:lvl6pPr marL="457200" algn="l" rtl="0" fontAlgn="base">
        <a:spcBef>
          <a:spcPct val="0"/>
        </a:spcBef>
        <a:spcAft>
          <a:spcPct val="0"/>
        </a:spcAft>
        <a:defRPr sz="4400" b="1">
          <a:solidFill>
            <a:srgbClr val="F79646"/>
          </a:solidFill>
          <a:latin typeface="Arial" charset="0"/>
          <a:cs typeface="Arial" charset="0"/>
        </a:defRPr>
      </a:lvl6pPr>
      <a:lvl7pPr marL="914400" algn="l" rtl="0" fontAlgn="base">
        <a:spcBef>
          <a:spcPct val="0"/>
        </a:spcBef>
        <a:spcAft>
          <a:spcPct val="0"/>
        </a:spcAft>
        <a:defRPr sz="4400" b="1">
          <a:solidFill>
            <a:srgbClr val="F79646"/>
          </a:solidFill>
          <a:latin typeface="Arial" charset="0"/>
          <a:cs typeface="Arial" charset="0"/>
        </a:defRPr>
      </a:lvl7pPr>
      <a:lvl8pPr marL="1371600" algn="l" rtl="0" fontAlgn="base">
        <a:spcBef>
          <a:spcPct val="0"/>
        </a:spcBef>
        <a:spcAft>
          <a:spcPct val="0"/>
        </a:spcAft>
        <a:defRPr sz="4400" b="1">
          <a:solidFill>
            <a:srgbClr val="F79646"/>
          </a:solidFill>
          <a:latin typeface="Arial" charset="0"/>
          <a:cs typeface="Arial" charset="0"/>
        </a:defRPr>
      </a:lvl8pPr>
      <a:lvl9pPr marL="1828800" algn="l" rtl="0" fontAlgn="base">
        <a:spcBef>
          <a:spcPct val="0"/>
        </a:spcBef>
        <a:spcAft>
          <a:spcPct val="0"/>
        </a:spcAft>
        <a:defRPr sz="4400" b="1">
          <a:solidFill>
            <a:srgbClr val="F7964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249943147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7B39DA7-60A8-4D23-9AAD-AA6FBCFB54CC}" type="datetimeFigureOut">
              <a:rPr lang="en-GB" smtClean="0">
                <a:solidFill>
                  <a:srgbClr val="DFE6D0"/>
                </a:solidFill>
              </a:rPr>
              <a:pPr/>
              <a:t>23/09/2015</a:t>
            </a:fld>
            <a:endParaRPr lang="en-GB"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6846404-3D71-463B-9665-B6A34B5CB0E5}" type="slidenum">
              <a:rPr lang="en-GB" smtClean="0">
                <a:solidFill>
                  <a:srgbClr val="DFE6D0"/>
                </a:solidFill>
              </a:rPr>
              <a:pPr/>
              <a:t>‹#›</a:t>
            </a:fld>
            <a:endParaRPr lang="en-GB" dirty="0">
              <a:solidFill>
                <a:srgbClr val="DFE6D0"/>
              </a:solidFill>
            </a:endParaRPr>
          </a:p>
        </p:txBody>
      </p:sp>
    </p:spTree>
    <p:extLst>
      <p:ext uri="{BB962C8B-B14F-4D97-AF65-F5344CB8AC3E}">
        <p14:creationId xmlns:p14="http://schemas.microsoft.com/office/powerpoint/2010/main" val="24994314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6.jpg@01D0D421.A5ECC03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8" Type="http://schemas.openxmlformats.org/officeDocument/2006/relationships/image" Target="cid:image006.jpg@01D0D421.A5ECC03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9.xml.rels><?xml version="1.0" encoding="UTF-8" standalone="yes"?>
<Relationships xmlns="http://schemas.openxmlformats.org/package/2006/relationships"><Relationship Id="rId8" Type="http://schemas.openxmlformats.org/officeDocument/2006/relationships/image" Target="cid:image006.jpg@01D0D421.A5ECC03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8" Type="http://schemas.openxmlformats.org/officeDocument/2006/relationships/image" Target="cid:image006.jpg@01D0D421.A5ECC03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hyperlink" Target="http://proforum.mndassociation.org/" TargetMode="Externa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8" Type="http://schemas.openxmlformats.org/officeDocument/2006/relationships/image" Target="cid:image006.jpg@01D0D421.A5ECC03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670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fontAlgn="base">
              <a:spcBef>
                <a:spcPct val="0"/>
              </a:spcBef>
              <a:spcAft>
                <a:spcPct val="0"/>
              </a:spcAft>
              <a:defRPr sz="4000" b="1" kern="1200" cap="all">
                <a:solidFill>
                  <a:schemeClr val="tx1"/>
                </a:solidFill>
                <a:latin typeface="Tw Cen MT" panose="020B0602020104020603" pitchFamily="34" charset="0"/>
                <a:ea typeface="+mj-ea"/>
                <a:cs typeface="+mj-cs"/>
              </a:defRPr>
            </a:lvl1pPr>
            <a:lvl2pPr algn="ctr" rtl="0" fontAlgn="base">
              <a:spcBef>
                <a:spcPct val="0"/>
              </a:spcBef>
              <a:spcAft>
                <a:spcPct val="0"/>
              </a:spcAft>
              <a:defRPr sz="4400">
                <a:solidFill>
                  <a:schemeClr val="tx1"/>
                </a:solidFill>
                <a:latin typeface="Tw Cen MT" pitchFamily="34" charset="0"/>
              </a:defRPr>
            </a:lvl2pPr>
            <a:lvl3pPr algn="ctr" rtl="0" fontAlgn="base">
              <a:spcBef>
                <a:spcPct val="0"/>
              </a:spcBef>
              <a:spcAft>
                <a:spcPct val="0"/>
              </a:spcAft>
              <a:defRPr sz="4400">
                <a:solidFill>
                  <a:schemeClr val="tx1"/>
                </a:solidFill>
                <a:latin typeface="Tw Cen MT" pitchFamily="34" charset="0"/>
              </a:defRPr>
            </a:lvl3pPr>
            <a:lvl4pPr algn="ctr" rtl="0" fontAlgn="base">
              <a:spcBef>
                <a:spcPct val="0"/>
              </a:spcBef>
              <a:spcAft>
                <a:spcPct val="0"/>
              </a:spcAft>
              <a:defRPr sz="4400">
                <a:solidFill>
                  <a:schemeClr val="tx1"/>
                </a:solidFill>
                <a:latin typeface="Tw Cen MT" pitchFamily="34" charset="0"/>
              </a:defRPr>
            </a:lvl4pPr>
            <a:lvl5pPr algn="ctr" rtl="0" fontAlgn="base">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a:lstStyle>
          <a:p>
            <a:r>
              <a:rPr lang="en-GB" dirty="0" smtClean="0"/>
              <a:t>‘Reablement is everybody’s business’</a:t>
            </a:r>
            <a:endParaRPr lang="en-GB" dirty="0"/>
          </a:p>
        </p:txBody>
      </p:sp>
      <p:sp>
        <p:nvSpPr>
          <p:cNvPr id="5" name="Content Placeholder 2"/>
          <p:cNvSpPr txBox="1">
            <a:spLocks/>
          </p:cNvSpPr>
          <p:nvPr/>
        </p:nvSpPr>
        <p:spPr bwMode="auto">
          <a:xfrm>
            <a:off x="483961" y="2608312"/>
            <a:ext cx="8229600" cy="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ctr" rtl="0" fontAlgn="base">
              <a:spcBef>
                <a:spcPct val="20000"/>
              </a:spcBef>
              <a:spcAft>
                <a:spcPct val="0"/>
              </a:spcAft>
              <a:buNone/>
              <a:defRPr sz="28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l" rtl="0" fontAlgn="base">
              <a:spcBef>
                <a:spcPct val="20000"/>
              </a:spcBef>
              <a:spcAft>
                <a:spcPct val="0"/>
              </a:spcAft>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sz="2400" dirty="0" smtClean="0">
                <a:solidFill>
                  <a:srgbClr val="00B0F0"/>
                </a:solidFill>
              </a:rPr>
              <a:t>Hampshire Neurological Alliance Study Day</a:t>
            </a:r>
          </a:p>
          <a:p>
            <a:r>
              <a:rPr lang="en-GB" sz="2400" i="1" dirty="0" smtClean="0">
                <a:solidFill>
                  <a:srgbClr val="00B0F0"/>
                </a:solidFill>
              </a:rPr>
              <a:t>in collaboration with Hampshire County Council</a:t>
            </a:r>
            <a:endParaRPr lang="en-GB" sz="2400" i="1" dirty="0">
              <a:solidFill>
                <a:srgbClr val="00B0F0"/>
              </a:solidFill>
            </a:endParaRPr>
          </a:p>
        </p:txBody>
      </p:sp>
      <p:sp>
        <p:nvSpPr>
          <p:cNvPr id="7" name="Subtitle 2"/>
          <p:cNvSpPr txBox="1">
            <a:spLocks/>
          </p:cNvSpPr>
          <p:nvPr/>
        </p:nvSpPr>
        <p:spPr>
          <a:xfrm>
            <a:off x="1371600" y="378904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smtClean="0"/>
              <a:t>Anne Meader</a:t>
            </a:r>
          </a:p>
          <a:p>
            <a:pPr marL="0" indent="0" algn="ctr">
              <a:buNone/>
            </a:pPr>
            <a:r>
              <a:rPr lang="en-GB" sz="2000" dirty="0" smtClean="0"/>
              <a:t>Chair; Hampshire Neurological Alliance</a:t>
            </a:r>
          </a:p>
          <a:p>
            <a:pPr marL="0" indent="0" algn="ctr">
              <a:buNone/>
            </a:pPr>
            <a:r>
              <a:rPr lang="en-GB" sz="2000" dirty="0" smtClean="0"/>
              <a:t>Secretary; Carers Together </a:t>
            </a:r>
          </a:p>
          <a:p>
            <a:pPr marL="0" indent="0" algn="ctr">
              <a:buNone/>
            </a:pPr>
            <a:r>
              <a:rPr lang="en-GB" sz="2000" dirty="0" smtClean="0"/>
              <a:t>Service User &amp; Carer</a:t>
            </a:r>
            <a:endParaRPr lang="en-GB" sz="2000" dirty="0"/>
          </a:p>
        </p:txBody>
      </p:sp>
      <p:grpSp>
        <p:nvGrpSpPr>
          <p:cNvPr id="8" name="Group 7"/>
          <p:cNvGrpSpPr/>
          <p:nvPr/>
        </p:nvGrpSpPr>
        <p:grpSpPr>
          <a:xfrm>
            <a:off x="349619" y="433744"/>
            <a:ext cx="8363942" cy="907023"/>
            <a:chOff x="349619" y="433745"/>
            <a:chExt cx="5715000" cy="619760"/>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95109" y="500420"/>
              <a:ext cx="1170305" cy="486410"/>
            </a:xfrm>
            <a:prstGeom prst="rect">
              <a:avLst/>
            </a:prstGeom>
          </p:spPr>
        </p:pic>
        <p:pic>
          <p:nvPicPr>
            <p:cNvPr id="10" name="Picture 9" descr="G:\General\Logos\Headway colour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9" y="493435"/>
              <a:ext cx="680085" cy="470535"/>
            </a:xfrm>
            <a:prstGeom prst="rect">
              <a:avLst/>
            </a:prstGeom>
            <a:noFill/>
            <a:ln>
              <a:noFill/>
            </a:ln>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2349869" y="544870"/>
              <a:ext cx="1299845" cy="433070"/>
            </a:xfrm>
            <a:prstGeom prst="rect">
              <a:avLst/>
            </a:prstGeom>
          </p:spPr>
        </p:pic>
        <p:pic>
          <p:nvPicPr>
            <p:cNvPr id="12" name="Picture 11" descr="http://neleolcare.org/data/uploads/slider/multiple-sclerosis-society.png"/>
            <p:cNvPicPr/>
            <p:nvPr/>
          </p:nvPicPr>
          <p:blipFill rotWithShape="1">
            <a:blip r:embed="rId5">
              <a:extLst>
                <a:ext uri="{28A0092B-C50C-407E-A947-70E740481C1C}">
                  <a14:useLocalDpi xmlns:a14="http://schemas.microsoft.com/office/drawing/2010/main" val="0"/>
                </a:ext>
              </a:extLst>
            </a:blip>
            <a:srcRect l="30286" t="26818" r="27429" b="32727"/>
            <a:stretch/>
          </p:blipFill>
          <p:spPr bwMode="auto">
            <a:xfrm>
              <a:off x="3873869" y="548680"/>
              <a:ext cx="712470" cy="428625"/>
            </a:xfrm>
            <a:prstGeom prst="rect">
              <a:avLst/>
            </a:prstGeom>
            <a:noFill/>
            <a:ln>
              <a:noFill/>
            </a:ln>
            <a:extLst>
              <a:ext uri="{53640926-AAD7-44D8-BBD7-CCE9431645EC}">
                <a14:shadowObscured xmlns:a14="http://schemas.microsoft.com/office/drawing/2010/main"/>
              </a:ext>
            </a:extLst>
          </p:spPr>
        </p:pic>
        <p:pic>
          <p:nvPicPr>
            <p:cNvPr id="13" name="Picture 12" descr="http://www.liverpoolsciencepark.co.uk/wp-content/uploads/2013/01/Screen-Shot-2013-01-11-at-11.25.3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404" y="502325"/>
              <a:ext cx="500380" cy="495300"/>
            </a:xfrm>
            <a:prstGeom prst="rect">
              <a:avLst/>
            </a:prstGeom>
            <a:noFill/>
            <a:ln>
              <a:noFill/>
            </a:ln>
          </p:spPr>
        </p:pic>
        <p:pic>
          <p:nvPicPr>
            <p:cNvPr id="14" name="Picture 13" descr="Image result for hampshire neurological alliance"/>
            <p:cNvPicPr/>
            <p:nvPr/>
          </p:nvPicPr>
          <p:blipFill rotWithShape="1">
            <a:blip r:embed="rId7" r:link="rId8">
              <a:extLst>
                <a:ext uri="{28A0092B-C50C-407E-A947-70E740481C1C}">
                  <a14:useLocalDpi xmlns:a14="http://schemas.microsoft.com/office/drawing/2010/main" val="0"/>
                </a:ext>
              </a:extLst>
            </a:blip>
            <a:srcRect l="25352" r="4225"/>
            <a:stretch/>
          </p:blipFill>
          <p:spPr bwMode="auto">
            <a:xfrm>
              <a:off x="5397869" y="433745"/>
              <a:ext cx="666750" cy="619760"/>
            </a:xfrm>
            <a:prstGeom prst="rect">
              <a:avLst/>
            </a:prstGeom>
            <a:noFill/>
            <a:ln>
              <a:noFill/>
            </a:ln>
            <a:extLst>
              <a:ext uri="{53640926-AAD7-44D8-BBD7-CCE9431645EC}">
                <a14:shadowObscured xmlns:a14="http://schemas.microsoft.com/office/drawing/2010/main"/>
              </a:ext>
            </a:extLst>
          </p:spPr>
        </p:pic>
      </p:grpSp>
      <p:pic>
        <p:nvPicPr>
          <p:cNvPr id="15"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5298705"/>
            <a:ext cx="1656184" cy="43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59060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204864"/>
            <a:ext cx="7854696" cy="3888432"/>
          </a:xfrm>
        </p:spPr>
        <p:txBody>
          <a:bodyPr>
            <a:normAutofit/>
          </a:bodyPr>
          <a:lstStyle/>
          <a:p>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10</a:t>
            </a:fld>
            <a:endParaRPr lang="en-GB" dirty="0">
              <a:solidFill>
                <a:srgbClr val="DBF5F9">
                  <a:shade val="90000"/>
                </a:srgbClr>
              </a:solidFill>
            </a:endParaRPr>
          </a:p>
        </p:txBody>
      </p:sp>
      <p:pic>
        <p:nvPicPr>
          <p:cNvPr id="2050" name="Picture 2" descr="Z:\Headway Mountbatten 2013\Administration\Service Delivery\Photos 2015\Sultan show\sulta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156398" cy="45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4435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Speech and Swallowing</a:t>
            </a:r>
            <a:endParaRPr lang="en-GB" dirty="0"/>
          </a:p>
        </p:txBody>
      </p:sp>
      <p:sp>
        <p:nvSpPr>
          <p:cNvPr id="3" name="Content Placeholder 2"/>
          <p:cNvSpPr>
            <a:spLocks noGrp="1"/>
          </p:cNvSpPr>
          <p:nvPr>
            <p:ph idx="1"/>
          </p:nvPr>
        </p:nvSpPr>
        <p:spPr/>
        <p:txBody>
          <a:bodyPr>
            <a:normAutofit lnSpcReduction="10000"/>
          </a:bodyPr>
          <a:lstStyle/>
          <a:p>
            <a:r>
              <a:rPr lang="en-GB" dirty="0" smtClean="0"/>
              <a:t>Communication:  Articulating (slurred/slow/quiet speech) and processing information (word finding). Changes in non verbal communication. </a:t>
            </a:r>
          </a:p>
          <a:p>
            <a:endParaRPr lang="en-GB" dirty="0"/>
          </a:p>
          <a:p>
            <a:r>
              <a:rPr lang="en-GB" dirty="0" smtClean="0"/>
              <a:t>Swallowing:  Difficulties with eating and drinking–  resulting in coughing and choking</a:t>
            </a:r>
          </a:p>
          <a:p>
            <a:pPr marL="0" indent="0">
              <a:buNone/>
            </a:pPr>
            <a:endParaRPr lang="en-GB" dirty="0"/>
          </a:p>
          <a:p>
            <a:r>
              <a:rPr lang="en-GB" dirty="0" smtClean="0"/>
              <a:t>Referral to Speech and Language Therapist.</a:t>
            </a:r>
          </a:p>
          <a:p>
            <a:pPr marL="0" indent="0">
              <a:buNone/>
            </a:pPr>
            <a:r>
              <a:rPr lang="en-GB" dirty="0" smtClean="0"/>
              <a:t>Advice on:</a:t>
            </a:r>
          </a:p>
          <a:p>
            <a:pPr marL="0" indent="0">
              <a:buNone/>
            </a:pPr>
            <a:r>
              <a:rPr lang="en-GB" dirty="0" smtClean="0"/>
              <a:t>Communication aids, concentration/remove distractions, food consistencies/peg feed, time, environment, posture and fatigue.</a:t>
            </a:r>
          </a:p>
          <a:p>
            <a:endParaRPr lang="en-GB" dirty="0"/>
          </a:p>
          <a:p>
            <a:endParaRPr lang="en-GB" dirty="0" smtClean="0"/>
          </a:p>
        </p:txBody>
      </p:sp>
    </p:spTree>
    <p:extLst>
      <p:ext uri="{BB962C8B-B14F-4D97-AF65-F5344CB8AC3E}">
        <p14:creationId xmlns:p14="http://schemas.microsoft.com/office/powerpoint/2010/main" val="2859175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3568"/>
            <a:ext cx="8305800" cy="1629728"/>
          </a:xfrm>
        </p:spPr>
        <p:txBody>
          <a:bodyPr>
            <a:noAutofit/>
          </a:bodyPr>
          <a:lstStyle/>
          <a:p>
            <a:r>
              <a:rPr lang="en-GB" sz="5400" dirty="0" smtClean="0"/>
              <a:t>Reablement for long term progressive conditions</a:t>
            </a:r>
            <a:endParaRPr lang="en-GB" sz="5400" dirty="0"/>
          </a:p>
        </p:txBody>
      </p:sp>
    </p:spTree>
    <p:extLst>
      <p:ext uri="{BB962C8B-B14F-4D97-AF65-F5344CB8AC3E}">
        <p14:creationId xmlns:p14="http://schemas.microsoft.com/office/powerpoint/2010/main" val="18598615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marL="0" indent="0" algn="ctr">
              <a:buNone/>
            </a:pPr>
            <a:r>
              <a:rPr lang="en-GB" sz="8000" dirty="0" smtClean="0"/>
              <a:t>What does Reablement mean to you?</a:t>
            </a:r>
            <a:endParaRPr lang="en-GB" sz="8000" dirty="0"/>
          </a:p>
        </p:txBody>
      </p:sp>
    </p:spTree>
    <p:extLst>
      <p:ext uri="{BB962C8B-B14F-4D97-AF65-F5344CB8AC3E}">
        <p14:creationId xmlns:p14="http://schemas.microsoft.com/office/powerpoint/2010/main" val="548012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Reablement is about…..</a:t>
            </a:r>
            <a:endParaRPr lang="en-GB" sz="5400" dirty="0"/>
          </a:p>
        </p:txBody>
      </p:sp>
      <p:sp>
        <p:nvSpPr>
          <p:cNvPr id="3" name="Content Placeholder 2"/>
          <p:cNvSpPr>
            <a:spLocks noGrp="1"/>
          </p:cNvSpPr>
          <p:nvPr>
            <p:ph idx="1"/>
          </p:nvPr>
        </p:nvSpPr>
        <p:spPr/>
        <p:txBody>
          <a:bodyPr>
            <a:normAutofit fontScale="92500" lnSpcReduction="10000"/>
          </a:bodyPr>
          <a:lstStyle/>
          <a:p>
            <a:r>
              <a:rPr lang="en-GB" sz="3600" dirty="0" smtClean="0"/>
              <a:t>Maximising independence</a:t>
            </a:r>
          </a:p>
          <a:p>
            <a:r>
              <a:rPr lang="en-GB" sz="3600" dirty="0" smtClean="0"/>
              <a:t>Establishing what is important to the individual</a:t>
            </a:r>
          </a:p>
          <a:p>
            <a:r>
              <a:rPr lang="en-GB" sz="3600" dirty="0" smtClean="0"/>
              <a:t>Setting personal goals/plans</a:t>
            </a:r>
          </a:p>
          <a:p>
            <a:r>
              <a:rPr lang="en-GB" sz="3600" dirty="0" smtClean="0"/>
              <a:t>Using equipment/adaptations/techniques as required</a:t>
            </a:r>
          </a:p>
          <a:p>
            <a:r>
              <a:rPr lang="en-GB" sz="3600" dirty="0" smtClean="0"/>
              <a:t>Programme of targeted intervention where appropriate </a:t>
            </a:r>
          </a:p>
          <a:p>
            <a:r>
              <a:rPr lang="en-GB" sz="3600" dirty="0" smtClean="0"/>
              <a:t>Coordinating a collaborative approach</a:t>
            </a:r>
          </a:p>
          <a:p>
            <a:endParaRPr lang="en-GB" sz="3600" dirty="0"/>
          </a:p>
        </p:txBody>
      </p:sp>
    </p:spTree>
    <p:extLst>
      <p:ext uri="{BB962C8B-B14F-4D97-AF65-F5344CB8AC3E}">
        <p14:creationId xmlns:p14="http://schemas.microsoft.com/office/powerpoint/2010/main" val="14576208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79912" y="2996952"/>
            <a:ext cx="1512168" cy="139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Person</a:t>
            </a:r>
            <a:endParaRPr lang="en-GB" sz="2400" b="1" dirty="0">
              <a:solidFill>
                <a:prstClr val="black"/>
              </a:solidFill>
            </a:endParaRPr>
          </a:p>
        </p:txBody>
      </p:sp>
      <p:sp>
        <p:nvSpPr>
          <p:cNvPr id="6" name="Oval 5"/>
          <p:cNvSpPr/>
          <p:nvPr/>
        </p:nvSpPr>
        <p:spPr>
          <a:xfrm>
            <a:off x="6610032" y="1029204"/>
            <a:ext cx="133796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CRT</a:t>
            </a:r>
            <a:endParaRPr lang="en-GB" dirty="0">
              <a:solidFill>
                <a:prstClr val="white"/>
              </a:solidFill>
            </a:endParaRPr>
          </a:p>
        </p:txBody>
      </p:sp>
      <p:sp>
        <p:nvSpPr>
          <p:cNvPr id="7" name="Oval 6"/>
          <p:cNvSpPr/>
          <p:nvPr/>
        </p:nvSpPr>
        <p:spPr>
          <a:xfrm>
            <a:off x="1331640" y="575584"/>
            <a:ext cx="122413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Health</a:t>
            </a:r>
            <a:endParaRPr lang="en-GB" dirty="0">
              <a:solidFill>
                <a:prstClr val="white"/>
              </a:solidFill>
            </a:endParaRPr>
          </a:p>
        </p:txBody>
      </p:sp>
      <p:sp>
        <p:nvSpPr>
          <p:cNvPr id="8" name="Oval 7"/>
          <p:cNvSpPr/>
          <p:nvPr/>
        </p:nvSpPr>
        <p:spPr>
          <a:xfrm>
            <a:off x="4139952" y="503576"/>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white"/>
                </a:solidFill>
              </a:rPr>
              <a:t>Voluntary sector</a:t>
            </a:r>
            <a:endParaRPr lang="en-GB" sz="1600" dirty="0">
              <a:solidFill>
                <a:prstClr val="white"/>
              </a:solidFill>
            </a:endParaRPr>
          </a:p>
        </p:txBody>
      </p:sp>
      <p:sp>
        <p:nvSpPr>
          <p:cNvPr id="9" name="Oval 8"/>
          <p:cNvSpPr/>
          <p:nvPr/>
        </p:nvSpPr>
        <p:spPr>
          <a:xfrm>
            <a:off x="7020272" y="3169752"/>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OT</a:t>
            </a:r>
            <a:endParaRPr lang="en-GB" dirty="0">
              <a:solidFill>
                <a:prstClr val="white"/>
              </a:solidFill>
            </a:endParaRPr>
          </a:p>
        </p:txBody>
      </p:sp>
      <p:sp>
        <p:nvSpPr>
          <p:cNvPr id="10" name="Oval 9"/>
          <p:cNvSpPr/>
          <p:nvPr/>
        </p:nvSpPr>
        <p:spPr>
          <a:xfrm>
            <a:off x="2376505" y="5336463"/>
            <a:ext cx="130815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Physio</a:t>
            </a:r>
            <a:endParaRPr lang="en-GB" dirty="0">
              <a:solidFill>
                <a:prstClr val="white"/>
              </a:solidFill>
            </a:endParaRPr>
          </a:p>
        </p:txBody>
      </p:sp>
      <p:sp>
        <p:nvSpPr>
          <p:cNvPr id="11" name="Oval 10"/>
          <p:cNvSpPr/>
          <p:nvPr/>
        </p:nvSpPr>
        <p:spPr>
          <a:xfrm>
            <a:off x="6152048" y="5157192"/>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Social worker</a:t>
            </a:r>
            <a:endParaRPr lang="en-GB" dirty="0">
              <a:solidFill>
                <a:prstClr val="white"/>
              </a:solidFill>
            </a:endParaRPr>
          </a:p>
        </p:txBody>
      </p:sp>
      <p:sp>
        <p:nvSpPr>
          <p:cNvPr id="12" name="Oval 11"/>
          <p:cNvSpPr/>
          <p:nvPr/>
        </p:nvSpPr>
        <p:spPr>
          <a:xfrm>
            <a:off x="755576" y="2253340"/>
            <a:ext cx="12601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Housing</a:t>
            </a:r>
            <a:endParaRPr lang="en-GB" dirty="0">
              <a:solidFill>
                <a:prstClr val="white"/>
              </a:solidFill>
            </a:endParaRPr>
          </a:p>
        </p:txBody>
      </p:sp>
      <p:sp>
        <p:nvSpPr>
          <p:cNvPr id="13" name="Oval 12"/>
          <p:cNvSpPr/>
          <p:nvPr/>
        </p:nvSpPr>
        <p:spPr>
          <a:xfrm>
            <a:off x="683568" y="4221088"/>
            <a:ext cx="12601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Family</a:t>
            </a:r>
            <a:endParaRPr lang="en-GB" dirty="0">
              <a:solidFill>
                <a:prstClr val="white"/>
              </a:solidFill>
            </a:endParaRPr>
          </a:p>
        </p:txBody>
      </p:sp>
      <p:cxnSp>
        <p:nvCxnSpPr>
          <p:cNvPr id="15" name="Straight Arrow Connector 14"/>
          <p:cNvCxnSpPr>
            <a:stCxn id="7" idx="5"/>
            <a:endCxn id="5" idx="1"/>
          </p:cNvCxnSpPr>
          <p:nvPr/>
        </p:nvCxnSpPr>
        <p:spPr>
          <a:xfrm>
            <a:off x="2376505" y="1620449"/>
            <a:ext cx="1624859" cy="1581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4716016" y="1871728"/>
            <a:ext cx="144016" cy="1125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flipH="1">
            <a:off x="5220072" y="2074069"/>
            <a:ext cx="1585900" cy="1282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p:cNvCxnSpPr>
          <p:nvPr/>
        </p:nvCxnSpPr>
        <p:spPr>
          <a:xfrm flipH="1">
            <a:off x="5292080" y="3781820"/>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a:endCxn id="5" idx="5"/>
          </p:cNvCxnSpPr>
          <p:nvPr/>
        </p:nvCxnSpPr>
        <p:spPr>
          <a:xfrm flipH="1" flipV="1">
            <a:off x="5070628" y="4189311"/>
            <a:ext cx="1271236" cy="1147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205829" y="4293096"/>
            <a:ext cx="934123" cy="1070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p:cNvCxnSpPr>
          <p:nvPr/>
        </p:nvCxnSpPr>
        <p:spPr>
          <a:xfrm flipV="1">
            <a:off x="1759165" y="3781820"/>
            <a:ext cx="2020747" cy="618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15716" y="2996952"/>
            <a:ext cx="1764196" cy="480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205957" y="5427032"/>
            <a:ext cx="130815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Sensory</a:t>
            </a:r>
          </a:p>
          <a:p>
            <a:pPr algn="ctr"/>
            <a:r>
              <a:rPr lang="en-GB" dirty="0" smtClean="0">
                <a:solidFill>
                  <a:prstClr val="white"/>
                </a:solidFill>
              </a:rPr>
              <a:t>services</a:t>
            </a:r>
            <a:endParaRPr lang="en-GB" dirty="0">
              <a:solidFill>
                <a:prstClr val="white"/>
              </a:solidFill>
            </a:endParaRPr>
          </a:p>
        </p:txBody>
      </p:sp>
      <p:cxnSp>
        <p:nvCxnSpPr>
          <p:cNvPr id="35" name="Straight Arrow Connector 34"/>
          <p:cNvCxnSpPr>
            <a:stCxn id="30" idx="0"/>
          </p:cNvCxnSpPr>
          <p:nvPr/>
        </p:nvCxnSpPr>
        <p:spPr>
          <a:xfrm flipH="1" flipV="1">
            <a:off x="4716016" y="4400359"/>
            <a:ext cx="144016" cy="102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183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en-GB" sz="5400" dirty="0" smtClean="0"/>
              <a:t>What is your role within Reablement?</a:t>
            </a:r>
          </a:p>
          <a:p>
            <a:pPr marL="0" indent="0">
              <a:buNone/>
            </a:pPr>
            <a:endParaRPr lang="en-GB" sz="5400" dirty="0" smtClean="0"/>
          </a:p>
          <a:p>
            <a:r>
              <a:rPr lang="en-GB" sz="5400" dirty="0" smtClean="0"/>
              <a:t>What are the benefits of a collaborative approach?</a:t>
            </a:r>
          </a:p>
          <a:p>
            <a:pPr marL="0" indent="0">
              <a:buNone/>
            </a:pPr>
            <a:endParaRPr lang="en-GB" sz="4000" dirty="0"/>
          </a:p>
          <a:p>
            <a:pPr marL="0" indent="0">
              <a:buNone/>
            </a:pPr>
            <a:endParaRPr lang="en-GB" sz="4000" dirty="0"/>
          </a:p>
        </p:txBody>
      </p:sp>
    </p:spTree>
    <p:extLst>
      <p:ext uri="{BB962C8B-B14F-4D97-AF65-F5344CB8AC3E}">
        <p14:creationId xmlns:p14="http://schemas.microsoft.com/office/powerpoint/2010/main" val="28948391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r>
              <a:rPr lang="en-GB" sz="5400" dirty="0" smtClean="0"/>
              <a:t>What do you need to develop a reablement/collaborative approach, to work with people affected by a long term neurological condition? </a:t>
            </a:r>
            <a:endParaRPr lang="en-GB" sz="5400" dirty="0"/>
          </a:p>
        </p:txBody>
      </p:sp>
    </p:spTree>
    <p:extLst>
      <p:ext uri="{BB962C8B-B14F-4D97-AF65-F5344CB8AC3E}">
        <p14:creationId xmlns:p14="http://schemas.microsoft.com/office/powerpoint/2010/main" val="4106071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lgn="ctr">
              <a:buNone/>
            </a:pPr>
            <a:endParaRPr lang="en-GB" sz="4800" dirty="0" smtClean="0"/>
          </a:p>
          <a:p>
            <a:pPr marL="0" indent="0" algn="ctr">
              <a:buNone/>
            </a:pPr>
            <a:r>
              <a:rPr lang="en-GB" sz="4800" dirty="0" smtClean="0"/>
              <a:t>Any questions?</a:t>
            </a:r>
          </a:p>
          <a:p>
            <a:pPr algn="ctr"/>
            <a:endParaRPr lang="en-GB" sz="4800" dirty="0"/>
          </a:p>
          <a:p>
            <a:pPr marL="0" indent="0" algn="ctr">
              <a:buNone/>
            </a:pPr>
            <a:r>
              <a:rPr lang="en-GB" sz="4800" dirty="0" smtClean="0"/>
              <a:t>Thank you for your time </a:t>
            </a:r>
            <a:r>
              <a:rPr lang="en-GB" sz="4800" dirty="0" smtClean="0">
                <a:sym typeface="Wingdings" panose="05000000000000000000" pitchFamily="2" charset="2"/>
              </a:rPr>
              <a:t></a:t>
            </a:r>
            <a:endParaRPr lang="en-GB" sz="4800" dirty="0"/>
          </a:p>
        </p:txBody>
      </p:sp>
    </p:spTree>
    <p:extLst>
      <p:ext uri="{BB962C8B-B14F-4D97-AF65-F5344CB8AC3E}">
        <p14:creationId xmlns:p14="http://schemas.microsoft.com/office/powerpoint/2010/main" val="25491010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dirty="0" smtClean="0"/>
              <a:t>Break &amp; </a:t>
            </a:r>
            <a:r>
              <a:rPr lang="en-GB" altLang="en-US" dirty="0"/>
              <a:t>Networking Opportunity</a:t>
            </a:r>
            <a:endParaRPr lang="en-GB" altLang="en-US" sz="4000" dirty="0" smtClean="0"/>
          </a:p>
        </p:txBody>
      </p:sp>
      <p:pic>
        <p:nvPicPr>
          <p:cNvPr id="31747" name="Picture 4" descr="MP900438525[1]"/>
          <p:cNvPicPr>
            <a:picLocks noChangeAspect="1" noChangeArrowheads="1"/>
          </p:cNvPicPr>
          <p:nvPr/>
        </p:nvPicPr>
        <p:blipFill>
          <a:blip r:embed="rId3">
            <a:extLst>
              <a:ext uri="{28A0092B-C50C-407E-A947-70E740481C1C}">
                <a14:useLocalDpi xmlns:a14="http://schemas.microsoft.com/office/drawing/2010/main" val="0"/>
              </a:ext>
            </a:extLst>
          </a:blip>
          <a:srcRect t="16508" b="29260"/>
          <a:stretch>
            <a:fillRect/>
          </a:stretch>
        </p:blipFill>
        <p:spPr bwMode="auto">
          <a:xfrm>
            <a:off x="0" y="1916113"/>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349384"/>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772816"/>
            <a:ext cx="7772400" cy="1008112"/>
          </a:xfrm>
        </p:spPr>
        <p:txBody>
          <a:bodyPr/>
          <a:lstStyle/>
          <a:p>
            <a:r>
              <a:rPr lang="en-GB" dirty="0" smtClean="0"/>
              <a:t>Workshop Two</a:t>
            </a:r>
            <a:endParaRPr lang="en-GB" sz="1800" b="0" i="1" cap="none" dirty="0"/>
          </a:p>
        </p:txBody>
      </p:sp>
      <p:sp>
        <p:nvSpPr>
          <p:cNvPr id="5" name="Text Placeholder 4"/>
          <p:cNvSpPr>
            <a:spLocks noGrp="1"/>
          </p:cNvSpPr>
          <p:nvPr>
            <p:ph type="body" idx="1"/>
          </p:nvPr>
        </p:nvSpPr>
        <p:spPr>
          <a:xfrm>
            <a:off x="683568" y="4797152"/>
            <a:ext cx="7772400" cy="864096"/>
          </a:xfrm>
        </p:spPr>
        <p:txBody>
          <a:bodyPr>
            <a:normAutofit/>
          </a:bodyPr>
          <a:lstStyle/>
          <a:p>
            <a:r>
              <a:rPr lang="en-GB" sz="2000" i="1" dirty="0" smtClean="0">
                <a:solidFill>
                  <a:schemeClr val="accent3"/>
                </a:solidFill>
              </a:rPr>
              <a:t>There is a floorplan on the reverse of your programme</a:t>
            </a:r>
            <a:endParaRPr lang="en-GB" sz="2000" i="1" dirty="0">
              <a:solidFill>
                <a:schemeClr val="accent3"/>
              </a:solidFill>
            </a:endParaRPr>
          </a:p>
        </p:txBody>
      </p:sp>
      <p:grpSp>
        <p:nvGrpSpPr>
          <p:cNvPr id="12" name="Group 11"/>
          <p:cNvGrpSpPr/>
          <p:nvPr/>
        </p:nvGrpSpPr>
        <p:grpSpPr>
          <a:xfrm>
            <a:off x="349619" y="433744"/>
            <a:ext cx="8363942" cy="907023"/>
            <a:chOff x="349619" y="433745"/>
            <a:chExt cx="5715000" cy="61976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95109" y="500420"/>
              <a:ext cx="1170305" cy="486410"/>
            </a:xfrm>
            <a:prstGeom prst="rect">
              <a:avLst/>
            </a:prstGeom>
          </p:spPr>
        </p:pic>
        <p:pic>
          <p:nvPicPr>
            <p:cNvPr id="7" name="Picture 6" descr="G:\General\Logos\Headway colour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9" y="493435"/>
              <a:ext cx="680085" cy="47053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349869" y="544870"/>
              <a:ext cx="1299845" cy="433070"/>
            </a:xfrm>
            <a:prstGeom prst="rect">
              <a:avLst/>
            </a:prstGeom>
          </p:spPr>
        </p:pic>
        <p:pic>
          <p:nvPicPr>
            <p:cNvPr id="9" name="Picture 8" descr="http://neleolcare.org/data/uploads/slider/multiple-sclerosis-society.png"/>
            <p:cNvPicPr/>
            <p:nvPr/>
          </p:nvPicPr>
          <p:blipFill rotWithShape="1">
            <a:blip r:embed="rId5">
              <a:extLst>
                <a:ext uri="{28A0092B-C50C-407E-A947-70E740481C1C}">
                  <a14:useLocalDpi xmlns:a14="http://schemas.microsoft.com/office/drawing/2010/main" val="0"/>
                </a:ext>
              </a:extLst>
            </a:blip>
            <a:srcRect l="30286" t="26818" r="27429" b="32727"/>
            <a:stretch/>
          </p:blipFill>
          <p:spPr bwMode="auto">
            <a:xfrm>
              <a:off x="3873869" y="548680"/>
              <a:ext cx="712470" cy="428625"/>
            </a:xfrm>
            <a:prstGeom prst="rect">
              <a:avLst/>
            </a:prstGeom>
            <a:noFill/>
            <a:ln>
              <a:noFill/>
            </a:ln>
            <a:extLst>
              <a:ext uri="{53640926-AAD7-44D8-BBD7-CCE9431645EC}">
                <a14:shadowObscured xmlns:a14="http://schemas.microsoft.com/office/drawing/2010/main"/>
              </a:ext>
            </a:extLst>
          </p:spPr>
        </p:pic>
        <p:pic>
          <p:nvPicPr>
            <p:cNvPr id="10" name="Picture 9" descr="http://www.liverpoolsciencepark.co.uk/wp-content/uploads/2013/01/Screen-Shot-2013-01-11-at-11.25.3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404" y="502325"/>
              <a:ext cx="500380" cy="495300"/>
            </a:xfrm>
            <a:prstGeom prst="rect">
              <a:avLst/>
            </a:prstGeom>
            <a:noFill/>
            <a:ln>
              <a:noFill/>
            </a:ln>
          </p:spPr>
        </p:pic>
        <p:pic>
          <p:nvPicPr>
            <p:cNvPr id="11" name="Picture 10" descr="Image result for hampshire neurological alliance"/>
            <p:cNvPicPr/>
            <p:nvPr/>
          </p:nvPicPr>
          <p:blipFill rotWithShape="1">
            <a:blip r:embed="rId7" r:link="rId8">
              <a:extLst>
                <a:ext uri="{28A0092B-C50C-407E-A947-70E740481C1C}">
                  <a14:useLocalDpi xmlns:a14="http://schemas.microsoft.com/office/drawing/2010/main" val="0"/>
                </a:ext>
              </a:extLst>
            </a:blip>
            <a:srcRect l="25352" r="4225"/>
            <a:stretch/>
          </p:blipFill>
          <p:spPr bwMode="auto">
            <a:xfrm>
              <a:off x="5397869" y="433745"/>
              <a:ext cx="666750" cy="619760"/>
            </a:xfrm>
            <a:prstGeom prst="rect">
              <a:avLst/>
            </a:prstGeom>
            <a:noFill/>
            <a:ln>
              <a:noFill/>
            </a:ln>
            <a:extLst>
              <a:ext uri="{53640926-AAD7-44D8-BBD7-CCE9431645EC}">
                <a14:shadowObscured xmlns:a14="http://schemas.microsoft.com/office/drawing/2010/main"/>
              </a:ext>
            </a:extLst>
          </p:spPr>
        </p:pic>
      </p:grpSp>
      <p:sp>
        <p:nvSpPr>
          <p:cNvPr id="2" name="TextBox 1"/>
          <p:cNvSpPr txBox="1"/>
          <p:nvPr/>
        </p:nvSpPr>
        <p:spPr>
          <a:xfrm>
            <a:off x="179512" y="3125867"/>
            <a:ext cx="8856984" cy="2031325"/>
          </a:xfrm>
          <a:prstGeom prst="rect">
            <a:avLst/>
          </a:prstGeom>
          <a:noFill/>
        </p:spPr>
        <p:txBody>
          <a:bodyPr wrap="square" rtlCol="0">
            <a:spAutoFit/>
          </a:bodyPr>
          <a:lstStyle/>
          <a:p>
            <a:r>
              <a:rPr lang="en-GB" sz="1600" dirty="0"/>
              <a:t>Social Care Perspective: Reablement &amp; Long Term Neurological </a:t>
            </a:r>
            <a:r>
              <a:rPr lang="en-GB" sz="1600" dirty="0" smtClean="0"/>
              <a:t>Conditions</a:t>
            </a:r>
            <a:r>
              <a:rPr lang="en-GB" sz="1600" b="1" i="1" dirty="0" smtClean="0"/>
              <a:t>	Main Hall</a:t>
            </a:r>
          </a:p>
          <a:p>
            <a:endParaRPr lang="en-GB" sz="1000" b="1" i="1" dirty="0" smtClean="0"/>
          </a:p>
          <a:p>
            <a:r>
              <a:rPr lang="en-GB" sz="1600" dirty="0"/>
              <a:t>Health perspective: Rehabilitation in the </a:t>
            </a:r>
            <a:r>
              <a:rPr lang="en-GB" sz="1600" dirty="0" smtClean="0"/>
              <a:t>Community			</a:t>
            </a:r>
            <a:r>
              <a:rPr lang="en-GB" sz="1600" b="1" i="1" dirty="0" smtClean="0"/>
              <a:t>White Room</a:t>
            </a:r>
          </a:p>
          <a:p>
            <a:endParaRPr lang="en-GB" sz="1000" b="1" i="1" dirty="0"/>
          </a:p>
          <a:p>
            <a:r>
              <a:rPr lang="en-GB" sz="1600" dirty="0" smtClean="0"/>
              <a:t>Maximising </a:t>
            </a:r>
            <a:r>
              <a:rPr lang="en-GB" sz="1600" dirty="0"/>
              <a:t>Independence &amp; Quality at End of </a:t>
            </a:r>
            <a:r>
              <a:rPr lang="en-GB" sz="1600" dirty="0" smtClean="0"/>
              <a:t>Life</a:t>
            </a:r>
            <a:r>
              <a:rPr lang="en-GB" sz="1600" b="1" i="1" dirty="0" smtClean="0"/>
              <a:t>				Yellow Room</a:t>
            </a:r>
          </a:p>
          <a:p>
            <a:endParaRPr lang="en-GB" sz="1000" b="1" i="1" dirty="0" smtClean="0"/>
          </a:p>
          <a:p>
            <a:r>
              <a:rPr lang="en-GB" sz="1600" dirty="0"/>
              <a:t>Maximising Independence &amp; Early Intervention for the Newly </a:t>
            </a:r>
            <a:r>
              <a:rPr lang="en-GB" sz="1600" dirty="0" smtClean="0"/>
              <a:t>Diagnosed</a:t>
            </a:r>
            <a:r>
              <a:rPr lang="en-GB" sz="1600" b="1" i="1" dirty="0" smtClean="0"/>
              <a:t>	Green Room</a:t>
            </a:r>
            <a:endParaRPr lang="en-GB" sz="1600" b="1" i="1" dirty="0"/>
          </a:p>
          <a:p>
            <a:pPr algn="ctr"/>
            <a:endParaRPr lang="en-GB" sz="1600" b="1" i="1" dirty="0" smtClean="0"/>
          </a:p>
          <a:p>
            <a:pPr algn="ctr"/>
            <a:endParaRPr lang="en-GB" sz="1600" b="1" i="1" dirty="0"/>
          </a:p>
        </p:txBody>
      </p:sp>
    </p:spTree>
    <p:extLst>
      <p:ext uri="{BB962C8B-B14F-4D97-AF65-F5344CB8AC3E}">
        <p14:creationId xmlns:p14="http://schemas.microsoft.com/office/powerpoint/2010/main" val="31276533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000" dirty="0" smtClean="0">
                <a:latin typeface="Trebuchet MS" panose="020B0603020202020204" pitchFamily="34" charset="0"/>
              </a:rPr>
              <a:t>Brain Injury is a hidden disability</a:t>
            </a:r>
          </a:p>
          <a:p>
            <a:pPr algn="ctr"/>
            <a:r>
              <a:rPr lang="en-GB" sz="4000" dirty="0" smtClean="0">
                <a:latin typeface="Trebuchet MS" panose="020B0603020202020204" pitchFamily="34" charset="0"/>
              </a:rPr>
              <a:t>What you see is not necessarily what you get</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11</a:t>
            </a:fld>
            <a:endParaRPr lang="en-GB" dirty="0">
              <a:solidFill>
                <a:srgbClr val="DBF5F9">
                  <a:shade val="90000"/>
                </a:srgbClr>
              </a:solidFill>
            </a:endParaRPr>
          </a:p>
        </p:txBody>
      </p:sp>
    </p:spTree>
    <p:extLst>
      <p:ext uri="{BB962C8B-B14F-4D97-AF65-F5344CB8AC3E}">
        <p14:creationId xmlns:p14="http://schemas.microsoft.com/office/powerpoint/2010/main" val="6909281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new Social Care Perspective</a:t>
            </a:r>
            <a:endParaRPr lang="en-GB" dirty="0"/>
          </a:p>
        </p:txBody>
      </p:sp>
      <p:sp>
        <p:nvSpPr>
          <p:cNvPr id="3" name="Subtitle 2"/>
          <p:cNvSpPr>
            <a:spLocks noGrp="1"/>
          </p:cNvSpPr>
          <p:nvPr>
            <p:ph type="subTitle" idx="1"/>
          </p:nvPr>
        </p:nvSpPr>
        <p:spPr/>
        <p:txBody>
          <a:bodyPr/>
          <a:lstStyle/>
          <a:p>
            <a:r>
              <a:rPr lang="en-GB" dirty="0" smtClean="0"/>
              <a:t>Reablement and long term conditions</a:t>
            </a:r>
            <a:endParaRPr lang="en-GB" dirty="0"/>
          </a:p>
        </p:txBody>
      </p:sp>
    </p:spTree>
    <p:extLst>
      <p:ext uri="{BB962C8B-B14F-4D97-AF65-F5344CB8AC3E}">
        <p14:creationId xmlns:p14="http://schemas.microsoft.com/office/powerpoint/2010/main" val="12802064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2856"/>
            <a:ext cx="4419600" cy="2667744"/>
          </a:xfrm>
        </p:spPr>
        <p:txBody>
          <a:bodyPr>
            <a:noAutofit/>
          </a:bodyPr>
          <a:lstStyle/>
          <a:p>
            <a:pPr marL="457200" indent="-457200">
              <a:buFont typeface="Arial" panose="020B0604020202020204" pitchFamily="34" charset="0"/>
              <a:buChar char="•"/>
            </a:pPr>
            <a:r>
              <a:rPr lang="en-GB" sz="2800" dirty="0" smtClean="0">
                <a:latin typeface="+mj-lt"/>
              </a:rPr>
              <a:t>Claire Kinnersley (senior Practitioner OT, MS Lead, North Hants)</a:t>
            </a:r>
          </a:p>
          <a:p>
            <a:pPr marL="457200" indent="-457200">
              <a:buFont typeface="Arial" panose="020B0604020202020204" pitchFamily="34" charset="0"/>
              <a:buChar char="•"/>
            </a:pPr>
            <a:r>
              <a:rPr lang="en-GB" sz="2800" dirty="0" smtClean="0">
                <a:latin typeface="+mj-lt"/>
              </a:rPr>
              <a:t>Michelle Logan (Acting OT Team Manager, New Forest) </a:t>
            </a:r>
            <a:endParaRPr lang="en-GB" sz="2800" dirty="0">
              <a:latin typeface="+mj-lt"/>
            </a:endParaRPr>
          </a:p>
        </p:txBody>
      </p:sp>
    </p:spTree>
    <p:extLst>
      <p:ext uri="{BB962C8B-B14F-4D97-AF65-F5344CB8AC3E}">
        <p14:creationId xmlns:p14="http://schemas.microsoft.com/office/powerpoint/2010/main" val="23185931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Aims of session</a:t>
            </a:r>
            <a:endParaRPr lang="en-GB" sz="5400" dirty="0"/>
          </a:p>
        </p:txBody>
      </p:sp>
      <p:sp>
        <p:nvSpPr>
          <p:cNvPr id="3" name="Content Placeholder 2"/>
          <p:cNvSpPr>
            <a:spLocks noGrp="1"/>
          </p:cNvSpPr>
          <p:nvPr>
            <p:ph idx="1"/>
          </p:nvPr>
        </p:nvSpPr>
        <p:spPr/>
        <p:txBody>
          <a:bodyPr>
            <a:normAutofit/>
          </a:bodyPr>
          <a:lstStyle/>
          <a:p>
            <a:r>
              <a:rPr lang="en-GB" sz="3200" dirty="0" smtClean="0"/>
              <a:t>To provide an overview of MS, MND and Parkinson’s Disease</a:t>
            </a:r>
          </a:p>
          <a:p>
            <a:r>
              <a:rPr lang="en-GB" sz="3200" dirty="0" smtClean="0"/>
              <a:t>To Explore reablement in the management of </a:t>
            </a:r>
            <a:r>
              <a:rPr lang="en-GB" sz="3200" dirty="0"/>
              <a:t>l</a:t>
            </a:r>
            <a:r>
              <a:rPr lang="en-GB" sz="3200" dirty="0" smtClean="0"/>
              <a:t>ong term, progressive neurological conditions.</a:t>
            </a:r>
          </a:p>
          <a:p>
            <a:r>
              <a:rPr lang="en-GB" sz="3200" dirty="0" smtClean="0"/>
              <a:t>To define our role within </a:t>
            </a:r>
            <a:r>
              <a:rPr lang="en-GB" sz="3200" dirty="0"/>
              <a:t>r</a:t>
            </a:r>
            <a:r>
              <a:rPr lang="en-GB" sz="3200" dirty="0" smtClean="0"/>
              <a:t>eablement </a:t>
            </a:r>
          </a:p>
          <a:p>
            <a:r>
              <a:rPr lang="en-GB" sz="3200" dirty="0" smtClean="0"/>
              <a:t>To promote importance of collaborative working</a:t>
            </a:r>
            <a:endParaRPr lang="en-GB" sz="3200" dirty="0"/>
          </a:p>
        </p:txBody>
      </p:sp>
    </p:spTree>
    <p:extLst>
      <p:ext uri="{BB962C8B-B14F-4D97-AF65-F5344CB8AC3E}">
        <p14:creationId xmlns:p14="http://schemas.microsoft.com/office/powerpoint/2010/main" val="15093371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MULTIPLE  SCLEROSIS</a:t>
            </a:r>
            <a:endParaRPr lang="en-GB" dirty="0"/>
          </a:p>
        </p:txBody>
      </p:sp>
      <p:sp>
        <p:nvSpPr>
          <p:cNvPr id="3" name="Content Placeholder 2"/>
          <p:cNvSpPr>
            <a:spLocks noGrp="1"/>
          </p:cNvSpPr>
          <p:nvPr>
            <p:ph idx="1"/>
          </p:nvPr>
        </p:nvSpPr>
        <p:spPr/>
        <p:txBody>
          <a:bodyPr/>
          <a:lstStyle/>
          <a:p>
            <a:r>
              <a:rPr lang="en-GB" dirty="0" smtClean="0"/>
              <a:t>Disease affecting the Central Nervous System (Brain  &amp; Spinal Cord.</a:t>
            </a:r>
          </a:p>
          <a:p>
            <a:r>
              <a:rPr lang="en-GB" dirty="0" smtClean="0"/>
              <a:t>Myelin  surrounds the nerve fibre  (CNS) which helps messages travel quickly from the brain to the rest of the body.</a:t>
            </a:r>
          </a:p>
          <a:p>
            <a:r>
              <a:rPr lang="en-GB" dirty="0" smtClean="0"/>
              <a:t>In MS the immune  system attacks the  myelin  so messages are disrupted.</a:t>
            </a:r>
          </a:p>
          <a:p>
            <a:r>
              <a:rPr lang="en-GB" dirty="0" smtClean="0"/>
              <a:t>Causes is unknown  (a number of possible factors)</a:t>
            </a:r>
          </a:p>
          <a:p>
            <a:r>
              <a:rPr lang="en-GB" dirty="0" smtClean="0"/>
              <a:t>Average age of onset 34 years.  </a:t>
            </a:r>
            <a:endParaRPr lang="en-GB" dirty="0"/>
          </a:p>
        </p:txBody>
      </p:sp>
    </p:spTree>
    <p:extLst>
      <p:ext uri="{BB962C8B-B14F-4D97-AF65-F5344CB8AC3E}">
        <p14:creationId xmlns:p14="http://schemas.microsoft.com/office/powerpoint/2010/main" val="16470334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MOTOR NEURONE  DISEASE</a:t>
            </a:r>
            <a:endParaRPr lang="en-GB" dirty="0"/>
          </a:p>
        </p:txBody>
      </p:sp>
      <p:sp>
        <p:nvSpPr>
          <p:cNvPr id="3" name="Content Placeholder 2"/>
          <p:cNvSpPr>
            <a:spLocks noGrp="1"/>
          </p:cNvSpPr>
          <p:nvPr>
            <p:ph idx="1"/>
          </p:nvPr>
        </p:nvSpPr>
        <p:spPr/>
        <p:txBody>
          <a:bodyPr/>
          <a:lstStyle/>
          <a:p>
            <a:r>
              <a:rPr lang="en-GB" dirty="0" smtClean="0"/>
              <a:t>MND is a progressive disease that attacks the motor neurones, or nerves, in the brain and spinal cord.</a:t>
            </a:r>
          </a:p>
          <a:p>
            <a:r>
              <a:rPr lang="en-GB" dirty="0" smtClean="0"/>
              <a:t>Messages gradually stop reaching the muscles, which leads to weakness and wasting.</a:t>
            </a:r>
          </a:p>
          <a:p>
            <a:r>
              <a:rPr lang="en-GB" dirty="0" smtClean="0"/>
              <a:t>Cause is unknown.  </a:t>
            </a:r>
          </a:p>
          <a:p>
            <a:r>
              <a:rPr lang="en-GB" dirty="0" smtClean="0"/>
              <a:t>Symptoms are managed to help achieve the best quality of life. </a:t>
            </a:r>
          </a:p>
          <a:p>
            <a:r>
              <a:rPr lang="en-GB" dirty="0" smtClean="0"/>
              <a:t>Average age of onset – 43 to 52 years.</a:t>
            </a:r>
          </a:p>
          <a:p>
            <a:endParaRPr lang="en-GB" dirty="0"/>
          </a:p>
        </p:txBody>
      </p:sp>
    </p:spTree>
    <p:extLst>
      <p:ext uri="{BB962C8B-B14F-4D97-AF65-F5344CB8AC3E}">
        <p14:creationId xmlns:p14="http://schemas.microsoft.com/office/powerpoint/2010/main" val="12758746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Parkinson’s Disease</a:t>
            </a:r>
            <a:endParaRPr lang="en-GB" sz="5400" dirty="0"/>
          </a:p>
        </p:txBody>
      </p:sp>
      <p:sp>
        <p:nvSpPr>
          <p:cNvPr id="3" name="Content Placeholder 2"/>
          <p:cNvSpPr>
            <a:spLocks noGrp="1"/>
          </p:cNvSpPr>
          <p:nvPr>
            <p:ph idx="1"/>
          </p:nvPr>
        </p:nvSpPr>
        <p:spPr/>
        <p:txBody>
          <a:bodyPr/>
          <a:lstStyle/>
          <a:p>
            <a:r>
              <a:rPr lang="en-GB" dirty="0" smtClean="0"/>
              <a:t>Caused by a loss of nerve cells in the Substantia Nigra, leading to reduction in levels of the chemical Dopamine. </a:t>
            </a:r>
          </a:p>
          <a:p>
            <a:r>
              <a:rPr lang="en-GB" dirty="0" smtClean="0"/>
              <a:t>Dopamine plays a vital role of regulating movement</a:t>
            </a:r>
          </a:p>
          <a:p>
            <a:r>
              <a:rPr lang="en-GB" dirty="0" smtClean="0"/>
              <a:t>Cause is unknown</a:t>
            </a:r>
          </a:p>
          <a:p>
            <a:r>
              <a:rPr lang="en-GB" dirty="0" smtClean="0"/>
              <a:t>Average age of onset 62 years. </a:t>
            </a:r>
          </a:p>
          <a:p>
            <a:endParaRPr lang="en-GB" dirty="0"/>
          </a:p>
        </p:txBody>
      </p:sp>
    </p:spTree>
    <p:extLst>
      <p:ext uri="{BB962C8B-B14F-4D97-AF65-F5344CB8AC3E}">
        <p14:creationId xmlns:p14="http://schemas.microsoft.com/office/powerpoint/2010/main" val="18560090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MS, MND &amp; Parkinson’s</a:t>
            </a:r>
            <a:endParaRPr lang="en-GB" sz="6000" dirty="0"/>
          </a:p>
        </p:txBody>
      </p:sp>
      <p:sp>
        <p:nvSpPr>
          <p:cNvPr id="3" name="Content Placeholder 2"/>
          <p:cNvSpPr>
            <a:spLocks noGrp="1"/>
          </p:cNvSpPr>
          <p:nvPr>
            <p:ph idx="1"/>
          </p:nvPr>
        </p:nvSpPr>
        <p:spPr/>
        <p:txBody>
          <a:bodyPr>
            <a:normAutofit lnSpcReduction="10000"/>
          </a:bodyPr>
          <a:lstStyle/>
          <a:p>
            <a:pPr marL="0" indent="0">
              <a:buNone/>
            </a:pPr>
            <a:r>
              <a:rPr lang="en-GB" sz="6000" dirty="0" smtClean="0"/>
              <a:t>What are the main symptoms of each condition and what impact can they have on a person?</a:t>
            </a:r>
            <a:endParaRPr lang="en-GB" sz="6000" dirty="0"/>
          </a:p>
        </p:txBody>
      </p:sp>
    </p:spTree>
    <p:extLst>
      <p:ext uri="{BB962C8B-B14F-4D97-AF65-F5344CB8AC3E}">
        <p14:creationId xmlns:p14="http://schemas.microsoft.com/office/powerpoint/2010/main" val="17427819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Fatigue</a:t>
            </a:r>
            <a:endParaRPr lang="en-GB" sz="4800" u="sng" dirty="0"/>
          </a:p>
        </p:txBody>
      </p:sp>
      <p:sp>
        <p:nvSpPr>
          <p:cNvPr id="3" name="Content Placeholder 2"/>
          <p:cNvSpPr>
            <a:spLocks noGrp="1"/>
          </p:cNvSpPr>
          <p:nvPr>
            <p:ph idx="1"/>
          </p:nvPr>
        </p:nvSpPr>
        <p:spPr/>
        <p:txBody>
          <a:bodyPr>
            <a:normAutofit/>
          </a:bodyPr>
          <a:lstStyle/>
          <a:p>
            <a:r>
              <a:rPr lang="en-GB" dirty="0" smtClean="0"/>
              <a:t>It is more than just feeling tired. – invisible symptom – </a:t>
            </a:r>
            <a:r>
              <a:rPr lang="en-GB" b="1" dirty="0" smtClean="0"/>
              <a:t>overwhelming tiredness</a:t>
            </a:r>
            <a:r>
              <a:rPr lang="en-GB" dirty="0" smtClean="0"/>
              <a:t>.</a:t>
            </a:r>
          </a:p>
          <a:p>
            <a:r>
              <a:rPr lang="en-GB" dirty="0" smtClean="0"/>
              <a:t>Appears suddenly and out of all proportion to any activities undertaken.</a:t>
            </a:r>
          </a:p>
          <a:p>
            <a:r>
              <a:rPr lang="en-GB" b="1" dirty="0" smtClean="0"/>
              <a:t>Primary fatigue </a:t>
            </a:r>
            <a:r>
              <a:rPr lang="en-GB" dirty="0" smtClean="0"/>
              <a:t>– due to direct result of damage to the central nervous system.</a:t>
            </a:r>
          </a:p>
          <a:p>
            <a:r>
              <a:rPr lang="en-GB" b="1" dirty="0" smtClean="0"/>
              <a:t>Secondary fatigue </a:t>
            </a:r>
            <a:r>
              <a:rPr lang="en-GB" dirty="0" smtClean="0"/>
              <a:t>– experienced as a result of other factors: i.e.  Medication, infection, depression, sleep disturbance</a:t>
            </a:r>
          </a:p>
          <a:p>
            <a:r>
              <a:rPr lang="en-GB" dirty="0" smtClean="0"/>
              <a:t>Management of fatigue: pacing, rests, prioritise activities, plan ahead, posture management. </a:t>
            </a:r>
          </a:p>
          <a:p>
            <a:endParaRPr lang="en-GB" dirty="0" smtClean="0"/>
          </a:p>
          <a:p>
            <a:pPr marL="0" indent="0">
              <a:buNone/>
            </a:pP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8566803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Spasms &amp; Muscle Weakness</a:t>
            </a:r>
            <a:endParaRPr lang="en-GB" sz="4800" u="sng" dirty="0"/>
          </a:p>
        </p:txBody>
      </p:sp>
      <p:sp>
        <p:nvSpPr>
          <p:cNvPr id="3" name="Content Placeholder 2"/>
          <p:cNvSpPr>
            <a:spLocks noGrp="1"/>
          </p:cNvSpPr>
          <p:nvPr>
            <p:ph idx="1"/>
          </p:nvPr>
        </p:nvSpPr>
        <p:spPr/>
        <p:txBody>
          <a:bodyPr/>
          <a:lstStyle/>
          <a:p>
            <a:r>
              <a:rPr lang="en-GB" dirty="0" smtClean="0"/>
              <a:t>Normal muscle tone:  Allows us to move, overcome gravity and allows full range of movement.</a:t>
            </a:r>
          </a:p>
          <a:p>
            <a:r>
              <a:rPr lang="en-GB" dirty="0" smtClean="0"/>
              <a:t>Two type of tone:</a:t>
            </a:r>
          </a:p>
          <a:p>
            <a:r>
              <a:rPr lang="en-GB" dirty="0" smtClean="0"/>
              <a:t>Hypotonia – low tone – joints are unstable and therefore require supporting to be moved.</a:t>
            </a:r>
          </a:p>
          <a:p>
            <a:r>
              <a:rPr lang="en-GB" dirty="0" smtClean="0"/>
              <a:t>Hypertonia – high tone joints are very stiff. </a:t>
            </a:r>
          </a:p>
          <a:p>
            <a:r>
              <a:rPr lang="en-GB" dirty="0" smtClean="0"/>
              <a:t>Common  features of Spasticity</a:t>
            </a:r>
          </a:p>
          <a:p>
            <a:r>
              <a:rPr lang="en-GB" dirty="0" smtClean="0"/>
              <a:t>Extensor and flexor spams (sudden movement)</a:t>
            </a:r>
          </a:p>
          <a:p>
            <a:r>
              <a:rPr lang="en-GB" dirty="0" smtClean="0"/>
              <a:t>Clonus (shaking)</a:t>
            </a:r>
            <a:endParaRPr lang="en-GB" dirty="0"/>
          </a:p>
        </p:txBody>
      </p:sp>
    </p:spTree>
    <p:extLst>
      <p:ext uri="{BB962C8B-B14F-4D97-AF65-F5344CB8AC3E}">
        <p14:creationId xmlns:p14="http://schemas.microsoft.com/office/powerpoint/2010/main" val="3199929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 What is posture?</a:t>
            </a:r>
            <a:endParaRPr lang="en-GB" sz="4800" u="sng" dirty="0"/>
          </a:p>
        </p:txBody>
      </p:sp>
      <p:sp>
        <p:nvSpPr>
          <p:cNvPr id="3" name="Content Placeholder 2"/>
          <p:cNvSpPr>
            <a:spLocks noGrp="1"/>
          </p:cNvSpPr>
          <p:nvPr>
            <p:ph idx="1"/>
          </p:nvPr>
        </p:nvSpPr>
        <p:spPr/>
        <p:txBody>
          <a:bodyPr/>
          <a:lstStyle/>
          <a:p>
            <a:r>
              <a:rPr lang="en-GB" dirty="0" smtClean="0"/>
              <a:t>Posture is simply the positon our body adopts in response to the effect of gravity (in sitting, standing and lying down).</a:t>
            </a:r>
          </a:p>
          <a:p>
            <a:endParaRPr lang="en-GB" dirty="0" smtClean="0"/>
          </a:p>
          <a:p>
            <a:r>
              <a:rPr lang="en-GB" dirty="0" smtClean="0"/>
              <a:t>No single posture allows us to carry out everything we want to do and we adapt many different postures in  order to do different tasks.</a:t>
            </a:r>
          </a:p>
          <a:p>
            <a:endParaRPr lang="en-GB" dirty="0" smtClean="0"/>
          </a:p>
          <a:p>
            <a:r>
              <a:rPr lang="en-GB" dirty="0" smtClean="0"/>
              <a:t>‘Good’ posture allows us to move in the way we want, causing our bodies the  least amount of strain and damage.</a:t>
            </a:r>
          </a:p>
        </p:txBody>
      </p:sp>
    </p:spTree>
    <p:extLst>
      <p:ext uri="{BB962C8B-B14F-4D97-AF65-F5344CB8AC3E}">
        <p14:creationId xmlns:p14="http://schemas.microsoft.com/office/powerpoint/2010/main" val="352387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000" dirty="0" smtClean="0">
                <a:latin typeface="Trebuchet MS" panose="020B0603020202020204" pitchFamily="34" charset="0"/>
              </a:rPr>
              <a:t>Symptoms vary enormously</a:t>
            </a:r>
          </a:p>
          <a:p>
            <a:pPr algn="ctr"/>
            <a:r>
              <a:rPr lang="en-GB" sz="4000" dirty="0" smtClean="0">
                <a:latin typeface="Trebuchet MS" panose="020B0603020202020204" pitchFamily="34" charset="0"/>
              </a:rPr>
              <a:t>Even from the same Brain Injury</a:t>
            </a:r>
          </a:p>
          <a:p>
            <a:pPr algn="ctr"/>
            <a:r>
              <a:rPr lang="en-GB" sz="4000" dirty="0" smtClean="0">
                <a:latin typeface="Trebuchet MS" panose="020B0603020202020204" pitchFamily="34" charset="0"/>
              </a:rPr>
              <a:t>Depends on age, stage, support………..</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12</a:t>
            </a:fld>
            <a:endParaRPr lang="en-GB" dirty="0">
              <a:solidFill>
                <a:srgbClr val="DBF5F9">
                  <a:shade val="90000"/>
                </a:srgbClr>
              </a:solidFill>
            </a:endParaRPr>
          </a:p>
        </p:txBody>
      </p:sp>
    </p:spTree>
    <p:extLst>
      <p:ext uri="{BB962C8B-B14F-4D97-AF65-F5344CB8AC3E}">
        <p14:creationId xmlns:p14="http://schemas.microsoft.com/office/powerpoint/2010/main" val="11465871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IMPACT OF BAD POSTURE</a:t>
            </a:r>
            <a:endParaRPr lang="en-GB" dirty="0"/>
          </a:p>
        </p:txBody>
      </p:sp>
      <p:sp>
        <p:nvSpPr>
          <p:cNvPr id="3" name="Content Placeholder 2"/>
          <p:cNvSpPr>
            <a:spLocks noGrp="1"/>
          </p:cNvSpPr>
          <p:nvPr>
            <p:ph idx="1"/>
          </p:nvPr>
        </p:nvSpPr>
        <p:spPr/>
        <p:txBody>
          <a:bodyPr/>
          <a:lstStyle/>
          <a:p>
            <a:r>
              <a:rPr lang="en-GB" dirty="0" smtClean="0"/>
              <a:t>Reduced function</a:t>
            </a:r>
          </a:p>
          <a:p>
            <a:r>
              <a:rPr lang="en-GB" dirty="0" smtClean="0"/>
              <a:t>Muscle shortening   </a:t>
            </a:r>
          </a:p>
          <a:p>
            <a:r>
              <a:rPr lang="en-GB" dirty="0" smtClean="0"/>
              <a:t>Increased spasms and spasticity</a:t>
            </a:r>
          </a:p>
          <a:p>
            <a:r>
              <a:rPr lang="en-GB" dirty="0" smtClean="0"/>
              <a:t>Increased ataxia</a:t>
            </a:r>
          </a:p>
          <a:p>
            <a:r>
              <a:rPr lang="en-GB" dirty="0" smtClean="0"/>
              <a:t>Pain</a:t>
            </a:r>
          </a:p>
          <a:p>
            <a:r>
              <a:rPr lang="en-GB" dirty="0" smtClean="0"/>
              <a:t>Pressure sores</a:t>
            </a:r>
          </a:p>
          <a:p>
            <a:r>
              <a:rPr lang="en-GB" dirty="0" smtClean="0"/>
              <a:t>Loss of Balance</a:t>
            </a:r>
          </a:p>
          <a:p>
            <a:r>
              <a:rPr lang="en-GB" dirty="0" smtClean="0"/>
              <a:t>Swallowing, talking and breathing difficulties</a:t>
            </a:r>
          </a:p>
          <a:p>
            <a:r>
              <a:rPr lang="en-GB" dirty="0" smtClean="0"/>
              <a:t>Problems keeping head upright</a:t>
            </a:r>
            <a:endParaRPr lang="en-GB" dirty="0"/>
          </a:p>
        </p:txBody>
      </p:sp>
    </p:spTree>
    <p:extLst>
      <p:ext uri="{BB962C8B-B14F-4D97-AF65-F5344CB8AC3E}">
        <p14:creationId xmlns:p14="http://schemas.microsoft.com/office/powerpoint/2010/main" val="42708858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Speech and Swallowing</a:t>
            </a:r>
            <a:endParaRPr lang="en-GB" dirty="0"/>
          </a:p>
        </p:txBody>
      </p:sp>
      <p:sp>
        <p:nvSpPr>
          <p:cNvPr id="3" name="Content Placeholder 2"/>
          <p:cNvSpPr>
            <a:spLocks noGrp="1"/>
          </p:cNvSpPr>
          <p:nvPr>
            <p:ph idx="1"/>
          </p:nvPr>
        </p:nvSpPr>
        <p:spPr/>
        <p:txBody>
          <a:bodyPr>
            <a:normAutofit lnSpcReduction="10000"/>
          </a:bodyPr>
          <a:lstStyle/>
          <a:p>
            <a:r>
              <a:rPr lang="en-GB" dirty="0" smtClean="0"/>
              <a:t>Communication:  Articulating (slurred/slow/quiet speech) and processing information (word finding). Changes in non verbal communication. </a:t>
            </a:r>
          </a:p>
          <a:p>
            <a:endParaRPr lang="en-GB" dirty="0"/>
          </a:p>
          <a:p>
            <a:r>
              <a:rPr lang="en-GB" dirty="0" smtClean="0"/>
              <a:t>Swallowing:  Difficulties with eating and drinking–  resulting in coughing and choking</a:t>
            </a:r>
          </a:p>
          <a:p>
            <a:pPr marL="0" indent="0">
              <a:buNone/>
            </a:pPr>
            <a:endParaRPr lang="en-GB" dirty="0"/>
          </a:p>
          <a:p>
            <a:r>
              <a:rPr lang="en-GB" dirty="0" smtClean="0"/>
              <a:t>Referral to Speech and Language Therapist.</a:t>
            </a:r>
          </a:p>
          <a:p>
            <a:pPr marL="0" indent="0">
              <a:buNone/>
            </a:pPr>
            <a:r>
              <a:rPr lang="en-GB" dirty="0" smtClean="0"/>
              <a:t>Advice on:</a:t>
            </a:r>
          </a:p>
          <a:p>
            <a:pPr marL="0" indent="0">
              <a:buNone/>
            </a:pPr>
            <a:r>
              <a:rPr lang="en-GB" dirty="0" smtClean="0"/>
              <a:t>Communication aids, concentration/remove distractions, food consistencies/peg feed, time, environment, posture and fatigue.</a:t>
            </a:r>
          </a:p>
          <a:p>
            <a:endParaRPr lang="en-GB" dirty="0"/>
          </a:p>
          <a:p>
            <a:endParaRPr lang="en-GB" dirty="0" smtClean="0"/>
          </a:p>
        </p:txBody>
      </p:sp>
    </p:spTree>
    <p:extLst>
      <p:ext uri="{BB962C8B-B14F-4D97-AF65-F5344CB8AC3E}">
        <p14:creationId xmlns:p14="http://schemas.microsoft.com/office/powerpoint/2010/main" val="2859175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3568"/>
            <a:ext cx="8305800" cy="1629728"/>
          </a:xfrm>
        </p:spPr>
        <p:txBody>
          <a:bodyPr>
            <a:noAutofit/>
          </a:bodyPr>
          <a:lstStyle/>
          <a:p>
            <a:r>
              <a:rPr lang="en-GB" sz="5400" dirty="0" smtClean="0"/>
              <a:t>Reablement for long term progressive conditions</a:t>
            </a:r>
            <a:endParaRPr lang="en-GB" sz="5400" dirty="0"/>
          </a:p>
        </p:txBody>
      </p:sp>
    </p:spTree>
    <p:extLst>
      <p:ext uri="{BB962C8B-B14F-4D97-AF65-F5344CB8AC3E}">
        <p14:creationId xmlns:p14="http://schemas.microsoft.com/office/powerpoint/2010/main" val="185986151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marL="0" indent="0" algn="ctr">
              <a:buNone/>
            </a:pPr>
            <a:r>
              <a:rPr lang="en-GB" sz="8000" dirty="0" smtClean="0"/>
              <a:t>What does Reablement mean to you?</a:t>
            </a:r>
            <a:endParaRPr lang="en-GB" sz="8000" dirty="0"/>
          </a:p>
        </p:txBody>
      </p:sp>
    </p:spTree>
    <p:extLst>
      <p:ext uri="{BB962C8B-B14F-4D97-AF65-F5344CB8AC3E}">
        <p14:creationId xmlns:p14="http://schemas.microsoft.com/office/powerpoint/2010/main" val="548012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Reablement is about…..</a:t>
            </a:r>
            <a:endParaRPr lang="en-GB" sz="5400" dirty="0"/>
          </a:p>
        </p:txBody>
      </p:sp>
      <p:sp>
        <p:nvSpPr>
          <p:cNvPr id="3" name="Content Placeholder 2"/>
          <p:cNvSpPr>
            <a:spLocks noGrp="1"/>
          </p:cNvSpPr>
          <p:nvPr>
            <p:ph idx="1"/>
          </p:nvPr>
        </p:nvSpPr>
        <p:spPr/>
        <p:txBody>
          <a:bodyPr>
            <a:normAutofit fontScale="92500" lnSpcReduction="10000"/>
          </a:bodyPr>
          <a:lstStyle/>
          <a:p>
            <a:r>
              <a:rPr lang="en-GB" sz="3600" dirty="0" smtClean="0"/>
              <a:t>Maximising independence</a:t>
            </a:r>
          </a:p>
          <a:p>
            <a:r>
              <a:rPr lang="en-GB" sz="3600" dirty="0" smtClean="0"/>
              <a:t>Establishing what is important to the individual</a:t>
            </a:r>
          </a:p>
          <a:p>
            <a:r>
              <a:rPr lang="en-GB" sz="3600" dirty="0" smtClean="0"/>
              <a:t>Setting personal goals/plans</a:t>
            </a:r>
          </a:p>
          <a:p>
            <a:r>
              <a:rPr lang="en-GB" sz="3600" dirty="0" smtClean="0"/>
              <a:t>Using equipment/adaptations/techniques as required</a:t>
            </a:r>
          </a:p>
          <a:p>
            <a:r>
              <a:rPr lang="en-GB" sz="3600" dirty="0" smtClean="0"/>
              <a:t>Programme of targeted intervention where appropriate </a:t>
            </a:r>
          </a:p>
          <a:p>
            <a:r>
              <a:rPr lang="en-GB" sz="3600" dirty="0" smtClean="0"/>
              <a:t>Coordinating a collaborative approach</a:t>
            </a:r>
          </a:p>
          <a:p>
            <a:endParaRPr lang="en-GB" sz="3600" dirty="0"/>
          </a:p>
        </p:txBody>
      </p:sp>
    </p:spTree>
    <p:extLst>
      <p:ext uri="{BB962C8B-B14F-4D97-AF65-F5344CB8AC3E}">
        <p14:creationId xmlns:p14="http://schemas.microsoft.com/office/powerpoint/2010/main" val="14576208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79912" y="2996952"/>
            <a:ext cx="1512168" cy="139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Person</a:t>
            </a:r>
            <a:endParaRPr lang="en-GB" sz="2400" b="1" dirty="0">
              <a:solidFill>
                <a:prstClr val="black"/>
              </a:solidFill>
            </a:endParaRPr>
          </a:p>
        </p:txBody>
      </p:sp>
      <p:sp>
        <p:nvSpPr>
          <p:cNvPr id="6" name="Oval 5"/>
          <p:cNvSpPr/>
          <p:nvPr/>
        </p:nvSpPr>
        <p:spPr>
          <a:xfrm>
            <a:off x="6610032" y="1029204"/>
            <a:ext cx="133796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CRT</a:t>
            </a:r>
            <a:endParaRPr lang="en-GB" dirty="0">
              <a:solidFill>
                <a:prstClr val="white"/>
              </a:solidFill>
            </a:endParaRPr>
          </a:p>
        </p:txBody>
      </p:sp>
      <p:sp>
        <p:nvSpPr>
          <p:cNvPr id="7" name="Oval 6"/>
          <p:cNvSpPr/>
          <p:nvPr/>
        </p:nvSpPr>
        <p:spPr>
          <a:xfrm>
            <a:off x="1331640" y="575584"/>
            <a:ext cx="122413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Health</a:t>
            </a:r>
            <a:endParaRPr lang="en-GB" dirty="0">
              <a:solidFill>
                <a:prstClr val="white"/>
              </a:solidFill>
            </a:endParaRPr>
          </a:p>
        </p:txBody>
      </p:sp>
      <p:sp>
        <p:nvSpPr>
          <p:cNvPr id="8" name="Oval 7"/>
          <p:cNvSpPr/>
          <p:nvPr/>
        </p:nvSpPr>
        <p:spPr>
          <a:xfrm>
            <a:off x="4139952" y="503576"/>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white"/>
                </a:solidFill>
              </a:rPr>
              <a:t>Voluntary sector</a:t>
            </a:r>
            <a:endParaRPr lang="en-GB" sz="1600" dirty="0">
              <a:solidFill>
                <a:prstClr val="white"/>
              </a:solidFill>
            </a:endParaRPr>
          </a:p>
        </p:txBody>
      </p:sp>
      <p:sp>
        <p:nvSpPr>
          <p:cNvPr id="9" name="Oval 8"/>
          <p:cNvSpPr/>
          <p:nvPr/>
        </p:nvSpPr>
        <p:spPr>
          <a:xfrm>
            <a:off x="7020272" y="3169752"/>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OT</a:t>
            </a:r>
            <a:endParaRPr lang="en-GB" dirty="0">
              <a:solidFill>
                <a:prstClr val="white"/>
              </a:solidFill>
            </a:endParaRPr>
          </a:p>
        </p:txBody>
      </p:sp>
      <p:sp>
        <p:nvSpPr>
          <p:cNvPr id="10" name="Oval 9"/>
          <p:cNvSpPr/>
          <p:nvPr/>
        </p:nvSpPr>
        <p:spPr>
          <a:xfrm>
            <a:off x="2376505" y="5336463"/>
            <a:ext cx="130815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Physio</a:t>
            </a:r>
            <a:endParaRPr lang="en-GB" dirty="0">
              <a:solidFill>
                <a:prstClr val="white"/>
              </a:solidFill>
            </a:endParaRPr>
          </a:p>
        </p:txBody>
      </p:sp>
      <p:sp>
        <p:nvSpPr>
          <p:cNvPr id="11" name="Oval 10"/>
          <p:cNvSpPr/>
          <p:nvPr/>
        </p:nvSpPr>
        <p:spPr>
          <a:xfrm>
            <a:off x="6152048" y="5157192"/>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Social worker</a:t>
            </a:r>
            <a:endParaRPr lang="en-GB" dirty="0">
              <a:solidFill>
                <a:prstClr val="white"/>
              </a:solidFill>
            </a:endParaRPr>
          </a:p>
        </p:txBody>
      </p:sp>
      <p:sp>
        <p:nvSpPr>
          <p:cNvPr id="12" name="Oval 11"/>
          <p:cNvSpPr/>
          <p:nvPr/>
        </p:nvSpPr>
        <p:spPr>
          <a:xfrm>
            <a:off x="755576" y="2253340"/>
            <a:ext cx="12601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Housing</a:t>
            </a:r>
            <a:endParaRPr lang="en-GB" dirty="0">
              <a:solidFill>
                <a:prstClr val="white"/>
              </a:solidFill>
            </a:endParaRPr>
          </a:p>
        </p:txBody>
      </p:sp>
      <p:sp>
        <p:nvSpPr>
          <p:cNvPr id="13" name="Oval 12"/>
          <p:cNvSpPr/>
          <p:nvPr/>
        </p:nvSpPr>
        <p:spPr>
          <a:xfrm>
            <a:off x="683568" y="4221088"/>
            <a:ext cx="12601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Family</a:t>
            </a:r>
            <a:endParaRPr lang="en-GB" dirty="0">
              <a:solidFill>
                <a:prstClr val="white"/>
              </a:solidFill>
            </a:endParaRPr>
          </a:p>
        </p:txBody>
      </p:sp>
      <p:cxnSp>
        <p:nvCxnSpPr>
          <p:cNvPr id="15" name="Straight Arrow Connector 14"/>
          <p:cNvCxnSpPr>
            <a:stCxn id="7" idx="5"/>
            <a:endCxn id="5" idx="1"/>
          </p:cNvCxnSpPr>
          <p:nvPr/>
        </p:nvCxnSpPr>
        <p:spPr>
          <a:xfrm>
            <a:off x="2376505" y="1620449"/>
            <a:ext cx="1624859" cy="1581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4716016" y="1871728"/>
            <a:ext cx="144016" cy="1125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flipH="1">
            <a:off x="5220072" y="2074069"/>
            <a:ext cx="1585900" cy="1282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p:cNvCxnSpPr>
          <p:nvPr/>
        </p:nvCxnSpPr>
        <p:spPr>
          <a:xfrm flipH="1">
            <a:off x="5292080" y="3781820"/>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a:endCxn id="5" idx="5"/>
          </p:cNvCxnSpPr>
          <p:nvPr/>
        </p:nvCxnSpPr>
        <p:spPr>
          <a:xfrm flipH="1" flipV="1">
            <a:off x="5070628" y="4189311"/>
            <a:ext cx="1271236" cy="1147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205829" y="4293096"/>
            <a:ext cx="934123" cy="1070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p:cNvCxnSpPr>
          <p:nvPr/>
        </p:nvCxnSpPr>
        <p:spPr>
          <a:xfrm flipV="1">
            <a:off x="1759165" y="3781820"/>
            <a:ext cx="2020747" cy="618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15716" y="2996952"/>
            <a:ext cx="1764196" cy="480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205957" y="5427032"/>
            <a:ext cx="130815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Sensory</a:t>
            </a:r>
          </a:p>
          <a:p>
            <a:pPr algn="ctr"/>
            <a:r>
              <a:rPr lang="en-GB" dirty="0" smtClean="0">
                <a:solidFill>
                  <a:prstClr val="white"/>
                </a:solidFill>
              </a:rPr>
              <a:t>services</a:t>
            </a:r>
            <a:endParaRPr lang="en-GB" dirty="0">
              <a:solidFill>
                <a:prstClr val="white"/>
              </a:solidFill>
            </a:endParaRPr>
          </a:p>
        </p:txBody>
      </p:sp>
      <p:cxnSp>
        <p:nvCxnSpPr>
          <p:cNvPr id="35" name="Straight Arrow Connector 34"/>
          <p:cNvCxnSpPr>
            <a:stCxn id="30" idx="0"/>
          </p:cNvCxnSpPr>
          <p:nvPr/>
        </p:nvCxnSpPr>
        <p:spPr>
          <a:xfrm flipH="1" flipV="1">
            <a:off x="4716016" y="4400359"/>
            <a:ext cx="144016" cy="102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183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en-GB" sz="5400" dirty="0" smtClean="0"/>
              <a:t>What is your role within Reablement?</a:t>
            </a:r>
          </a:p>
          <a:p>
            <a:pPr marL="0" indent="0">
              <a:buNone/>
            </a:pPr>
            <a:endParaRPr lang="en-GB" sz="5400" dirty="0" smtClean="0"/>
          </a:p>
          <a:p>
            <a:r>
              <a:rPr lang="en-GB" sz="5400" dirty="0" smtClean="0"/>
              <a:t>What are the benefits of a collaborative approach?</a:t>
            </a:r>
          </a:p>
          <a:p>
            <a:pPr marL="0" indent="0">
              <a:buNone/>
            </a:pPr>
            <a:endParaRPr lang="en-GB" sz="4000" dirty="0"/>
          </a:p>
          <a:p>
            <a:pPr marL="0" indent="0">
              <a:buNone/>
            </a:pPr>
            <a:endParaRPr lang="en-GB" sz="4000" dirty="0"/>
          </a:p>
        </p:txBody>
      </p:sp>
    </p:spTree>
    <p:extLst>
      <p:ext uri="{BB962C8B-B14F-4D97-AF65-F5344CB8AC3E}">
        <p14:creationId xmlns:p14="http://schemas.microsoft.com/office/powerpoint/2010/main" val="28948391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r>
              <a:rPr lang="en-GB" sz="5400" dirty="0" smtClean="0"/>
              <a:t>What do you need to develop a reablement/collaborative approach, to work with people affected by a long term neurological condition? </a:t>
            </a:r>
            <a:endParaRPr lang="en-GB" sz="5400" dirty="0"/>
          </a:p>
        </p:txBody>
      </p:sp>
    </p:spTree>
    <p:extLst>
      <p:ext uri="{BB962C8B-B14F-4D97-AF65-F5344CB8AC3E}">
        <p14:creationId xmlns:p14="http://schemas.microsoft.com/office/powerpoint/2010/main" val="410607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lgn="ctr">
              <a:buNone/>
            </a:pPr>
            <a:endParaRPr lang="en-GB" sz="4800" dirty="0" smtClean="0"/>
          </a:p>
          <a:p>
            <a:pPr marL="0" indent="0" algn="ctr">
              <a:buNone/>
            </a:pPr>
            <a:r>
              <a:rPr lang="en-GB" sz="4800" dirty="0" smtClean="0"/>
              <a:t>Any questions?</a:t>
            </a:r>
          </a:p>
          <a:p>
            <a:pPr algn="ctr"/>
            <a:endParaRPr lang="en-GB" sz="4800" dirty="0"/>
          </a:p>
          <a:p>
            <a:pPr marL="0" indent="0" algn="ctr">
              <a:buNone/>
            </a:pPr>
            <a:r>
              <a:rPr lang="en-GB" sz="4800" dirty="0" smtClean="0"/>
              <a:t>Thank you for your time </a:t>
            </a:r>
            <a:r>
              <a:rPr lang="en-GB" sz="4800" dirty="0" smtClean="0">
                <a:sym typeface="Wingdings" panose="05000000000000000000" pitchFamily="2" charset="2"/>
              </a:rPr>
              <a:t></a:t>
            </a:r>
            <a:endParaRPr lang="en-GB" sz="4800" dirty="0"/>
          </a:p>
        </p:txBody>
      </p:sp>
    </p:spTree>
    <p:extLst>
      <p:ext uri="{BB962C8B-B14F-4D97-AF65-F5344CB8AC3E}">
        <p14:creationId xmlns:p14="http://schemas.microsoft.com/office/powerpoint/2010/main" val="25491010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636912"/>
            <a:ext cx="7772400" cy="1152128"/>
          </a:xfrm>
        </p:spPr>
        <p:txBody>
          <a:bodyPr/>
          <a:lstStyle/>
          <a:p>
            <a:r>
              <a:rPr lang="en-GB" dirty="0" smtClean="0"/>
              <a:t>Plenary</a:t>
            </a:r>
            <a:endParaRPr lang="en-GB" b="0" i="1" dirty="0"/>
          </a:p>
        </p:txBody>
      </p:sp>
      <p:sp>
        <p:nvSpPr>
          <p:cNvPr id="5" name="Text Placeholder 4"/>
          <p:cNvSpPr>
            <a:spLocks noGrp="1"/>
          </p:cNvSpPr>
          <p:nvPr>
            <p:ph type="body" idx="1"/>
          </p:nvPr>
        </p:nvSpPr>
        <p:spPr>
          <a:xfrm>
            <a:off x="688032" y="3933056"/>
            <a:ext cx="7772400" cy="360040"/>
          </a:xfrm>
        </p:spPr>
        <p:txBody>
          <a:bodyPr>
            <a:normAutofit lnSpcReduction="10000"/>
          </a:bodyPr>
          <a:lstStyle/>
          <a:p>
            <a:r>
              <a:rPr lang="en-GB" sz="1800" dirty="0"/>
              <a:t>Hampshire Neurological Alliance</a:t>
            </a:r>
          </a:p>
        </p:txBody>
      </p:sp>
      <p:grpSp>
        <p:nvGrpSpPr>
          <p:cNvPr id="12" name="Group 11"/>
          <p:cNvGrpSpPr/>
          <p:nvPr/>
        </p:nvGrpSpPr>
        <p:grpSpPr>
          <a:xfrm>
            <a:off x="349619" y="433744"/>
            <a:ext cx="8363942" cy="907023"/>
            <a:chOff x="349619" y="433745"/>
            <a:chExt cx="5715000" cy="61976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95109" y="500420"/>
              <a:ext cx="1170305" cy="486410"/>
            </a:xfrm>
            <a:prstGeom prst="rect">
              <a:avLst/>
            </a:prstGeom>
          </p:spPr>
        </p:pic>
        <p:pic>
          <p:nvPicPr>
            <p:cNvPr id="7" name="Picture 6" descr="G:\General\Logos\Headway colour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9" y="493435"/>
              <a:ext cx="680085" cy="47053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349869" y="544870"/>
              <a:ext cx="1299845" cy="433070"/>
            </a:xfrm>
            <a:prstGeom prst="rect">
              <a:avLst/>
            </a:prstGeom>
          </p:spPr>
        </p:pic>
        <p:pic>
          <p:nvPicPr>
            <p:cNvPr id="9" name="Picture 8" descr="http://neleolcare.org/data/uploads/slider/multiple-sclerosis-society.png"/>
            <p:cNvPicPr/>
            <p:nvPr/>
          </p:nvPicPr>
          <p:blipFill rotWithShape="1">
            <a:blip r:embed="rId5">
              <a:extLst>
                <a:ext uri="{28A0092B-C50C-407E-A947-70E740481C1C}">
                  <a14:useLocalDpi xmlns:a14="http://schemas.microsoft.com/office/drawing/2010/main" val="0"/>
                </a:ext>
              </a:extLst>
            </a:blip>
            <a:srcRect l="30286" t="26818" r="27429" b="32727"/>
            <a:stretch/>
          </p:blipFill>
          <p:spPr bwMode="auto">
            <a:xfrm>
              <a:off x="3873869" y="548680"/>
              <a:ext cx="712470" cy="428625"/>
            </a:xfrm>
            <a:prstGeom prst="rect">
              <a:avLst/>
            </a:prstGeom>
            <a:noFill/>
            <a:ln>
              <a:noFill/>
            </a:ln>
            <a:extLst>
              <a:ext uri="{53640926-AAD7-44D8-BBD7-CCE9431645EC}">
                <a14:shadowObscured xmlns:a14="http://schemas.microsoft.com/office/drawing/2010/main"/>
              </a:ext>
            </a:extLst>
          </p:spPr>
        </p:pic>
        <p:pic>
          <p:nvPicPr>
            <p:cNvPr id="10" name="Picture 9" descr="http://www.liverpoolsciencepark.co.uk/wp-content/uploads/2013/01/Screen-Shot-2013-01-11-at-11.25.3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404" y="502325"/>
              <a:ext cx="500380" cy="495300"/>
            </a:xfrm>
            <a:prstGeom prst="rect">
              <a:avLst/>
            </a:prstGeom>
            <a:noFill/>
            <a:ln>
              <a:noFill/>
            </a:ln>
          </p:spPr>
        </p:pic>
        <p:pic>
          <p:nvPicPr>
            <p:cNvPr id="11" name="Picture 10" descr="Image result for hampshire neurological alliance"/>
            <p:cNvPicPr/>
            <p:nvPr/>
          </p:nvPicPr>
          <p:blipFill rotWithShape="1">
            <a:blip r:embed="rId7" r:link="rId8">
              <a:extLst>
                <a:ext uri="{28A0092B-C50C-407E-A947-70E740481C1C}">
                  <a14:useLocalDpi xmlns:a14="http://schemas.microsoft.com/office/drawing/2010/main" val="0"/>
                </a:ext>
              </a:extLst>
            </a:blip>
            <a:srcRect l="25352" r="4225"/>
            <a:stretch/>
          </p:blipFill>
          <p:spPr bwMode="auto">
            <a:xfrm>
              <a:off x="5397869" y="433745"/>
              <a:ext cx="666750" cy="61976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5334771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FAT</a:t>
            </a:r>
            <a:r>
              <a:rPr lang="en-GB" sz="4800" i="1" dirty="0" smtClean="0">
                <a:effectLst>
                  <a:outerShdw blurRad="38100" dist="38100" dir="2700000" algn="tl">
                    <a:srgbClr val="000000">
                      <a:alpha val="43137"/>
                    </a:srgbClr>
                  </a:outerShdw>
                </a:effectLst>
                <a:latin typeface="Trebuchet MS" panose="020B0603020202020204" pitchFamily="34" charset="0"/>
              </a:rPr>
              <a:t>IGU</a:t>
            </a:r>
            <a:r>
              <a:rPr lang="en-GB" sz="4800" dirty="0" smtClean="0">
                <a:effectLst>
                  <a:outerShdw blurRad="38100" dist="38100" dir="2700000" algn="tl">
                    <a:srgbClr val="000000">
                      <a:alpha val="43137"/>
                    </a:srgbClr>
                  </a:outerShdw>
                </a:effectLst>
                <a:latin typeface="Trebuchet MS" panose="020B0603020202020204" pitchFamily="34" charset="0"/>
              </a:rPr>
              <a:t>E</a:t>
            </a:r>
          </a:p>
          <a:p>
            <a:pPr algn="ctr"/>
            <a:r>
              <a:rPr lang="en-GB" sz="4000" dirty="0" smtClean="0">
                <a:latin typeface="Trebuchet MS" panose="020B0603020202020204" pitchFamily="34" charset="0"/>
              </a:rPr>
              <a:t>Headaches physical exhaustion</a:t>
            </a:r>
          </a:p>
          <a:p>
            <a:pPr algn="ctr"/>
            <a:r>
              <a:rPr lang="en-GB" sz="4000" dirty="0" smtClean="0">
                <a:latin typeface="Trebuchet MS" panose="020B0603020202020204" pitchFamily="34" charset="0"/>
              </a:rPr>
              <a:t>From doing too much</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13</a:t>
            </a:fld>
            <a:endParaRPr lang="en-GB" dirty="0">
              <a:solidFill>
                <a:srgbClr val="DBF5F9">
                  <a:shade val="90000"/>
                </a:srgbClr>
              </a:solidFill>
            </a:endParaRPr>
          </a:p>
        </p:txBody>
      </p:sp>
    </p:spTree>
    <p:extLst>
      <p:ext uri="{BB962C8B-B14F-4D97-AF65-F5344CB8AC3E}">
        <p14:creationId xmlns:p14="http://schemas.microsoft.com/office/powerpoint/2010/main" val="274454172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03034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fontAlgn="base">
              <a:spcBef>
                <a:spcPct val="0"/>
              </a:spcBef>
              <a:spcAft>
                <a:spcPct val="0"/>
              </a:spcAft>
              <a:defRPr sz="4000" b="1" kern="1200" cap="all">
                <a:solidFill>
                  <a:schemeClr val="tx1"/>
                </a:solidFill>
                <a:latin typeface="Tw Cen MT" panose="020B0602020104020603" pitchFamily="34" charset="0"/>
                <a:ea typeface="+mj-ea"/>
                <a:cs typeface="+mj-cs"/>
              </a:defRPr>
            </a:lvl1pPr>
            <a:lvl2pPr algn="ctr" rtl="0" fontAlgn="base">
              <a:spcBef>
                <a:spcPct val="0"/>
              </a:spcBef>
              <a:spcAft>
                <a:spcPct val="0"/>
              </a:spcAft>
              <a:defRPr sz="4400">
                <a:solidFill>
                  <a:schemeClr val="tx1"/>
                </a:solidFill>
                <a:latin typeface="Tw Cen MT" pitchFamily="34" charset="0"/>
              </a:defRPr>
            </a:lvl2pPr>
            <a:lvl3pPr algn="ctr" rtl="0" fontAlgn="base">
              <a:spcBef>
                <a:spcPct val="0"/>
              </a:spcBef>
              <a:spcAft>
                <a:spcPct val="0"/>
              </a:spcAft>
              <a:defRPr sz="4400">
                <a:solidFill>
                  <a:schemeClr val="tx1"/>
                </a:solidFill>
                <a:latin typeface="Tw Cen MT" pitchFamily="34" charset="0"/>
              </a:defRPr>
            </a:lvl3pPr>
            <a:lvl4pPr algn="ctr" rtl="0" fontAlgn="base">
              <a:spcBef>
                <a:spcPct val="0"/>
              </a:spcBef>
              <a:spcAft>
                <a:spcPct val="0"/>
              </a:spcAft>
              <a:defRPr sz="4400">
                <a:solidFill>
                  <a:schemeClr val="tx1"/>
                </a:solidFill>
                <a:latin typeface="Tw Cen MT" pitchFamily="34" charset="0"/>
              </a:defRPr>
            </a:lvl4pPr>
            <a:lvl5pPr algn="ctr" rtl="0" fontAlgn="base">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a:lstStyle>
          <a:p>
            <a:r>
              <a:rPr lang="en-GB" dirty="0" smtClean="0"/>
              <a:t>‘Reablement is everybody’s business’</a:t>
            </a:r>
            <a:endParaRPr lang="en-GB" dirty="0"/>
          </a:p>
        </p:txBody>
      </p:sp>
      <p:sp>
        <p:nvSpPr>
          <p:cNvPr id="5" name="Content Placeholder 2"/>
          <p:cNvSpPr txBox="1">
            <a:spLocks/>
          </p:cNvSpPr>
          <p:nvPr/>
        </p:nvSpPr>
        <p:spPr bwMode="auto">
          <a:xfrm>
            <a:off x="483961" y="3184376"/>
            <a:ext cx="8229600" cy="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ctr" rtl="0" fontAlgn="base">
              <a:spcBef>
                <a:spcPct val="20000"/>
              </a:spcBef>
              <a:spcAft>
                <a:spcPct val="0"/>
              </a:spcAft>
              <a:buNone/>
              <a:defRPr sz="28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l" rtl="0" fontAlgn="base">
              <a:spcBef>
                <a:spcPct val="20000"/>
              </a:spcBef>
              <a:spcAft>
                <a:spcPct val="0"/>
              </a:spcAft>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sz="2400" dirty="0" smtClean="0">
                <a:solidFill>
                  <a:srgbClr val="00B0F0"/>
                </a:solidFill>
              </a:rPr>
              <a:t>Hampshire Neurological Alliance Study Day</a:t>
            </a:r>
          </a:p>
          <a:p>
            <a:r>
              <a:rPr lang="en-GB" sz="2400" i="1" dirty="0" smtClean="0">
                <a:solidFill>
                  <a:srgbClr val="00B0F0"/>
                </a:solidFill>
              </a:rPr>
              <a:t>in collaboration with Hampshire County Council</a:t>
            </a:r>
            <a:endParaRPr lang="en-GB" sz="2400" i="1" dirty="0">
              <a:solidFill>
                <a:srgbClr val="00B0F0"/>
              </a:solidFill>
            </a:endParaRPr>
          </a:p>
        </p:txBody>
      </p:sp>
      <p:grpSp>
        <p:nvGrpSpPr>
          <p:cNvPr id="8" name="Group 7"/>
          <p:cNvGrpSpPr/>
          <p:nvPr/>
        </p:nvGrpSpPr>
        <p:grpSpPr>
          <a:xfrm>
            <a:off x="349619" y="433744"/>
            <a:ext cx="8363942" cy="907023"/>
            <a:chOff x="349619" y="433745"/>
            <a:chExt cx="5715000" cy="619760"/>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95109" y="500420"/>
              <a:ext cx="1170305" cy="486410"/>
            </a:xfrm>
            <a:prstGeom prst="rect">
              <a:avLst/>
            </a:prstGeom>
          </p:spPr>
        </p:pic>
        <p:pic>
          <p:nvPicPr>
            <p:cNvPr id="10" name="Picture 9" descr="G:\General\Logos\Headway colour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9" y="493435"/>
              <a:ext cx="680085" cy="470535"/>
            </a:xfrm>
            <a:prstGeom prst="rect">
              <a:avLst/>
            </a:prstGeom>
            <a:noFill/>
            <a:ln>
              <a:noFill/>
            </a:ln>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2349869" y="544870"/>
              <a:ext cx="1299845" cy="433070"/>
            </a:xfrm>
            <a:prstGeom prst="rect">
              <a:avLst/>
            </a:prstGeom>
          </p:spPr>
        </p:pic>
        <p:pic>
          <p:nvPicPr>
            <p:cNvPr id="12" name="Picture 11" descr="http://neleolcare.org/data/uploads/slider/multiple-sclerosis-society.png"/>
            <p:cNvPicPr/>
            <p:nvPr/>
          </p:nvPicPr>
          <p:blipFill rotWithShape="1">
            <a:blip r:embed="rId5">
              <a:extLst>
                <a:ext uri="{28A0092B-C50C-407E-A947-70E740481C1C}">
                  <a14:useLocalDpi xmlns:a14="http://schemas.microsoft.com/office/drawing/2010/main" val="0"/>
                </a:ext>
              </a:extLst>
            </a:blip>
            <a:srcRect l="30286" t="26818" r="27429" b="32727"/>
            <a:stretch/>
          </p:blipFill>
          <p:spPr bwMode="auto">
            <a:xfrm>
              <a:off x="3873869" y="548680"/>
              <a:ext cx="712470" cy="428625"/>
            </a:xfrm>
            <a:prstGeom prst="rect">
              <a:avLst/>
            </a:prstGeom>
            <a:noFill/>
            <a:ln>
              <a:noFill/>
            </a:ln>
            <a:extLst>
              <a:ext uri="{53640926-AAD7-44D8-BBD7-CCE9431645EC}">
                <a14:shadowObscured xmlns:a14="http://schemas.microsoft.com/office/drawing/2010/main"/>
              </a:ext>
            </a:extLst>
          </p:spPr>
        </p:pic>
        <p:pic>
          <p:nvPicPr>
            <p:cNvPr id="13" name="Picture 12" descr="http://www.liverpoolsciencepark.co.uk/wp-content/uploads/2013/01/Screen-Shot-2013-01-11-at-11.25.3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404" y="502325"/>
              <a:ext cx="500380" cy="495300"/>
            </a:xfrm>
            <a:prstGeom prst="rect">
              <a:avLst/>
            </a:prstGeom>
            <a:noFill/>
            <a:ln>
              <a:noFill/>
            </a:ln>
          </p:spPr>
        </p:pic>
        <p:pic>
          <p:nvPicPr>
            <p:cNvPr id="14" name="Picture 13" descr="Image result for hampshire neurological alliance"/>
            <p:cNvPicPr/>
            <p:nvPr/>
          </p:nvPicPr>
          <p:blipFill rotWithShape="1">
            <a:blip r:embed="rId7" r:link="rId8">
              <a:extLst>
                <a:ext uri="{28A0092B-C50C-407E-A947-70E740481C1C}">
                  <a14:useLocalDpi xmlns:a14="http://schemas.microsoft.com/office/drawing/2010/main" val="0"/>
                </a:ext>
              </a:extLst>
            </a:blip>
            <a:srcRect l="25352" r="4225"/>
            <a:stretch/>
          </p:blipFill>
          <p:spPr bwMode="auto">
            <a:xfrm>
              <a:off x="5397869" y="433745"/>
              <a:ext cx="666750" cy="619760"/>
            </a:xfrm>
            <a:prstGeom prst="rect">
              <a:avLst/>
            </a:prstGeom>
            <a:noFill/>
            <a:ln>
              <a:noFill/>
            </a:ln>
            <a:extLst>
              <a:ext uri="{53640926-AAD7-44D8-BBD7-CCE9431645EC}">
                <a14:shadowObscured xmlns:a14="http://schemas.microsoft.com/office/drawing/2010/main"/>
              </a:ext>
            </a:extLst>
          </p:spPr>
        </p:pic>
      </p:grpSp>
      <p:pic>
        <p:nvPicPr>
          <p:cNvPr id="15"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5298705"/>
            <a:ext cx="1656184" cy="43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43102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204864"/>
            <a:ext cx="7854696" cy="3888432"/>
          </a:xfrm>
        </p:spPr>
        <p:txBody>
          <a:bodyPr>
            <a:normAutofit/>
          </a:bodyPr>
          <a:lstStyle/>
          <a:p>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14</a:t>
            </a:fld>
            <a:endParaRPr lang="en-GB" dirty="0">
              <a:solidFill>
                <a:srgbClr val="DBF5F9">
                  <a:shade val="90000"/>
                </a:srgbClr>
              </a:solidFill>
            </a:endParaRPr>
          </a:p>
        </p:txBody>
      </p:sp>
      <p:pic>
        <p:nvPicPr>
          <p:cNvPr id="3074" name="Picture 2" descr="Z:\Headway Mountbatten 2013\Administration\Service Delivery\Photos 2015\Caroline Dineage Visit\IMAG115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49" t="13439" r="31349" b="3649"/>
          <a:stretch/>
        </p:blipFill>
        <p:spPr bwMode="auto">
          <a:xfrm>
            <a:off x="251520" y="1484784"/>
            <a:ext cx="3410857" cy="42871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Headway Mountbatten 2013\Administration\Service Delivery\Photos 2015\Fun and Frocks 30 april\cat walk models.jpg"/>
          <p:cNvPicPr>
            <a:picLocks noChangeAspect="1" noChangeArrowheads="1"/>
          </p:cNvPicPr>
          <p:nvPr/>
        </p:nvPicPr>
        <p:blipFill rotWithShape="1">
          <a:blip r:embed="rId3">
            <a:extLst>
              <a:ext uri="{28A0092B-C50C-407E-A947-70E740481C1C}">
                <a14:useLocalDpi xmlns:a14="http://schemas.microsoft.com/office/drawing/2010/main" val="0"/>
              </a:ext>
            </a:extLst>
          </a:blip>
          <a:srcRect l="33968" t="19683" r="27619" b="15837"/>
          <a:stretch/>
        </p:blipFill>
        <p:spPr bwMode="auto">
          <a:xfrm>
            <a:off x="4862284" y="1510815"/>
            <a:ext cx="3512457" cy="442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5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Expect Improvement!</a:t>
            </a:r>
          </a:p>
          <a:p>
            <a:pPr algn="ctr"/>
            <a:r>
              <a:rPr lang="en-GB" sz="4800" dirty="0" smtClean="0">
                <a:effectLst>
                  <a:outerShdw blurRad="38100" dist="38100" dir="2700000" algn="tl">
                    <a:srgbClr val="000000">
                      <a:alpha val="43137"/>
                    </a:srgbClr>
                  </a:outerShdw>
                </a:effectLst>
                <a:latin typeface="Trebuchet MS" panose="020B0603020202020204" pitchFamily="34" charset="0"/>
              </a:rPr>
              <a:t>Reduce Cognitive deficit by early signposting to Headway</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15</a:t>
            </a:fld>
            <a:endParaRPr lang="en-GB" dirty="0">
              <a:solidFill>
                <a:srgbClr val="DBF5F9">
                  <a:shade val="90000"/>
                </a:srgbClr>
              </a:solidFill>
            </a:endParaRPr>
          </a:p>
        </p:txBody>
      </p:sp>
    </p:spTree>
    <p:extLst>
      <p:ext uri="{BB962C8B-B14F-4D97-AF65-F5344CB8AC3E}">
        <p14:creationId xmlns:p14="http://schemas.microsoft.com/office/powerpoint/2010/main" val="3885122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Slow simple speech</a:t>
            </a:r>
          </a:p>
          <a:p>
            <a:pPr algn="ctr"/>
            <a:r>
              <a:rPr lang="en-GB" sz="4800" dirty="0" smtClean="0">
                <a:effectLst>
                  <a:outerShdw blurRad="38100" dist="38100" dir="2700000" algn="tl">
                    <a:srgbClr val="000000">
                      <a:alpha val="43137"/>
                    </a:srgbClr>
                  </a:outerShdw>
                </a:effectLst>
                <a:latin typeface="Trebuchet MS" panose="020B0603020202020204" pitchFamily="34" charset="0"/>
              </a:rPr>
              <a:t>‘But we aren’t stupid’</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16</a:t>
            </a:fld>
            <a:endParaRPr lang="en-GB" dirty="0">
              <a:solidFill>
                <a:srgbClr val="DBF5F9">
                  <a:shade val="90000"/>
                </a:srgbClr>
              </a:solidFill>
            </a:endParaRPr>
          </a:p>
        </p:txBody>
      </p:sp>
    </p:spTree>
    <p:extLst>
      <p:ext uri="{BB962C8B-B14F-4D97-AF65-F5344CB8AC3E}">
        <p14:creationId xmlns:p14="http://schemas.microsoft.com/office/powerpoint/2010/main" val="344505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rPr>
              <a:t>Say it and write it</a:t>
            </a:r>
          </a:p>
          <a:p>
            <a:pPr algn="ctr"/>
            <a:r>
              <a:rPr lang="en-GB" sz="4800" dirty="0" smtClean="0">
                <a:effectLst>
                  <a:outerShdw blurRad="38100" dist="38100" dir="2700000" algn="tl">
                    <a:srgbClr val="000000">
                      <a:alpha val="43137"/>
                    </a:srgbClr>
                  </a:outerShdw>
                </a:effectLst>
              </a:rPr>
              <a:t>Write down important information, give sheets of instructions, diagrams, video </a:t>
            </a:r>
            <a:endParaRPr lang="en-GB" sz="4000"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17</a:t>
            </a:fld>
            <a:endParaRPr lang="en-GB" dirty="0">
              <a:solidFill>
                <a:srgbClr val="DBF5F9">
                  <a:shade val="90000"/>
                </a:srgbClr>
              </a:solidFill>
            </a:endParaRPr>
          </a:p>
        </p:txBody>
      </p:sp>
    </p:spTree>
    <p:extLst>
      <p:ext uri="{BB962C8B-B14F-4D97-AF65-F5344CB8AC3E}">
        <p14:creationId xmlns:p14="http://schemas.microsoft.com/office/powerpoint/2010/main" val="157558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204864"/>
            <a:ext cx="7854696" cy="3888432"/>
          </a:xfrm>
        </p:spPr>
        <p:txBody>
          <a:bodyPr>
            <a:normAutofit/>
          </a:bodyPr>
          <a:lstStyle/>
          <a:p>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18</a:t>
            </a:fld>
            <a:endParaRPr lang="en-GB" dirty="0">
              <a:solidFill>
                <a:srgbClr val="DBF5F9">
                  <a:shade val="90000"/>
                </a:srgbClr>
              </a:solidFill>
            </a:endParaRPr>
          </a:p>
        </p:txBody>
      </p:sp>
      <p:pic>
        <p:nvPicPr>
          <p:cNvPr id="4098" name="Picture 2" descr="Z:\Headway Mountbatten 2013\Administration\Service Delivery\Photos 2015\Wednesday Activities - Easter\IMAG11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29" t="17369" r="11429"/>
          <a:stretch/>
        </p:blipFill>
        <p:spPr bwMode="auto">
          <a:xfrm>
            <a:off x="1045028" y="1741713"/>
            <a:ext cx="7053943" cy="427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17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5 knocks!</a:t>
            </a:r>
          </a:p>
          <a:p>
            <a:pPr algn="ctr"/>
            <a:r>
              <a:rPr lang="en-GB" sz="4800" dirty="0" smtClean="0">
                <a:effectLst>
                  <a:outerShdw blurRad="38100" dist="38100" dir="2700000" algn="tl">
                    <a:srgbClr val="000000">
                      <a:alpha val="43137"/>
                    </a:srgbClr>
                  </a:outerShdw>
                </a:effectLst>
                <a:latin typeface="Trebuchet MS" panose="020B0603020202020204" pitchFamily="34" charset="0"/>
              </a:rPr>
              <a:t>Say it, hear it, write it, read it make an association</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19</a:t>
            </a:fld>
            <a:endParaRPr lang="en-GB" dirty="0">
              <a:solidFill>
                <a:srgbClr val="DBF5F9">
                  <a:shade val="90000"/>
                </a:srgbClr>
              </a:solidFill>
            </a:endParaRPr>
          </a:p>
        </p:txBody>
      </p:sp>
    </p:spTree>
    <p:extLst>
      <p:ext uri="{BB962C8B-B14F-4D97-AF65-F5344CB8AC3E}">
        <p14:creationId xmlns:p14="http://schemas.microsoft.com/office/powerpoint/2010/main" val="3391094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341313"/>
            <a:ext cx="9144000" cy="1143000"/>
          </a:xfrm>
        </p:spPr>
        <p:txBody>
          <a:bodyPr/>
          <a:lstStyle/>
          <a:p>
            <a:pPr eaLnBrk="1" hangingPunct="1"/>
            <a:r>
              <a:rPr lang="en-GB" altLang="en-US" smtClean="0"/>
              <a:t>Housekeeping</a:t>
            </a:r>
          </a:p>
        </p:txBody>
      </p:sp>
      <p:graphicFrame>
        <p:nvGraphicFramePr>
          <p:cNvPr id="5" name="Diagram 4"/>
          <p:cNvGraphicFramePr/>
          <p:nvPr/>
        </p:nvGraphicFramePr>
        <p:xfrm>
          <a:off x="683568" y="1772816"/>
          <a:ext cx="7704856"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09962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3 Slot day</a:t>
            </a:r>
          </a:p>
          <a:p>
            <a:pPr algn="ctr"/>
            <a:r>
              <a:rPr lang="en-GB" sz="4400" dirty="0" smtClean="0">
                <a:effectLst>
                  <a:outerShdw blurRad="38100" dist="38100" dir="2700000" algn="tl">
                    <a:srgbClr val="000000">
                      <a:alpha val="43137"/>
                    </a:srgbClr>
                  </a:outerShdw>
                </a:effectLst>
                <a:latin typeface="Trebuchet MS" panose="020B0603020202020204" pitchFamily="34" charset="0"/>
              </a:rPr>
              <a:t>Morning, Afternoon and Evening</a:t>
            </a:r>
          </a:p>
          <a:p>
            <a:pPr algn="ctr"/>
            <a:endParaRPr lang="en-GB" sz="2400" dirty="0" smtClean="0">
              <a:effectLst>
                <a:outerShdw blurRad="38100" dist="38100" dir="2700000" algn="tl">
                  <a:srgbClr val="000000">
                    <a:alpha val="43137"/>
                  </a:srgbClr>
                </a:outerShdw>
              </a:effectLst>
              <a:latin typeface="Trebuchet MS" panose="020B0603020202020204" pitchFamily="34" charset="0"/>
            </a:endParaRPr>
          </a:p>
          <a:p>
            <a:pPr algn="ctr"/>
            <a:r>
              <a:rPr lang="en-GB" sz="4400" dirty="0" smtClean="0">
                <a:effectLst>
                  <a:outerShdw blurRad="38100" dist="38100" dir="2700000" algn="tl">
                    <a:srgbClr val="000000">
                      <a:alpha val="43137"/>
                    </a:srgbClr>
                  </a:outerShdw>
                </a:effectLst>
                <a:latin typeface="Trebuchet MS" panose="020B0603020202020204" pitchFamily="34" charset="0"/>
              </a:rPr>
              <a:t>Only do one major thing each day</a:t>
            </a:r>
            <a:endParaRPr lang="en-GB" sz="44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20</a:t>
            </a:fld>
            <a:endParaRPr lang="en-GB" dirty="0">
              <a:solidFill>
                <a:srgbClr val="DBF5F9">
                  <a:shade val="90000"/>
                </a:srgbClr>
              </a:solidFill>
            </a:endParaRPr>
          </a:p>
        </p:txBody>
      </p:sp>
    </p:spTree>
    <p:extLst>
      <p:ext uri="{BB962C8B-B14F-4D97-AF65-F5344CB8AC3E}">
        <p14:creationId xmlns:p14="http://schemas.microsoft.com/office/powerpoint/2010/main" val="3524776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Good Diet</a:t>
            </a:r>
          </a:p>
          <a:p>
            <a:pPr algn="ctr"/>
            <a:r>
              <a:rPr lang="en-GB" sz="4800" dirty="0" smtClean="0">
                <a:effectLst>
                  <a:outerShdw blurRad="38100" dist="38100" dir="2700000" algn="tl">
                    <a:srgbClr val="000000">
                      <a:alpha val="43137"/>
                    </a:srgbClr>
                  </a:outerShdw>
                </a:effectLst>
                <a:latin typeface="Trebuchet MS" panose="020B0603020202020204" pitchFamily="34" charset="0"/>
              </a:rPr>
              <a:t>Water and Oil</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21</a:t>
            </a:fld>
            <a:endParaRPr lang="en-GB" dirty="0">
              <a:solidFill>
                <a:srgbClr val="DBF5F9">
                  <a:shade val="90000"/>
                </a:srgbClr>
              </a:solidFill>
            </a:endParaRPr>
          </a:p>
        </p:txBody>
      </p:sp>
    </p:spTree>
    <p:extLst>
      <p:ext uri="{BB962C8B-B14F-4D97-AF65-F5344CB8AC3E}">
        <p14:creationId xmlns:p14="http://schemas.microsoft.com/office/powerpoint/2010/main" val="1167840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204864"/>
            <a:ext cx="7854696" cy="3888432"/>
          </a:xfrm>
        </p:spPr>
        <p:txBody>
          <a:bodyPr>
            <a:normAutofit/>
          </a:bodyPr>
          <a:lstStyle/>
          <a:p>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22</a:t>
            </a:fld>
            <a:endParaRPr lang="en-GB" dirty="0">
              <a:solidFill>
                <a:srgbClr val="DBF5F9">
                  <a:shade val="90000"/>
                </a:srgbClr>
              </a:solidFill>
            </a:endParaRPr>
          </a:p>
        </p:txBody>
      </p:sp>
      <p:pic>
        <p:nvPicPr>
          <p:cNvPr id="1026" name="Picture 2" descr="C:\Users\deborah\AppData\Local\Microsoft\Windows\Temporary Internet Files\Content.Outlook\QRF2IT0B\10584072_372377122955986_20758674813390857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9431"/>
            <a:ext cx="7772356" cy="4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4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What helps</a:t>
            </a:r>
            <a:endParaRPr lang="en-GB" dirty="0"/>
          </a:p>
        </p:txBody>
      </p:sp>
      <p:sp>
        <p:nvSpPr>
          <p:cNvPr id="5" name="Subtitle 4"/>
          <p:cNvSpPr>
            <a:spLocks noGrp="1"/>
          </p:cNvSpPr>
          <p:nvPr>
            <p:ph type="subTitle" idx="1"/>
          </p:nvPr>
        </p:nvSpPr>
        <p:spPr>
          <a:xfrm>
            <a:off x="395536" y="2564904"/>
            <a:ext cx="8431088" cy="2848280"/>
          </a:xfrm>
        </p:spPr>
        <p:txBody>
          <a:bodyPr>
            <a:noAutofit/>
          </a:bodyPr>
          <a:lstStyle/>
          <a:p>
            <a:pPr algn="ctr"/>
            <a:r>
              <a:rPr lang="en-GB" sz="4800" dirty="0" smtClean="0">
                <a:effectLst>
                  <a:outerShdw blurRad="38100" dist="38100" dir="2700000" algn="tl">
                    <a:srgbClr val="000000">
                      <a:alpha val="43137"/>
                    </a:srgbClr>
                  </a:outerShdw>
                </a:effectLst>
                <a:latin typeface="Trebuchet MS" panose="020B0603020202020204" pitchFamily="34" charset="0"/>
              </a:rPr>
              <a:t>Don’t give false hope</a:t>
            </a:r>
          </a:p>
          <a:p>
            <a:pPr algn="ctr"/>
            <a:r>
              <a:rPr lang="en-GB" sz="4800" dirty="0" smtClean="0">
                <a:effectLst>
                  <a:outerShdw blurRad="38100" dist="38100" dir="2700000" algn="tl">
                    <a:srgbClr val="000000">
                      <a:alpha val="43137"/>
                    </a:srgbClr>
                  </a:outerShdw>
                </a:effectLst>
                <a:latin typeface="Trebuchet MS" panose="020B0603020202020204" pitchFamily="34" charset="0"/>
              </a:rPr>
              <a:t>But never say never!!</a:t>
            </a:r>
            <a:endParaRPr lang="en-GB" sz="4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23</a:t>
            </a:fld>
            <a:endParaRPr lang="en-GB" dirty="0">
              <a:solidFill>
                <a:srgbClr val="DBF5F9">
                  <a:shade val="90000"/>
                </a:srgbClr>
              </a:solidFill>
            </a:endParaRPr>
          </a:p>
        </p:txBody>
      </p:sp>
    </p:spTree>
    <p:extLst>
      <p:ext uri="{BB962C8B-B14F-4D97-AF65-F5344CB8AC3E}">
        <p14:creationId xmlns:p14="http://schemas.microsoft.com/office/powerpoint/2010/main" val="2441091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1193304"/>
          </a:xfrm>
        </p:spPr>
        <p:txBody>
          <a:bodyPr/>
          <a:lstStyle/>
          <a:p>
            <a:pPr algn="ctr"/>
            <a:r>
              <a:rPr lang="en-GB" dirty="0" smtClean="0"/>
              <a:t>Referral Process</a:t>
            </a:r>
            <a:endParaRPr lang="en-GB" dirty="0"/>
          </a:p>
        </p:txBody>
      </p:sp>
      <p:sp>
        <p:nvSpPr>
          <p:cNvPr id="5" name="Subtitle 4"/>
          <p:cNvSpPr>
            <a:spLocks noGrp="1"/>
          </p:cNvSpPr>
          <p:nvPr>
            <p:ph type="subTitle" idx="1"/>
          </p:nvPr>
        </p:nvSpPr>
        <p:spPr>
          <a:xfrm>
            <a:off x="533400" y="2492896"/>
            <a:ext cx="8071048" cy="2488240"/>
          </a:xfrm>
        </p:spPr>
        <p:txBody>
          <a:bodyPr>
            <a:noAutofit/>
          </a:bodyPr>
          <a:lstStyle/>
          <a:p>
            <a:pPr algn="ctr"/>
            <a:r>
              <a:rPr lang="en-US" sz="3000" dirty="0">
                <a:latin typeface="Trebuchet MS" panose="020B0603020202020204" pitchFamily="34" charset="0"/>
              </a:rPr>
              <a:t>Referrals </a:t>
            </a:r>
            <a:r>
              <a:rPr lang="en-US" sz="3000" dirty="0" smtClean="0">
                <a:latin typeface="Trebuchet MS" panose="020B0603020202020204" pitchFamily="34" charset="0"/>
              </a:rPr>
              <a:t>from GPs</a:t>
            </a:r>
            <a:r>
              <a:rPr lang="en-US" sz="3000" dirty="0">
                <a:latin typeface="Trebuchet MS" panose="020B0603020202020204" pitchFamily="34" charset="0"/>
              </a:rPr>
              <a:t>, </a:t>
            </a:r>
            <a:r>
              <a:rPr lang="en-US" sz="3000" dirty="0" smtClean="0">
                <a:latin typeface="Trebuchet MS" panose="020B0603020202020204" pitchFamily="34" charset="0"/>
              </a:rPr>
              <a:t>Social </a:t>
            </a:r>
            <a:r>
              <a:rPr lang="en-US" sz="3000" dirty="0">
                <a:latin typeface="Trebuchet MS" panose="020B0603020202020204" pitchFamily="34" charset="0"/>
              </a:rPr>
              <a:t>Workers, </a:t>
            </a:r>
            <a:endParaRPr lang="en-US" sz="3000" dirty="0" smtClean="0">
              <a:latin typeface="Trebuchet MS" panose="020B0603020202020204" pitchFamily="34" charset="0"/>
            </a:endParaRPr>
          </a:p>
          <a:p>
            <a:pPr algn="ctr"/>
            <a:r>
              <a:rPr lang="en-US" sz="3000" dirty="0" smtClean="0">
                <a:latin typeface="Trebuchet MS" panose="020B0603020202020204" pitchFamily="34" charset="0"/>
              </a:rPr>
              <a:t>Clinical </a:t>
            </a:r>
            <a:r>
              <a:rPr lang="en-US" sz="3000" dirty="0">
                <a:latin typeface="Trebuchet MS" panose="020B0603020202020204" pitchFamily="34" charset="0"/>
              </a:rPr>
              <a:t>Nurse Specialists, </a:t>
            </a:r>
            <a:r>
              <a:rPr lang="en-US" sz="3000" dirty="0" smtClean="0">
                <a:latin typeface="Trebuchet MS" panose="020B0603020202020204" pitchFamily="34" charset="0"/>
              </a:rPr>
              <a:t>SLTs, Neuro </a:t>
            </a:r>
            <a:r>
              <a:rPr lang="en-US" sz="3000" dirty="0">
                <a:latin typeface="Trebuchet MS" panose="020B0603020202020204" pitchFamily="34" charset="0"/>
              </a:rPr>
              <a:t>Psychologists, </a:t>
            </a:r>
            <a:r>
              <a:rPr lang="en-US" sz="3000" dirty="0" smtClean="0">
                <a:latin typeface="Trebuchet MS" panose="020B0603020202020204" pitchFamily="34" charset="0"/>
              </a:rPr>
              <a:t>OTs</a:t>
            </a:r>
            <a:r>
              <a:rPr lang="en-US" sz="3000" dirty="0">
                <a:latin typeface="Trebuchet MS" panose="020B0603020202020204" pitchFamily="34" charset="0"/>
              </a:rPr>
              <a:t>, </a:t>
            </a:r>
            <a:r>
              <a:rPr lang="en-US" sz="3000" dirty="0" err="1" smtClean="0">
                <a:latin typeface="Trebuchet MS" panose="020B0603020202020204" pitchFamily="34" charset="0"/>
              </a:rPr>
              <a:t>Physios</a:t>
            </a:r>
            <a:r>
              <a:rPr lang="en-US" sz="3000" dirty="0" smtClean="0">
                <a:latin typeface="Trebuchet MS" panose="020B0603020202020204" pitchFamily="34" charset="0"/>
              </a:rPr>
              <a:t>  </a:t>
            </a:r>
            <a:r>
              <a:rPr lang="en-US" sz="3000" dirty="0">
                <a:latin typeface="Trebuchet MS" panose="020B0603020202020204" pitchFamily="34" charset="0"/>
              </a:rPr>
              <a:t>and other appropriate professionals.  We do accept </a:t>
            </a:r>
            <a:r>
              <a:rPr lang="en-US" sz="3000" dirty="0" smtClean="0">
                <a:latin typeface="Trebuchet MS" panose="020B0603020202020204" pitchFamily="34" charset="0"/>
              </a:rPr>
              <a:t>self-referral </a:t>
            </a:r>
            <a:r>
              <a:rPr lang="en-US" sz="3000" dirty="0">
                <a:latin typeface="Trebuchet MS" panose="020B0603020202020204" pitchFamily="34" charset="0"/>
              </a:rPr>
              <a:t>with appropriate backing from GP.  </a:t>
            </a:r>
            <a:endParaRPr lang="en-GB" sz="30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24</a:t>
            </a:fld>
            <a:endParaRPr lang="en-GB" dirty="0">
              <a:solidFill>
                <a:srgbClr val="DBF5F9">
                  <a:shade val="90000"/>
                </a:srgbClr>
              </a:solidFill>
            </a:endParaRPr>
          </a:p>
        </p:txBody>
      </p:sp>
    </p:spTree>
    <p:extLst>
      <p:ext uri="{BB962C8B-B14F-4D97-AF65-F5344CB8AC3E}">
        <p14:creationId xmlns:p14="http://schemas.microsoft.com/office/powerpoint/2010/main" val="44059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1121296"/>
          </a:xfrm>
        </p:spPr>
        <p:txBody>
          <a:bodyPr>
            <a:normAutofit fontScale="90000"/>
          </a:bodyPr>
          <a:lstStyle/>
          <a:p>
            <a:pPr algn="ctr"/>
            <a:r>
              <a:rPr lang="en-GB" dirty="0" smtClean="0"/>
              <a:t/>
            </a:r>
            <a:br>
              <a:rPr lang="en-GB" dirty="0" smtClean="0"/>
            </a:br>
            <a:r>
              <a:rPr lang="en-GB" dirty="0"/>
              <a:t/>
            </a:r>
            <a:br>
              <a:rPr lang="en-GB" dirty="0"/>
            </a:br>
            <a:r>
              <a:rPr lang="en-GB" dirty="0" smtClean="0"/>
              <a:t>3 messages to </a:t>
            </a:r>
            <a:r>
              <a:rPr lang="en-GB" smtClean="0"/>
              <a:t>take away</a:t>
            </a:r>
            <a:endParaRPr lang="en-GB" dirty="0"/>
          </a:p>
        </p:txBody>
      </p:sp>
      <p:sp>
        <p:nvSpPr>
          <p:cNvPr id="5" name="Subtitle 4"/>
          <p:cNvSpPr>
            <a:spLocks noGrp="1"/>
          </p:cNvSpPr>
          <p:nvPr>
            <p:ph type="subTitle" idx="1"/>
          </p:nvPr>
        </p:nvSpPr>
        <p:spPr>
          <a:xfrm>
            <a:off x="533400" y="2492896"/>
            <a:ext cx="8071048" cy="2488240"/>
          </a:xfrm>
        </p:spPr>
        <p:txBody>
          <a:bodyPr>
            <a:noAutofit/>
          </a:bodyPr>
          <a:lstStyle/>
          <a:p>
            <a:pPr marL="457200" indent="-457200" algn="l">
              <a:buFont typeface="Arial" panose="020B0604020202020204" pitchFamily="34" charset="0"/>
              <a:buChar char="•"/>
            </a:pPr>
            <a:r>
              <a:rPr lang="en-US" sz="3200" dirty="0" smtClean="0">
                <a:latin typeface="Trebuchet MS" panose="020B0603020202020204" pitchFamily="34" charset="0"/>
              </a:rPr>
              <a:t>Early bridging to Headway from Rehab to reduce cognitive deficit</a:t>
            </a:r>
          </a:p>
          <a:p>
            <a:pPr marL="457200" indent="-457200" algn="l">
              <a:buFont typeface="Arial" panose="020B0604020202020204" pitchFamily="34" charset="0"/>
              <a:buChar char="•"/>
            </a:pPr>
            <a:r>
              <a:rPr lang="en-US" sz="3200" dirty="0" smtClean="0">
                <a:latin typeface="Trebuchet MS" panose="020B0603020202020204" pitchFamily="34" charset="0"/>
              </a:rPr>
              <a:t>Understanding Brain Injury to build supportive framework</a:t>
            </a:r>
          </a:p>
          <a:p>
            <a:pPr marL="457200" indent="-457200" algn="l">
              <a:buFont typeface="Arial" panose="020B0604020202020204" pitchFamily="34" charset="0"/>
              <a:buChar char="•"/>
            </a:pPr>
            <a:r>
              <a:rPr lang="en-US" sz="3200" dirty="0" smtClean="0">
                <a:latin typeface="Trebuchet MS" panose="020B0603020202020204" pitchFamily="34" charset="0"/>
              </a:rPr>
              <a:t>Support for individuals to engage with us and avoid crisis point</a:t>
            </a:r>
          </a:p>
          <a:p>
            <a:pPr algn="ctr"/>
            <a:r>
              <a:rPr lang="en-US" sz="3200" dirty="0" smtClean="0"/>
              <a:t>  </a:t>
            </a:r>
            <a:endParaRPr lang="en-GB" sz="3200"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25</a:t>
            </a:fld>
            <a:endParaRPr lang="en-GB" dirty="0">
              <a:solidFill>
                <a:srgbClr val="DBF5F9">
                  <a:shade val="90000"/>
                </a:srgbClr>
              </a:solidFill>
            </a:endParaRPr>
          </a:p>
        </p:txBody>
      </p:sp>
    </p:spTree>
    <p:extLst>
      <p:ext uri="{BB962C8B-B14F-4D97-AF65-F5344CB8AC3E}">
        <p14:creationId xmlns:p14="http://schemas.microsoft.com/office/powerpoint/2010/main" val="30229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204864"/>
            <a:ext cx="7854696" cy="3888432"/>
          </a:xfrm>
        </p:spPr>
        <p:txBody>
          <a:bodyPr>
            <a:normAutofit/>
          </a:bodyPr>
          <a:lstStyle/>
          <a:p>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26</a:t>
            </a:fld>
            <a:endParaRPr lang="en-GB" dirty="0">
              <a:solidFill>
                <a:srgbClr val="DBF5F9">
                  <a:shade val="90000"/>
                </a:srgbClr>
              </a:solidFill>
            </a:endParaRPr>
          </a:p>
        </p:txBody>
      </p:sp>
      <p:pic>
        <p:nvPicPr>
          <p:cNvPr id="7" name="Picture 6" descr="\\HEADWAYSERVER\Company\Headway Mountbatten 2013\Administration\Service Delivery\Photos\Confidence Course Presentation - Originals\IMAG08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09114"/>
            <a:ext cx="7272808" cy="4212174"/>
          </a:xfrm>
          <a:prstGeom prst="rect">
            <a:avLst/>
          </a:prstGeom>
          <a:noFill/>
          <a:ln>
            <a:noFill/>
          </a:ln>
        </p:spPr>
      </p:pic>
    </p:spTree>
    <p:extLst>
      <p:ext uri="{BB962C8B-B14F-4D97-AF65-F5344CB8AC3E}">
        <p14:creationId xmlns:p14="http://schemas.microsoft.com/office/powerpoint/2010/main" val="2445762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pPr eaLnBrk="1" hangingPunct="1">
              <a:defRPr/>
            </a:pPr>
            <a:r>
              <a:rPr lang="en-GB" altLang="en-US" sz="4000" dirty="0"/>
              <a:t>Finding a pathway through services on a journey with  Huntington’s Disease</a:t>
            </a:r>
            <a:br>
              <a:rPr lang="en-GB" altLang="en-US" sz="4000" dirty="0"/>
            </a:br>
            <a:endParaRPr lang="en-GB" altLang="en-US" sz="4000" dirty="0"/>
          </a:p>
        </p:txBody>
      </p:sp>
      <p:sp>
        <p:nvSpPr>
          <p:cNvPr id="96259" name="Rectangle 3"/>
          <p:cNvSpPr>
            <a:spLocks noGrp="1" noChangeArrowheads="1"/>
          </p:cNvSpPr>
          <p:nvPr>
            <p:ph type="subTitle" idx="1"/>
          </p:nvPr>
        </p:nvSpPr>
        <p:spPr/>
        <p:txBody>
          <a:bodyPr/>
          <a:lstStyle/>
          <a:p>
            <a:pPr eaLnBrk="1" hangingPunct="1">
              <a:defRPr/>
            </a:pPr>
            <a:r>
              <a:rPr lang="en-GB" altLang="en-US" dirty="0"/>
              <a:t>Annette Scivier</a:t>
            </a:r>
          </a:p>
          <a:p>
            <a:pPr eaLnBrk="1" hangingPunct="1">
              <a:defRPr/>
            </a:pPr>
            <a:r>
              <a:rPr lang="en-GB" altLang="en-US" dirty="0"/>
              <a:t>Wife, mother and Carer</a:t>
            </a:r>
          </a:p>
        </p:txBody>
      </p:sp>
    </p:spTree>
    <p:extLst>
      <p:ext uri="{BB962C8B-B14F-4D97-AF65-F5344CB8AC3E}">
        <p14:creationId xmlns:p14="http://schemas.microsoft.com/office/powerpoint/2010/main" val="1723972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GB" altLang="en-US" dirty="0"/>
              <a:t>The start of the journey</a:t>
            </a:r>
          </a:p>
        </p:txBody>
      </p:sp>
      <p:sp>
        <p:nvSpPr>
          <p:cNvPr id="100355" name="Rectangle 3"/>
          <p:cNvSpPr>
            <a:spLocks noGrp="1" noChangeArrowheads="1"/>
          </p:cNvSpPr>
          <p:nvPr>
            <p:ph type="body" idx="1"/>
          </p:nvPr>
        </p:nvSpPr>
        <p:spPr/>
        <p:txBody>
          <a:bodyPr/>
          <a:lstStyle/>
          <a:p>
            <a:pPr eaLnBrk="1" hangingPunct="1">
              <a:lnSpc>
                <a:spcPct val="90000"/>
              </a:lnSpc>
              <a:defRPr/>
            </a:pPr>
            <a:r>
              <a:rPr lang="en-GB" altLang="en-US" dirty="0"/>
              <a:t>Met when I was age 18,Husband was 22, married 5 years later</a:t>
            </a:r>
          </a:p>
          <a:p>
            <a:pPr eaLnBrk="1" hangingPunct="1">
              <a:lnSpc>
                <a:spcPct val="90000"/>
              </a:lnSpc>
              <a:defRPr/>
            </a:pPr>
            <a:r>
              <a:rPr lang="en-GB" altLang="en-US" dirty="0"/>
              <a:t>Told that his father had died, 10 years after his parents divorced, his father had become “</a:t>
            </a:r>
            <a:r>
              <a:rPr lang="en-GB" altLang="en-US" dirty="0" smtClean="0"/>
              <a:t>depressed” </a:t>
            </a:r>
            <a:r>
              <a:rPr lang="en-GB" altLang="en-US" dirty="0"/>
              <a:t>and lived at </a:t>
            </a:r>
            <a:r>
              <a:rPr lang="en-GB" altLang="en-US" dirty="0" err="1"/>
              <a:t>Knowle</a:t>
            </a:r>
            <a:r>
              <a:rPr lang="en-GB" altLang="en-US" dirty="0"/>
              <a:t> Hospital until a sudden death when my husband was 18 , having not seen him for about 9 years</a:t>
            </a:r>
            <a:r>
              <a:rPr lang="en-GB" altLang="en-US" dirty="0" smtClean="0"/>
              <a:t>.</a:t>
            </a:r>
          </a:p>
          <a:p>
            <a:pPr eaLnBrk="1" hangingPunct="1">
              <a:lnSpc>
                <a:spcPct val="90000"/>
              </a:lnSpc>
              <a:defRPr/>
            </a:pPr>
            <a:r>
              <a:rPr lang="en-GB" altLang="en-US" dirty="0" smtClean="0"/>
              <a:t> </a:t>
            </a:r>
            <a:r>
              <a:rPr lang="en-GB" altLang="en-US" dirty="0"/>
              <a:t>His father was 49.</a:t>
            </a:r>
          </a:p>
        </p:txBody>
      </p:sp>
    </p:spTree>
    <p:extLst>
      <p:ext uri="{BB962C8B-B14F-4D97-AF65-F5344CB8AC3E}">
        <p14:creationId xmlns:p14="http://schemas.microsoft.com/office/powerpoint/2010/main" val="2896880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altLang="en-US"/>
              <a:t>The road gets tough…</a:t>
            </a:r>
          </a:p>
        </p:txBody>
      </p:sp>
      <p:sp>
        <p:nvSpPr>
          <p:cNvPr id="101379" name="Rectangle 3"/>
          <p:cNvSpPr>
            <a:spLocks noGrp="1" noChangeArrowheads="1"/>
          </p:cNvSpPr>
          <p:nvPr>
            <p:ph type="body" idx="1"/>
          </p:nvPr>
        </p:nvSpPr>
        <p:spPr/>
        <p:txBody>
          <a:bodyPr/>
          <a:lstStyle/>
          <a:p>
            <a:pPr eaLnBrk="1" hangingPunct="1">
              <a:defRPr/>
            </a:pPr>
            <a:r>
              <a:rPr lang="en-GB" altLang="en-US" dirty="0"/>
              <a:t>Age 32 my husband leaves his career and completes an MSc, whilst I get a new job. </a:t>
            </a:r>
          </a:p>
          <a:p>
            <a:pPr eaLnBrk="1" hangingPunct="1">
              <a:defRPr/>
            </a:pPr>
            <a:r>
              <a:rPr lang="en-GB" altLang="en-US" dirty="0"/>
              <a:t>He leaves 4 jobs in 4 years (and got a new mortgage during 3</a:t>
            </a:r>
            <a:r>
              <a:rPr lang="en-GB" altLang="en-US" baseline="30000" dirty="0"/>
              <a:t>rd</a:t>
            </a:r>
            <a:r>
              <a:rPr lang="en-GB" altLang="en-US" dirty="0"/>
              <a:t> job)</a:t>
            </a:r>
          </a:p>
          <a:p>
            <a:pPr eaLnBrk="1" hangingPunct="1">
              <a:defRPr/>
            </a:pPr>
            <a:r>
              <a:rPr lang="en-GB" altLang="en-US" dirty="0"/>
              <a:t>Our 1</a:t>
            </a:r>
            <a:r>
              <a:rPr lang="en-GB" altLang="en-US" baseline="30000" dirty="0"/>
              <a:t>st</a:t>
            </a:r>
            <a:r>
              <a:rPr lang="en-GB" altLang="en-US" dirty="0"/>
              <a:t> child arrives according to </a:t>
            </a:r>
            <a:r>
              <a:rPr lang="en-GB" altLang="en-US" dirty="0" smtClean="0"/>
              <a:t>plan -I </a:t>
            </a:r>
            <a:r>
              <a:rPr lang="en-GB" altLang="en-US" dirty="0"/>
              <a:t>return to work to pay the bills</a:t>
            </a:r>
          </a:p>
          <a:p>
            <a:pPr eaLnBrk="1" hangingPunct="1">
              <a:buFontTx/>
              <a:buNone/>
              <a:defRPr/>
            </a:pPr>
            <a:endParaRPr lang="en-GB" altLang="en-US" dirty="0"/>
          </a:p>
        </p:txBody>
      </p:sp>
    </p:spTree>
    <p:extLst>
      <p:ext uri="{BB962C8B-B14F-4D97-AF65-F5344CB8AC3E}">
        <p14:creationId xmlns:p14="http://schemas.microsoft.com/office/powerpoint/2010/main" val="71128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Y</a:t>
            </a:r>
            <a:r>
              <a:rPr lang="en-GB" dirty="0" smtClean="0"/>
              <a:t>our local Headway </a:t>
            </a:r>
            <a:endParaRPr lang="en-GB" dirty="0"/>
          </a:p>
        </p:txBody>
      </p:sp>
      <p:sp>
        <p:nvSpPr>
          <p:cNvPr id="5" name="Subtitle 4"/>
          <p:cNvSpPr>
            <a:spLocks noGrp="1"/>
          </p:cNvSpPr>
          <p:nvPr>
            <p:ph type="subTitle" idx="1"/>
          </p:nvPr>
        </p:nvSpPr>
        <p:spPr>
          <a:xfrm>
            <a:off x="533400" y="3228536"/>
            <a:ext cx="7854696" cy="2864760"/>
          </a:xfrm>
        </p:spPr>
        <p:txBody>
          <a:bodyPr>
            <a:normAutofit/>
          </a:bodyPr>
          <a:lstStyle/>
          <a:p>
            <a:endParaRPr lang="en-GB" dirty="0" smtClean="0">
              <a:latin typeface="Trebuchet MS" panose="020B0603020202020204" pitchFamily="34" charset="0"/>
            </a:endParaRPr>
          </a:p>
          <a:p>
            <a:r>
              <a:rPr lang="en-GB" dirty="0" smtClean="0">
                <a:latin typeface="Trebuchet MS" panose="020B0603020202020204" pitchFamily="34" charset="0"/>
              </a:rPr>
              <a:t>Deborah Robinson, Service Manager, Headway Portsmouth </a:t>
            </a:r>
          </a:p>
          <a:p>
            <a:endParaRPr lang="en-GB" dirty="0" smtClean="0">
              <a:latin typeface="Trebuchet MS" panose="020B0603020202020204" pitchFamily="34" charset="0"/>
            </a:endParaRPr>
          </a:p>
          <a:p>
            <a:r>
              <a:rPr lang="en-GB" dirty="0" smtClean="0">
                <a:latin typeface="Trebuchet MS" panose="020B0603020202020204" pitchFamily="34" charset="0"/>
              </a:rPr>
              <a:t>Heather Jury, Service Manager, Headway Basingstoke</a:t>
            </a:r>
            <a:endParaRPr lang="en-GB"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3</a:t>
            </a:fld>
            <a:endParaRPr lang="en-GB" dirty="0">
              <a:solidFill>
                <a:srgbClr val="DBF5F9">
                  <a:shade val="90000"/>
                </a:srgbClr>
              </a:solidFill>
            </a:endParaRPr>
          </a:p>
        </p:txBody>
      </p:sp>
    </p:spTree>
    <p:extLst>
      <p:ext uri="{BB962C8B-B14F-4D97-AF65-F5344CB8AC3E}">
        <p14:creationId xmlns:p14="http://schemas.microsoft.com/office/powerpoint/2010/main" val="654468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GB" altLang="en-US" dirty="0"/>
              <a:t>…and tougher</a:t>
            </a:r>
          </a:p>
        </p:txBody>
      </p:sp>
      <p:sp>
        <p:nvSpPr>
          <p:cNvPr id="102403" name="Rectangle 3"/>
          <p:cNvSpPr>
            <a:spLocks noGrp="1" noChangeArrowheads="1"/>
          </p:cNvSpPr>
          <p:nvPr>
            <p:ph type="body" idx="1"/>
          </p:nvPr>
        </p:nvSpPr>
        <p:spPr/>
        <p:txBody>
          <a:bodyPr/>
          <a:lstStyle/>
          <a:p>
            <a:pPr eaLnBrk="1" hangingPunct="1">
              <a:defRPr/>
            </a:pPr>
            <a:r>
              <a:rPr lang="en-GB" altLang="en-US" dirty="0" smtClean="0"/>
              <a:t>Relationship was </a:t>
            </a:r>
            <a:r>
              <a:rPr lang="en-GB" altLang="en-US" dirty="0"/>
              <a:t>strained next 2-3years</a:t>
            </a:r>
          </a:p>
          <a:p>
            <a:pPr eaLnBrk="1" hangingPunct="1">
              <a:defRPr/>
            </a:pPr>
            <a:r>
              <a:rPr lang="en-GB" altLang="en-US" dirty="0"/>
              <a:t>“normal” tiredness and “</a:t>
            </a:r>
            <a:r>
              <a:rPr lang="en-GB" altLang="en-US" dirty="0" smtClean="0"/>
              <a:t>male” behaviour </a:t>
            </a:r>
            <a:r>
              <a:rPr lang="en-GB" altLang="en-US" dirty="0"/>
              <a:t>around the house – </a:t>
            </a:r>
            <a:r>
              <a:rPr lang="en-GB" altLang="en-US" dirty="0" err="1"/>
              <a:t>eg</a:t>
            </a:r>
            <a:r>
              <a:rPr lang="en-GB" altLang="en-US" dirty="0"/>
              <a:t> </a:t>
            </a:r>
            <a:r>
              <a:rPr lang="en-GB" altLang="en-US" dirty="0" smtClean="0"/>
              <a:t>multitasking, </a:t>
            </a:r>
            <a:r>
              <a:rPr lang="en-GB" altLang="en-US" dirty="0"/>
              <a:t>chores</a:t>
            </a:r>
          </a:p>
          <a:p>
            <a:pPr eaLnBrk="1" hangingPunct="1">
              <a:defRPr/>
            </a:pPr>
            <a:r>
              <a:rPr lang="en-GB" altLang="en-US" dirty="0"/>
              <a:t>Washing up skills lacking </a:t>
            </a:r>
          </a:p>
          <a:p>
            <a:pPr eaLnBrk="1" hangingPunct="1">
              <a:defRPr/>
            </a:pPr>
            <a:r>
              <a:rPr lang="en-GB" altLang="en-US" dirty="0"/>
              <a:t>Many DIY projects </a:t>
            </a:r>
            <a:r>
              <a:rPr lang="en-GB" altLang="en-US" dirty="0" smtClean="0"/>
              <a:t>started, </a:t>
            </a:r>
            <a:r>
              <a:rPr lang="en-GB" altLang="en-US" dirty="0"/>
              <a:t>not finished </a:t>
            </a:r>
          </a:p>
          <a:p>
            <a:pPr eaLnBrk="1" hangingPunct="1">
              <a:defRPr/>
            </a:pPr>
            <a:r>
              <a:rPr lang="en-GB" altLang="en-US" dirty="0"/>
              <a:t>Mood swings evident between jobs</a:t>
            </a:r>
          </a:p>
        </p:txBody>
      </p:sp>
    </p:spTree>
    <p:extLst>
      <p:ext uri="{BB962C8B-B14F-4D97-AF65-F5344CB8AC3E}">
        <p14:creationId xmlns:p14="http://schemas.microsoft.com/office/powerpoint/2010/main" val="4270814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GB" altLang="en-US"/>
              <a:t>…ups and downs en route</a:t>
            </a:r>
          </a:p>
        </p:txBody>
      </p:sp>
      <p:sp>
        <p:nvSpPr>
          <p:cNvPr id="103427" name="Rectangle 3"/>
          <p:cNvSpPr>
            <a:spLocks noGrp="1" noChangeArrowheads="1"/>
          </p:cNvSpPr>
          <p:nvPr>
            <p:ph type="body" idx="1"/>
          </p:nvPr>
        </p:nvSpPr>
        <p:spPr/>
        <p:txBody>
          <a:bodyPr/>
          <a:lstStyle/>
          <a:p>
            <a:pPr eaLnBrk="1" hangingPunct="1">
              <a:lnSpc>
                <a:spcPct val="90000"/>
              </a:lnSpc>
              <a:defRPr/>
            </a:pPr>
            <a:r>
              <a:rPr lang="en-GB" altLang="en-US" dirty="0"/>
              <a:t>Mood swings became aggressive with suicidal threats </a:t>
            </a:r>
          </a:p>
          <a:p>
            <a:pPr eaLnBrk="1" hangingPunct="1">
              <a:lnSpc>
                <a:spcPct val="90000"/>
              </a:lnSpc>
              <a:defRPr/>
            </a:pPr>
            <a:r>
              <a:rPr lang="en-GB" altLang="en-US" dirty="0"/>
              <a:t>Scary</a:t>
            </a:r>
          </a:p>
          <a:p>
            <a:pPr eaLnBrk="1" hangingPunct="1">
              <a:lnSpc>
                <a:spcPct val="90000"/>
              </a:lnSpc>
              <a:defRPr/>
            </a:pPr>
            <a:r>
              <a:rPr lang="en-GB" altLang="en-US" dirty="0" smtClean="0"/>
              <a:t>Attributed </a:t>
            </a:r>
            <a:r>
              <a:rPr lang="en-GB" altLang="en-US" dirty="0"/>
              <a:t>to his job not being the right one, difficult commute, or….lack of job </a:t>
            </a:r>
          </a:p>
          <a:p>
            <a:pPr eaLnBrk="1" hangingPunct="1">
              <a:lnSpc>
                <a:spcPct val="90000"/>
              </a:lnSpc>
              <a:defRPr/>
            </a:pPr>
            <a:r>
              <a:rPr lang="en-GB" altLang="en-US" dirty="0"/>
              <a:t>Refused to get help…. his medical record may affect job hunting </a:t>
            </a:r>
          </a:p>
          <a:p>
            <a:pPr eaLnBrk="1" hangingPunct="1">
              <a:lnSpc>
                <a:spcPct val="90000"/>
              </a:lnSpc>
              <a:defRPr/>
            </a:pPr>
            <a:r>
              <a:rPr lang="en-GB" altLang="en-US" dirty="0"/>
              <a:t>Refused to apply for benefits…I had a job</a:t>
            </a:r>
          </a:p>
        </p:txBody>
      </p:sp>
    </p:spTree>
    <p:extLst>
      <p:ext uri="{BB962C8B-B14F-4D97-AF65-F5344CB8AC3E}">
        <p14:creationId xmlns:p14="http://schemas.microsoft.com/office/powerpoint/2010/main" val="1345839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GB" altLang="en-US"/>
              <a:t>The journey continues…</a:t>
            </a:r>
          </a:p>
        </p:txBody>
      </p:sp>
      <p:sp>
        <p:nvSpPr>
          <p:cNvPr id="104451" name="Rectangle 3"/>
          <p:cNvSpPr>
            <a:spLocks noGrp="1" noChangeArrowheads="1"/>
          </p:cNvSpPr>
          <p:nvPr>
            <p:ph type="body" idx="1"/>
          </p:nvPr>
        </p:nvSpPr>
        <p:spPr/>
        <p:txBody>
          <a:bodyPr/>
          <a:lstStyle/>
          <a:p>
            <a:pPr eaLnBrk="1" hangingPunct="1">
              <a:lnSpc>
                <a:spcPct val="90000"/>
              </a:lnSpc>
              <a:defRPr/>
            </a:pPr>
            <a:r>
              <a:rPr lang="en-GB" altLang="en-US" sz="2400" dirty="0"/>
              <a:t>I had by now received counselling from 3 organisations</a:t>
            </a:r>
          </a:p>
          <a:p>
            <a:pPr eaLnBrk="1" hangingPunct="1">
              <a:lnSpc>
                <a:spcPct val="90000"/>
              </a:lnSpc>
              <a:defRPr/>
            </a:pPr>
            <a:r>
              <a:rPr lang="en-GB" altLang="en-US" sz="2400" dirty="0"/>
              <a:t>Our 2</a:t>
            </a:r>
            <a:r>
              <a:rPr lang="en-GB" altLang="en-US" sz="2400" baseline="30000" dirty="0"/>
              <a:t>nd</a:t>
            </a:r>
            <a:r>
              <a:rPr lang="en-GB" altLang="en-US" sz="2400" dirty="0"/>
              <a:t> daughter was born and I returned to work ,my job itself becoming very stressful</a:t>
            </a:r>
          </a:p>
          <a:p>
            <a:pPr eaLnBrk="1" hangingPunct="1">
              <a:lnSpc>
                <a:spcPct val="90000"/>
              </a:lnSpc>
              <a:defRPr/>
            </a:pPr>
            <a:r>
              <a:rPr lang="en-GB" altLang="en-US" sz="2400" dirty="0"/>
              <a:t>Thankfully we left a crumbling cottage at his next job change</a:t>
            </a:r>
          </a:p>
          <a:p>
            <a:pPr eaLnBrk="1" hangingPunct="1">
              <a:lnSpc>
                <a:spcPct val="90000"/>
              </a:lnSpc>
              <a:defRPr/>
            </a:pPr>
            <a:r>
              <a:rPr lang="en-GB" altLang="en-US" sz="2400" dirty="0"/>
              <a:t>Left that job twice, half completing a teacher training  course three times, before I Googled our problem…..</a:t>
            </a:r>
          </a:p>
        </p:txBody>
      </p:sp>
    </p:spTree>
    <p:extLst>
      <p:ext uri="{BB962C8B-B14F-4D97-AF65-F5344CB8AC3E}">
        <p14:creationId xmlns:p14="http://schemas.microsoft.com/office/powerpoint/2010/main" val="1887029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altLang="en-US" dirty="0"/>
              <a:t>Diagnosis by </a:t>
            </a:r>
            <a:r>
              <a:rPr lang="en-GB" altLang="en-US" dirty="0" smtClean="0"/>
              <a:t>Google….</a:t>
            </a:r>
            <a:endParaRPr lang="en-GB" altLang="en-US" dirty="0"/>
          </a:p>
        </p:txBody>
      </p:sp>
      <p:sp>
        <p:nvSpPr>
          <p:cNvPr id="142339" name="Rectangle 3"/>
          <p:cNvSpPr>
            <a:spLocks noGrp="1" noChangeArrowheads="1"/>
          </p:cNvSpPr>
          <p:nvPr>
            <p:ph type="body" idx="1"/>
          </p:nvPr>
        </p:nvSpPr>
        <p:spPr/>
        <p:txBody>
          <a:bodyPr/>
          <a:lstStyle/>
          <a:p>
            <a:pPr eaLnBrk="1" hangingPunct="1">
              <a:lnSpc>
                <a:spcPct val="90000"/>
              </a:lnSpc>
              <a:defRPr/>
            </a:pPr>
            <a:r>
              <a:rPr lang="en-GB" altLang="en-US" dirty="0"/>
              <a:t>NOT to be recommended for HD</a:t>
            </a:r>
          </a:p>
          <a:p>
            <a:pPr eaLnBrk="1" hangingPunct="1">
              <a:lnSpc>
                <a:spcPct val="90000"/>
              </a:lnSpc>
              <a:defRPr/>
            </a:pPr>
            <a:r>
              <a:rPr lang="en-GB" altLang="en-US" dirty="0" smtClean="0"/>
              <a:t>NOT </a:t>
            </a:r>
            <a:r>
              <a:rPr lang="en-GB" altLang="en-US" dirty="0"/>
              <a:t>what my best friend intended when she said I really needed to find out why my husbands behaviour and movements were </a:t>
            </a:r>
            <a:r>
              <a:rPr lang="en-GB" altLang="en-US" dirty="0" smtClean="0"/>
              <a:t>odd </a:t>
            </a:r>
            <a:r>
              <a:rPr lang="en-GB" altLang="en-US" dirty="0"/>
              <a:t>for 10 years</a:t>
            </a:r>
          </a:p>
          <a:p>
            <a:pPr eaLnBrk="1" hangingPunct="1">
              <a:lnSpc>
                <a:spcPct val="90000"/>
              </a:lnSpc>
              <a:defRPr/>
            </a:pPr>
            <a:r>
              <a:rPr lang="en-GB" altLang="en-US" dirty="0"/>
              <a:t>Reading the leaflet “behaviour problems” on HDA charity website it suddenly “</a:t>
            </a:r>
            <a:r>
              <a:rPr lang="en-GB" altLang="en-US" dirty="0" smtClean="0"/>
              <a:t>clicked” </a:t>
            </a:r>
            <a:r>
              <a:rPr lang="en-GB" altLang="en-US" dirty="0"/>
              <a:t>in my head what I had been living with</a:t>
            </a:r>
          </a:p>
        </p:txBody>
      </p:sp>
    </p:spTree>
    <p:extLst>
      <p:ext uri="{BB962C8B-B14F-4D97-AF65-F5344CB8AC3E}">
        <p14:creationId xmlns:p14="http://schemas.microsoft.com/office/powerpoint/2010/main" val="2371908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GB" altLang="en-US" sz="4000"/>
              <a:t>The hurdles of the NHS begin ….</a:t>
            </a:r>
          </a:p>
        </p:txBody>
      </p:sp>
      <p:sp>
        <p:nvSpPr>
          <p:cNvPr id="106499" name="Rectangle 3"/>
          <p:cNvSpPr>
            <a:spLocks noGrp="1" noChangeArrowheads="1"/>
          </p:cNvSpPr>
          <p:nvPr>
            <p:ph type="body" idx="1"/>
          </p:nvPr>
        </p:nvSpPr>
        <p:spPr/>
        <p:txBody>
          <a:bodyPr/>
          <a:lstStyle/>
          <a:p>
            <a:pPr eaLnBrk="1" hangingPunct="1">
              <a:lnSpc>
                <a:spcPct val="80000"/>
              </a:lnSpc>
              <a:defRPr/>
            </a:pPr>
            <a:r>
              <a:rPr lang="en-GB" altLang="en-US" sz="2400"/>
              <a:t>His kind GP accepted my word on the history without his patient attending and phones a neurologist</a:t>
            </a:r>
          </a:p>
          <a:p>
            <a:pPr eaLnBrk="1" hangingPunct="1">
              <a:lnSpc>
                <a:spcPct val="80000"/>
              </a:lnSpc>
              <a:defRPr/>
            </a:pPr>
            <a:r>
              <a:rPr lang="en-GB" altLang="en-US" sz="2400"/>
              <a:t>Seeing the patient helps with diagnosis of movement disorder…not easy if you don’t believe you are ill.</a:t>
            </a:r>
          </a:p>
          <a:p>
            <a:pPr eaLnBrk="1" hangingPunct="1">
              <a:lnSpc>
                <a:spcPct val="80000"/>
              </a:lnSpc>
              <a:defRPr/>
            </a:pPr>
            <a:r>
              <a:rPr lang="en-GB" altLang="en-US" sz="2400"/>
              <a:t>Letters and phone calls from neurology secretary are misunderstood by the patient ( assumed to have intact capacity and organisational skills ) </a:t>
            </a:r>
          </a:p>
          <a:p>
            <a:pPr eaLnBrk="1" hangingPunct="1">
              <a:lnSpc>
                <a:spcPct val="80000"/>
              </a:lnSpc>
              <a:defRPr/>
            </a:pPr>
            <a:r>
              <a:rPr lang="en-GB" altLang="en-US" sz="2400"/>
              <a:t>Bike accident needing stitches convinces him and his family that, yes, something is odd about his balance and twitching</a:t>
            </a:r>
          </a:p>
          <a:p>
            <a:pPr eaLnBrk="1" hangingPunct="1">
              <a:lnSpc>
                <a:spcPct val="80000"/>
              </a:lnSpc>
              <a:defRPr/>
            </a:pPr>
            <a:r>
              <a:rPr lang="en-GB" altLang="en-US" sz="2400"/>
              <a:t>Spurious blip on an ECG in casualty convinces my husband that return visits to his GP are needed</a:t>
            </a:r>
          </a:p>
        </p:txBody>
      </p:sp>
    </p:spTree>
    <p:extLst>
      <p:ext uri="{BB962C8B-B14F-4D97-AF65-F5344CB8AC3E}">
        <p14:creationId xmlns:p14="http://schemas.microsoft.com/office/powerpoint/2010/main" val="182650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GB" altLang="en-US" sz="4000"/>
              <a:t>Lack of signposts for professionals</a:t>
            </a:r>
          </a:p>
        </p:txBody>
      </p:sp>
      <p:sp>
        <p:nvSpPr>
          <p:cNvPr id="107523" name="Rectangle 3"/>
          <p:cNvSpPr>
            <a:spLocks noGrp="1" noChangeArrowheads="1"/>
          </p:cNvSpPr>
          <p:nvPr>
            <p:ph type="body" idx="1"/>
          </p:nvPr>
        </p:nvSpPr>
        <p:spPr/>
        <p:txBody>
          <a:bodyPr/>
          <a:lstStyle/>
          <a:p>
            <a:pPr eaLnBrk="1" hangingPunct="1">
              <a:lnSpc>
                <a:spcPct val="90000"/>
              </a:lnSpc>
              <a:defRPr/>
            </a:pPr>
            <a:r>
              <a:rPr lang="en-GB" altLang="en-US" sz="2400" dirty="0"/>
              <a:t>My husband managed half a neurology  outpatient appointment- long enough to confirm my suspicions</a:t>
            </a:r>
          </a:p>
          <a:p>
            <a:pPr eaLnBrk="1" hangingPunct="1">
              <a:lnSpc>
                <a:spcPct val="90000"/>
              </a:lnSpc>
              <a:defRPr/>
            </a:pPr>
            <a:r>
              <a:rPr lang="en-GB" altLang="en-US" sz="2400" dirty="0"/>
              <a:t>“open appointment” given to return – DNAx2 </a:t>
            </a:r>
          </a:p>
          <a:p>
            <a:pPr eaLnBrk="1" hangingPunct="1">
              <a:lnSpc>
                <a:spcPct val="90000"/>
              </a:lnSpc>
              <a:defRPr/>
            </a:pPr>
            <a:r>
              <a:rPr lang="en-GB" altLang="en-US" sz="2400" dirty="0"/>
              <a:t>Established that I had been in touch with HDA –I felt guilty knowing Regional Care Advisor covered 3 counties</a:t>
            </a:r>
          </a:p>
          <a:p>
            <a:pPr eaLnBrk="1" hangingPunct="1">
              <a:lnSpc>
                <a:spcPct val="90000"/>
              </a:lnSpc>
              <a:defRPr/>
            </a:pPr>
            <a:r>
              <a:rPr lang="en-GB" altLang="en-US" sz="2400" dirty="0"/>
              <a:t>No nurse in clinic to ask if I had any questions or needed information</a:t>
            </a:r>
          </a:p>
          <a:p>
            <a:pPr eaLnBrk="1" hangingPunct="1">
              <a:lnSpc>
                <a:spcPct val="90000"/>
              </a:lnSpc>
              <a:defRPr/>
            </a:pPr>
            <a:r>
              <a:rPr lang="en-GB" altLang="en-US" sz="2400" dirty="0"/>
              <a:t>No suggestions to his GP on who was available locally, or elsewhere, with experience of HD</a:t>
            </a:r>
          </a:p>
        </p:txBody>
      </p:sp>
    </p:spTree>
    <p:extLst>
      <p:ext uri="{BB962C8B-B14F-4D97-AF65-F5344CB8AC3E}">
        <p14:creationId xmlns:p14="http://schemas.microsoft.com/office/powerpoint/2010/main" val="3877121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GB" altLang="en-US" sz="4000"/>
              <a:t>Who does what in a challenging illness ? Who guides the way ?</a:t>
            </a:r>
          </a:p>
        </p:txBody>
      </p:sp>
      <p:sp>
        <p:nvSpPr>
          <p:cNvPr id="109571" name="Rectangle 3"/>
          <p:cNvSpPr>
            <a:spLocks noGrp="1" noChangeArrowheads="1"/>
          </p:cNvSpPr>
          <p:nvPr>
            <p:ph type="body" idx="1"/>
          </p:nvPr>
        </p:nvSpPr>
        <p:spPr>
          <a:xfrm>
            <a:off x="457759" y="1905001"/>
            <a:ext cx="8228484" cy="3253383"/>
          </a:xfrm>
        </p:spPr>
        <p:txBody>
          <a:bodyPr/>
          <a:lstStyle/>
          <a:p>
            <a:pPr eaLnBrk="1" hangingPunct="1">
              <a:defRPr/>
            </a:pPr>
            <a:r>
              <a:rPr lang="en-GB" altLang="en-US" dirty="0"/>
              <a:t>Regional genetics service</a:t>
            </a:r>
          </a:p>
          <a:p>
            <a:pPr eaLnBrk="1" hangingPunct="1">
              <a:defRPr/>
            </a:pPr>
            <a:r>
              <a:rPr lang="en-GB" altLang="en-US" dirty="0"/>
              <a:t>National Research </a:t>
            </a:r>
            <a:r>
              <a:rPr lang="en-GB" altLang="en-US" dirty="0" smtClean="0"/>
              <a:t>team at Queen Square</a:t>
            </a:r>
            <a:endParaRPr lang="en-GB" altLang="en-US" dirty="0"/>
          </a:p>
          <a:p>
            <a:pPr eaLnBrk="1" hangingPunct="1">
              <a:defRPr/>
            </a:pPr>
            <a:r>
              <a:rPr lang="en-GB" altLang="en-US" dirty="0"/>
              <a:t>Refusals to see adult psychiatrist</a:t>
            </a:r>
          </a:p>
          <a:p>
            <a:pPr eaLnBrk="1" hangingPunct="1">
              <a:defRPr/>
            </a:pPr>
            <a:r>
              <a:rPr lang="en-GB" altLang="en-US" dirty="0"/>
              <a:t>Agrees to speech therapist + dietician but not local neurologist or physio</a:t>
            </a:r>
          </a:p>
        </p:txBody>
      </p:sp>
    </p:spTree>
    <p:extLst>
      <p:ext uri="{BB962C8B-B14F-4D97-AF65-F5344CB8AC3E}">
        <p14:creationId xmlns:p14="http://schemas.microsoft.com/office/powerpoint/2010/main" val="918071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a:xfrm>
            <a:off x="457759" y="2134197"/>
            <a:ext cx="8228484" cy="3527227"/>
          </a:xfrm>
        </p:spPr>
        <p:txBody>
          <a:bodyPr/>
          <a:lstStyle/>
          <a:p>
            <a:pPr eaLnBrk="1" hangingPunct="1">
              <a:defRPr/>
            </a:pPr>
            <a:r>
              <a:rPr lang="en-GB" altLang="en-US" sz="4000" dirty="0"/>
              <a:t>“Visiting patients with poor insight and who are difficult to engage, is what our team does”</a:t>
            </a:r>
            <a:br>
              <a:rPr lang="en-GB" altLang="en-US" sz="4000" dirty="0"/>
            </a:br>
            <a:r>
              <a:rPr lang="en-GB" altLang="en-US" sz="4000" dirty="0"/>
              <a:t/>
            </a:r>
            <a:br>
              <a:rPr lang="en-GB" altLang="en-US" sz="4000" dirty="0"/>
            </a:br>
            <a:r>
              <a:rPr lang="en-GB" altLang="en-US" sz="4000" dirty="0"/>
              <a:t>	…..The Psychiatrist for Elderly  had experience of dealing with this condition – why didn’t anyone tell me ?</a:t>
            </a:r>
          </a:p>
        </p:txBody>
      </p:sp>
    </p:spTree>
    <p:extLst>
      <p:ext uri="{BB962C8B-B14F-4D97-AF65-F5344CB8AC3E}">
        <p14:creationId xmlns:p14="http://schemas.microsoft.com/office/powerpoint/2010/main" val="385303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534518" y="526852"/>
            <a:ext cx="8228484" cy="3960317"/>
          </a:xfrm>
        </p:spPr>
        <p:txBody>
          <a:bodyPr/>
          <a:lstStyle/>
          <a:p>
            <a:pPr algn="ctr" eaLnBrk="1" hangingPunct="1">
              <a:defRPr/>
            </a:pPr>
            <a:r>
              <a:rPr lang="en-GB" altLang="en-US" sz="5400" dirty="0"/>
              <a:t>How do you know what you don’t know ?</a:t>
            </a:r>
            <a:r>
              <a:rPr lang="en-GB" altLang="en-US" dirty="0"/>
              <a:t> </a:t>
            </a:r>
            <a:br>
              <a:rPr lang="en-GB" altLang="en-US" dirty="0"/>
            </a:br>
            <a:r>
              <a:rPr lang="en-GB" altLang="en-US" sz="2900" dirty="0"/>
              <a:t>In spite of a wealth of information , where do you start? Who do you ask? </a:t>
            </a:r>
            <a:r>
              <a:rPr lang="en-GB" altLang="en-US" dirty="0"/>
              <a:t/>
            </a:r>
            <a:br>
              <a:rPr lang="en-GB" altLang="en-US" dirty="0"/>
            </a:br>
            <a:endParaRPr lang="en-GB" altLang="en-US" dirty="0"/>
          </a:p>
        </p:txBody>
      </p:sp>
      <p:sp>
        <p:nvSpPr>
          <p:cNvPr id="114694" name="Rectangle 6"/>
          <p:cNvSpPr>
            <a:spLocks noChangeArrowheads="1"/>
          </p:cNvSpPr>
          <p:nvPr/>
        </p:nvSpPr>
        <p:spPr bwMode="auto">
          <a:xfrm>
            <a:off x="611275" y="3833812"/>
            <a:ext cx="8151726" cy="156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1012825">
              <a:defRPr sz="2400">
                <a:solidFill>
                  <a:schemeClr val="tx1"/>
                </a:solidFill>
                <a:latin typeface="Arial" charset="0"/>
              </a:defRPr>
            </a:lvl1pPr>
            <a:lvl2pPr marL="506413" defTabSz="1012825">
              <a:defRPr sz="2400">
                <a:solidFill>
                  <a:schemeClr val="tx1"/>
                </a:solidFill>
                <a:latin typeface="Arial" charset="0"/>
              </a:defRPr>
            </a:lvl2pPr>
            <a:lvl3pPr marL="1012825" defTabSz="1012825">
              <a:defRPr sz="2400">
                <a:solidFill>
                  <a:schemeClr val="tx1"/>
                </a:solidFill>
                <a:latin typeface="Arial" charset="0"/>
              </a:defRPr>
            </a:lvl3pPr>
            <a:lvl4pPr marL="1519238" defTabSz="1012825">
              <a:defRPr sz="2400">
                <a:solidFill>
                  <a:schemeClr val="tx1"/>
                </a:solidFill>
                <a:latin typeface="Arial" charset="0"/>
              </a:defRPr>
            </a:lvl4pPr>
            <a:lvl5pPr marL="2024063" defTabSz="1012825">
              <a:defRPr sz="2400">
                <a:solidFill>
                  <a:schemeClr val="tx1"/>
                </a:solidFill>
                <a:latin typeface="Arial" charset="0"/>
              </a:defRPr>
            </a:lvl5pPr>
            <a:lvl6pPr marL="2481263" defTabSz="1012825" fontAlgn="base">
              <a:spcBef>
                <a:spcPct val="0"/>
              </a:spcBef>
              <a:spcAft>
                <a:spcPct val="0"/>
              </a:spcAft>
              <a:defRPr sz="2400">
                <a:solidFill>
                  <a:schemeClr val="tx1"/>
                </a:solidFill>
                <a:latin typeface="Arial" charset="0"/>
              </a:defRPr>
            </a:lvl6pPr>
            <a:lvl7pPr marL="2938463" defTabSz="1012825" fontAlgn="base">
              <a:spcBef>
                <a:spcPct val="0"/>
              </a:spcBef>
              <a:spcAft>
                <a:spcPct val="0"/>
              </a:spcAft>
              <a:defRPr sz="2400">
                <a:solidFill>
                  <a:schemeClr val="tx1"/>
                </a:solidFill>
                <a:latin typeface="Arial" charset="0"/>
              </a:defRPr>
            </a:lvl7pPr>
            <a:lvl8pPr marL="3395663" defTabSz="1012825" fontAlgn="base">
              <a:spcBef>
                <a:spcPct val="0"/>
              </a:spcBef>
              <a:spcAft>
                <a:spcPct val="0"/>
              </a:spcAft>
              <a:defRPr sz="2400">
                <a:solidFill>
                  <a:schemeClr val="tx1"/>
                </a:solidFill>
                <a:latin typeface="Arial" charset="0"/>
              </a:defRPr>
            </a:lvl8pPr>
            <a:lvl9pPr marL="3852863" defTabSz="1012825"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dirty="0">
                <a:solidFill>
                  <a:srgbClr val="FFFFFF"/>
                </a:solidFill>
                <a:effectLst>
                  <a:outerShdw blurRad="38100" dist="38100" dir="2700000" algn="tl">
                    <a:srgbClr val="000000"/>
                  </a:outerShdw>
                </a:effectLst>
                <a:latin typeface="Tahoma" charset="0"/>
                <a:cs typeface="Arial" charset="0"/>
              </a:rPr>
              <a:t>Professionals consider HD to be rare – yet its twice as common as quoted in text books,</a:t>
            </a:r>
          </a:p>
          <a:p>
            <a:pPr fontAlgn="base">
              <a:spcBef>
                <a:spcPct val="0"/>
              </a:spcBef>
              <a:spcAft>
                <a:spcPct val="0"/>
              </a:spcAft>
              <a:defRPr/>
            </a:pPr>
            <a:r>
              <a:rPr lang="en-GB" altLang="en-US" dirty="0">
                <a:solidFill>
                  <a:srgbClr val="FFFFFF"/>
                </a:solidFill>
                <a:effectLst>
                  <a:outerShdw blurRad="38100" dist="38100" dir="2700000" algn="tl">
                    <a:srgbClr val="000000"/>
                  </a:outerShdw>
                </a:effectLst>
                <a:latin typeface="Tahoma" charset="0"/>
                <a:cs typeface="Arial" charset="0"/>
              </a:rPr>
              <a:t> and as there is no cure – yet – what difference does it make? Why should they bother? </a:t>
            </a:r>
          </a:p>
        </p:txBody>
      </p:sp>
    </p:spTree>
    <p:extLst>
      <p:ext uri="{BB962C8B-B14F-4D97-AF65-F5344CB8AC3E}">
        <p14:creationId xmlns:p14="http://schemas.microsoft.com/office/powerpoint/2010/main" val="2506408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GB" altLang="en-US"/>
              <a:t>The journey gets harder still</a:t>
            </a:r>
          </a:p>
        </p:txBody>
      </p:sp>
      <p:sp>
        <p:nvSpPr>
          <p:cNvPr id="119811" name="Rectangle 3"/>
          <p:cNvSpPr>
            <a:spLocks noGrp="1" noChangeArrowheads="1"/>
          </p:cNvSpPr>
          <p:nvPr>
            <p:ph type="body" idx="1"/>
          </p:nvPr>
        </p:nvSpPr>
        <p:spPr>
          <a:xfrm>
            <a:off x="457759" y="1905000"/>
            <a:ext cx="8228484" cy="4697016"/>
          </a:xfrm>
        </p:spPr>
        <p:txBody>
          <a:bodyPr/>
          <a:lstStyle/>
          <a:p>
            <a:pPr eaLnBrk="1" hangingPunct="1">
              <a:lnSpc>
                <a:spcPct val="80000"/>
              </a:lnSpc>
              <a:defRPr/>
            </a:pPr>
            <a:r>
              <a:rPr lang="en-GB" altLang="en-US" sz="2800" dirty="0"/>
              <a:t>As a family we strived to focus on some positive times together </a:t>
            </a:r>
          </a:p>
          <a:p>
            <a:pPr eaLnBrk="1" hangingPunct="1">
              <a:lnSpc>
                <a:spcPct val="80000"/>
              </a:lnSpc>
              <a:defRPr/>
            </a:pPr>
            <a:r>
              <a:rPr lang="en-GB" altLang="en-US" sz="2800" dirty="0"/>
              <a:t>Our understanding of HDs effect on thinking helped us adapt – to a degree , with help from the Memory Service OT</a:t>
            </a:r>
          </a:p>
          <a:p>
            <a:pPr eaLnBrk="1" hangingPunct="1">
              <a:lnSpc>
                <a:spcPct val="80000"/>
              </a:lnSpc>
              <a:defRPr/>
            </a:pPr>
            <a:r>
              <a:rPr lang="en-GB" altLang="en-US" sz="2800" dirty="0"/>
              <a:t>Refused drugs, consistently </a:t>
            </a:r>
          </a:p>
          <a:p>
            <a:pPr eaLnBrk="1" hangingPunct="1">
              <a:lnSpc>
                <a:spcPct val="80000"/>
              </a:lnSpc>
              <a:defRPr/>
            </a:pPr>
            <a:r>
              <a:rPr lang="en-GB" altLang="en-US" sz="2800" dirty="0"/>
              <a:t>Unable to see the effect of his behaviour on us </a:t>
            </a:r>
          </a:p>
          <a:p>
            <a:pPr eaLnBrk="1" hangingPunct="1">
              <a:lnSpc>
                <a:spcPct val="80000"/>
              </a:lnSpc>
              <a:defRPr/>
            </a:pPr>
            <a:r>
              <a:rPr lang="en-GB" altLang="en-US" sz="2800" dirty="0"/>
              <a:t>Rational discussion on some points impossible</a:t>
            </a:r>
          </a:p>
          <a:p>
            <a:pPr eaLnBrk="1" hangingPunct="1">
              <a:lnSpc>
                <a:spcPct val="80000"/>
              </a:lnSpc>
              <a:defRPr/>
            </a:pPr>
            <a:r>
              <a:rPr lang="en-GB" altLang="en-US" sz="2800" dirty="0"/>
              <a:t>Sufferers appear selfish- their personality changes</a:t>
            </a:r>
          </a:p>
        </p:txBody>
      </p:sp>
    </p:spTree>
    <p:extLst>
      <p:ext uri="{BB962C8B-B14F-4D97-AF65-F5344CB8AC3E}">
        <p14:creationId xmlns:p14="http://schemas.microsoft.com/office/powerpoint/2010/main" val="51889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Who are we?</a:t>
            </a:r>
            <a:endParaRPr lang="en-GB" dirty="0"/>
          </a:p>
        </p:txBody>
      </p:sp>
      <p:sp>
        <p:nvSpPr>
          <p:cNvPr id="5" name="Subtitle 4"/>
          <p:cNvSpPr>
            <a:spLocks noGrp="1"/>
          </p:cNvSpPr>
          <p:nvPr>
            <p:ph type="subTitle" idx="1"/>
          </p:nvPr>
        </p:nvSpPr>
        <p:spPr>
          <a:xfrm>
            <a:off x="275112" y="3200400"/>
            <a:ext cx="8136576" cy="2676872"/>
          </a:xfrm>
        </p:spPr>
        <p:txBody>
          <a:bodyPr>
            <a:normAutofit lnSpcReduction="10000"/>
          </a:bodyPr>
          <a:lstStyle/>
          <a:p>
            <a:pPr marL="457200" indent="-457200" algn="l">
              <a:buFont typeface="Arial" panose="020B0604020202020204" pitchFamily="34" charset="0"/>
              <a:buChar char="•"/>
            </a:pPr>
            <a:r>
              <a:rPr lang="en-GB" dirty="0" smtClean="0">
                <a:latin typeface="Trebuchet MS" panose="020B0603020202020204" pitchFamily="34" charset="0"/>
              </a:rPr>
              <a:t>Every Headway is individual and local</a:t>
            </a:r>
          </a:p>
          <a:p>
            <a:pPr marL="457200" indent="-457200" algn="l">
              <a:buFont typeface="Arial" panose="020B0604020202020204" pitchFamily="34" charset="0"/>
              <a:buChar char="•"/>
            </a:pPr>
            <a:r>
              <a:rPr lang="en-GB" dirty="0" smtClean="0">
                <a:latin typeface="Trebuchet MS" panose="020B0603020202020204" pitchFamily="34" charset="0"/>
              </a:rPr>
              <a:t>Headway Basingstoke leads a Clinical approach and is based next to North Hants Hospital</a:t>
            </a:r>
          </a:p>
          <a:p>
            <a:pPr marL="457200" indent="-457200" algn="l">
              <a:buFont typeface="Arial" panose="020B0604020202020204" pitchFamily="34" charset="0"/>
              <a:buChar char="•"/>
            </a:pPr>
            <a:r>
              <a:rPr lang="en-GB" dirty="0" smtClean="0">
                <a:latin typeface="Trebuchet MS" panose="020B0603020202020204" pitchFamily="34" charset="0"/>
              </a:rPr>
              <a:t>Headway Portsmouth is non therapeutic and is based in a Leisure centre</a:t>
            </a:r>
          </a:p>
          <a:p>
            <a:pPr marL="457200" indent="-457200" algn="l">
              <a:buFont typeface="Arial" panose="020B0604020202020204" pitchFamily="34" charset="0"/>
              <a:buChar char="•"/>
            </a:pPr>
            <a:r>
              <a:rPr lang="en-GB" smtClean="0">
                <a:latin typeface="Trebuchet MS" panose="020B0603020202020204" pitchFamily="34" charset="0"/>
              </a:rPr>
              <a:t>Headway Southampton </a:t>
            </a:r>
            <a:endParaRPr lang="en-GB"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4</a:t>
            </a:fld>
            <a:endParaRPr lang="en-GB" dirty="0">
              <a:solidFill>
                <a:srgbClr val="DBF5F9">
                  <a:shade val="90000"/>
                </a:srgbClr>
              </a:solidFill>
            </a:endParaRPr>
          </a:p>
        </p:txBody>
      </p:sp>
    </p:spTree>
    <p:extLst>
      <p:ext uri="{BB962C8B-B14F-4D97-AF65-F5344CB8AC3E}">
        <p14:creationId xmlns:p14="http://schemas.microsoft.com/office/powerpoint/2010/main" val="2534412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540101" y="1125142"/>
            <a:ext cx="8229879" cy="4969372"/>
          </a:xfrm>
        </p:spPr>
        <p:txBody>
          <a:bodyPr/>
          <a:lstStyle/>
          <a:p>
            <a:pPr eaLnBrk="1" hangingPunct="1">
              <a:defRPr/>
            </a:pPr>
            <a:r>
              <a:rPr lang="en-GB" altLang="en-US" sz="2800"/>
              <a:t>I could not function-off sick</a:t>
            </a:r>
          </a:p>
          <a:p>
            <a:pPr eaLnBrk="1" hangingPunct="1">
              <a:defRPr/>
            </a:pPr>
            <a:r>
              <a:rPr lang="en-GB" altLang="en-US" sz="2800"/>
              <a:t>I left my job</a:t>
            </a:r>
          </a:p>
          <a:p>
            <a:pPr eaLnBrk="1" hangingPunct="1">
              <a:defRPr/>
            </a:pPr>
            <a:r>
              <a:rPr lang="en-GB" altLang="en-US" sz="2800"/>
              <a:t>Eldest daughter struggled to study A levels </a:t>
            </a:r>
          </a:p>
          <a:p>
            <a:pPr eaLnBrk="1" hangingPunct="1">
              <a:defRPr/>
            </a:pPr>
            <a:r>
              <a:rPr lang="en-GB" altLang="en-US" sz="2800"/>
              <a:t>Youngest daughter “tummy ache” refusing school – worried about daddy, and now mummy </a:t>
            </a:r>
          </a:p>
          <a:p>
            <a:pPr eaLnBrk="1" hangingPunct="1">
              <a:defRPr/>
            </a:pPr>
            <a:r>
              <a:rPr lang="en-GB" altLang="en-US" sz="2800"/>
              <a:t>Agitation worsened when I took kids away for 5 days “respite” and continued to worsen- in front of the kids – it was getting scary again</a:t>
            </a:r>
          </a:p>
          <a:p>
            <a:pPr eaLnBrk="1" hangingPunct="1">
              <a:defRPr/>
            </a:pPr>
            <a:endParaRPr lang="en-GB" altLang="en-US" sz="2800"/>
          </a:p>
        </p:txBody>
      </p:sp>
    </p:spTree>
    <p:extLst>
      <p:ext uri="{BB962C8B-B14F-4D97-AF65-F5344CB8AC3E}">
        <p14:creationId xmlns:p14="http://schemas.microsoft.com/office/powerpoint/2010/main" val="193850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759" y="291705"/>
            <a:ext cx="8228484" cy="616148"/>
          </a:xfrm>
        </p:spPr>
        <p:txBody>
          <a:bodyPr/>
          <a:lstStyle/>
          <a:p>
            <a:pPr eaLnBrk="1" hangingPunct="1">
              <a:defRPr/>
            </a:pPr>
            <a:r>
              <a:rPr lang="en-GB" altLang="en-US" sz="4000"/>
              <a:t>Gaps in services</a:t>
            </a:r>
          </a:p>
        </p:txBody>
      </p:sp>
      <p:sp>
        <p:nvSpPr>
          <p:cNvPr id="122883" name="Rectangle 3"/>
          <p:cNvSpPr>
            <a:spLocks noGrp="1" noChangeArrowheads="1"/>
          </p:cNvSpPr>
          <p:nvPr>
            <p:ph type="body" idx="1"/>
          </p:nvPr>
        </p:nvSpPr>
        <p:spPr>
          <a:xfrm>
            <a:off x="330759" y="593826"/>
            <a:ext cx="8507604" cy="6093023"/>
          </a:xfrm>
        </p:spPr>
        <p:txBody>
          <a:bodyPr/>
          <a:lstStyle/>
          <a:p>
            <a:pPr eaLnBrk="1" hangingPunct="1">
              <a:lnSpc>
                <a:spcPct val="80000"/>
              </a:lnSpc>
              <a:defRPr/>
            </a:pPr>
            <a:endParaRPr lang="en-GB" altLang="en-US" sz="2800" dirty="0"/>
          </a:p>
          <a:p>
            <a:pPr eaLnBrk="1" hangingPunct="1">
              <a:lnSpc>
                <a:spcPct val="80000"/>
              </a:lnSpc>
              <a:defRPr/>
            </a:pPr>
            <a:r>
              <a:rPr lang="en-GB" altLang="en-US" sz="2800" dirty="0"/>
              <a:t>Neurology or psychiatry</a:t>
            </a:r>
          </a:p>
          <a:p>
            <a:pPr eaLnBrk="1" hangingPunct="1">
              <a:lnSpc>
                <a:spcPct val="80000"/>
              </a:lnSpc>
              <a:defRPr/>
            </a:pPr>
            <a:r>
              <a:rPr lang="en-GB" altLang="en-US" sz="2800" dirty="0"/>
              <a:t>Adult psychiatry or old age psychiatry – depends on area</a:t>
            </a:r>
          </a:p>
          <a:p>
            <a:pPr eaLnBrk="1" hangingPunct="1">
              <a:lnSpc>
                <a:spcPct val="80000"/>
              </a:lnSpc>
              <a:defRPr/>
            </a:pPr>
            <a:r>
              <a:rPr lang="en-GB" altLang="en-US" sz="2800" dirty="0"/>
              <a:t>Young Carers between contracts -6m gap</a:t>
            </a:r>
          </a:p>
          <a:p>
            <a:pPr eaLnBrk="1" hangingPunct="1">
              <a:lnSpc>
                <a:spcPct val="80000"/>
              </a:lnSpc>
              <a:defRPr/>
            </a:pPr>
            <a:r>
              <a:rPr lang="en-GB" altLang="en-US" sz="2800" dirty="0"/>
              <a:t>Emotional support for me ( main carer)-unclear </a:t>
            </a:r>
          </a:p>
          <a:p>
            <a:pPr eaLnBrk="1" hangingPunct="1">
              <a:lnSpc>
                <a:spcPct val="80000"/>
              </a:lnSpc>
              <a:defRPr/>
            </a:pPr>
            <a:r>
              <a:rPr lang="en-GB" altLang="en-US" sz="2800" dirty="0"/>
              <a:t>Carers assessment – 5 phone calls </a:t>
            </a:r>
          </a:p>
          <a:p>
            <a:pPr eaLnBrk="1" hangingPunct="1">
              <a:lnSpc>
                <a:spcPct val="80000"/>
              </a:lnSpc>
              <a:defRPr/>
            </a:pPr>
            <a:r>
              <a:rPr lang="en-GB" altLang="en-US" sz="2800" dirty="0"/>
              <a:t>Websites and services (</a:t>
            </a:r>
            <a:r>
              <a:rPr lang="en-GB" altLang="en-US" sz="2800" dirty="0" err="1"/>
              <a:t>eg</a:t>
            </a:r>
            <a:r>
              <a:rPr lang="en-GB" altLang="en-US" sz="2800" dirty="0"/>
              <a:t> advocacy and mediation)  for dementia and mental health do not consider HD to be part of their remit</a:t>
            </a:r>
          </a:p>
          <a:p>
            <a:pPr eaLnBrk="1" hangingPunct="1">
              <a:lnSpc>
                <a:spcPct val="80000"/>
              </a:lnSpc>
              <a:defRPr/>
            </a:pPr>
            <a:r>
              <a:rPr lang="en-GB" altLang="en-US" sz="2800" dirty="0"/>
              <a:t>Mental Health Act or Family Law Act?</a:t>
            </a:r>
          </a:p>
          <a:p>
            <a:pPr eaLnBrk="1" hangingPunct="1">
              <a:lnSpc>
                <a:spcPct val="80000"/>
              </a:lnSpc>
              <a:defRPr/>
            </a:pPr>
            <a:r>
              <a:rPr lang="en-GB" altLang="en-US" sz="2800" dirty="0"/>
              <a:t>NHS England is unsure if neurology services are commissioned locally by CCGs or by national Specialist Commissioning</a:t>
            </a:r>
          </a:p>
          <a:p>
            <a:pPr eaLnBrk="1" hangingPunct="1">
              <a:lnSpc>
                <a:spcPct val="80000"/>
              </a:lnSpc>
              <a:buFontTx/>
              <a:buNone/>
              <a:defRPr/>
            </a:pPr>
            <a:endParaRPr lang="en-GB" altLang="en-US" sz="2800" dirty="0"/>
          </a:p>
        </p:txBody>
      </p:sp>
    </p:spTree>
    <p:extLst>
      <p:ext uri="{BB962C8B-B14F-4D97-AF65-F5344CB8AC3E}">
        <p14:creationId xmlns:p14="http://schemas.microsoft.com/office/powerpoint/2010/main" val="4139325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94957" y="476251"/>
            <a:ext cx="8749044" cy="5832575"/>
          </a:xfrm>
        </p:spPr>
        <p:txBody>
          <a:bodyPr/>
          <a:lstStyle/>
          <a:p>
            <a:pPr eaLnBrk="1" hangingPunct="1">
              <a:defRPr/>
            </a:pPr>
            <a:r>
              <a:rPr lang="en-GB" altLang="en-US" dirty="0"/>
              <a:t>17 year old – now seriously stressed-needed a  ‘doctors letter’ for </a:t>
            </a:r>
            <a:r>
              <a:rPr lang="en-GB" altLang="en-US" dirty="0" smtClean="0"/>
              <a:t>the exam </a:t>
            </a:r>
            <a:r>
              <a:rPr lang="en-GB" altLang="en-US" dirty="0"/>
              <a:t>board</a:t>
            </a:r>
          </a:p>
          <a:p>
            <a:pPr eaLnBrk="1" hangingPunct="1">
              <a:defRPr/>
            </a:pPr>
            <a:r>
              <a:rPr lang="en-GB" altLang="en-US" dirty="0"/>
              <a:t>Which doctor ? I asked …so </a:t>
            </a:r>
            <a:r>
              <a:rPr lang="en-GB" altLang="en-US" dirty="0" smtClean="0"/>
              <a:t>teacher asked for a list of </a:t>
            </a:r>
            <a:r>
              <a:rPr lang="en-GB" altLang="en-US" dirty="0"/>
              <a:t>those </a:t>
            </a:r>
            <a:r>
              <a:rPr lang="en-GB" altLang="en-US" dirty="0" smtClean="0"/>
              <a:t>professionals </a:t>
            </a:r>
            <a:r>
              <a:rPr lang="en-GB" altLang="en-US" dirty="0"/>
              <a:t>involved </a:t>
            </a:r>
          </a:p>
          <a:p>
            <a:pPr eaLnBrk="1" hangingPunct="1">
              <a:defRPr/>
            </a:pPr>
            <a:r>
              <a:rPr lang="en-GB" altLang="en-US" dirty="0"/>
              <a:t>Listed 42 ,all kind, but uncoordinated.</a:t>
            </a:r>
          </a:p>
          <a:p>
            <a:pPr eaLnBrk="1" hangingPunct="1">
              <a:defRPr/>
            </a:pPr>
            <a:r>
              <a:rPr lang="en-GB" altLang="en-US" dirty="0"/>
              <a:t> 2 months later it had risen to 57 and no better coordinated in spite of my asking informally and formally several key professionals to find a single case manager </a:t>
            </a:r>
          </a:p>
        </p:txBody>
      </p:sp>
    </p:spTree>
    <p:extLst>
      <p:ext uri="{BB962C8B-B14F-4D97-AF65-F5344CB8AC3E}">
        <p14:creationId xmlns:p14="http://schemas.microsoft.com/office/powerpoint/2010/main" val="2289741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759" y="1340942"/>
            <a:ext cx="8228484" cy="4679156"/>
          </a:xfrm>
        </p:spPr>
        <p:txBody>
          <a:bodyPr/>
          <a:lstStyle/>
          <a:p>
            <a:pPr eaLnBrk="1" hangingPunct="1">
              <a:lnSpc>
                <a:spcPct val="90000"/>
              </a:lnSpc>
              <a:buFontTx/>
              <a:buNone/>
              <a:defRPr/>
            </a:pPr>
            <a:endParaRPr lang="en-GB" altLang="en-US" sz="2800" dirty="0"/>
          </a:p>
          <a:p>
            <a:pPr eaLnBrk="1" hangingPunct="1">
              <a:lnSpc>
                <a:spcPct val="90000"/>
              </a:lnSpc>
              <a:defRPr/>
            </a:pPr>
            <a:r>
              <a:rPr lang="en-GB" altLang="en-US" sz="2800" dirty="0"/>
              <a:t>I had to take an Emergency Injunction to protect myself and my children </a:t>
            </a:r>
          </a:p>
          <a:p>
            <a:pPr eaLnBrk="1" hangingPunct="1">
              <a:lnSpc>
                <a:spcPct val="90000"/>
              </a:lnSpc>
              <a:defRPr/>
            </a:pPr>
            <a:r>
              <a:rPr lang="en-GB" altLang="en-US" sz="2800" dirty="0"/>
              <a:t>Several judges and barristers asked why it had come to court, this man was ill</a:t>
            </a:r>
          </a:p>
          <a:p>
            <a:pPr eaLnBrk="1" hangingPunct="1">
              <a:lnSpc>
                <a:spcPct val="90000"/>
              </a:lnSpc>
              <a:defRPr/>
            </a:pPr>
            <a:r>
              <a:rPr lang="en-GB" altLang="en-US" sz="2800" dirty="0"/>
              <a:t>I telephoned 4 residential homes from the court to find one to accept a man that evening for respite care. He was under 65 who could walk and self care but not prepare a meal or manage his affairs, so could not live unsupported.</a:t>
            </a:r>
          </a:p>
        </p:txBody>
      </p:sp>
    </p:spTree>
    <p:extLst>
      <p:ext uri="{BB962C8B-B14F-4D97-AF65-F5344CB8AC3E}">
        <p14:creationId xmlns:p14="http://schemas.microsoft.com/office/powerpoint/2010/main" val="1661427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p:cNvSpPr>
            <a:spLocks noGrp="1" noChangeArrowheads="1"/>
          </p:cNvSpPr>
          <p:nvPr>
            <p:ph type="title"/>
          </p:nvPr>
        </p:nvSpPr>
        <p:spPr>
          <a:xfrm>
            <a:off x="251209" y="692053"/>
            <a:ext cx="8446198" cy="3888878"/>
          </a:xfrm>
        </p:spPr>
        <p:txBody>
          <a:bodyPr/>
          <a:lstStyle/>
          <a:p>
            <a:pPr eaLnBrk="1" hangingPunct="1">
              <a:defRPr/>
            </a:pPr>
            <a:r>
              <a:rPr lang="en-GB" altLang="en-US" sz="4000" dirty="0"/>
              <a:t>What else could I have done differently?</a:t>
            </a:r>
            <a:br>
              <a:rPr lang="en-GB" altLang="en-US" sz="4000" dirty="0"/>
            </a:br>
            <a:r>
              <a:rPr lang="en-GB" altLang="en-US" sz="4000" dirty="0"/>
              <a:t/>
            </a:r>
            <a:br>
              <a:rPr lang="en-GB" altLang="en-US" sz="4000" dirty="0"/>
            </a:br>
            <a:r>
              <a:rPr lang="en-GB" altLang="en-US" sz="4000" dirty="0"/>
              <a:t>If you were in my shoes would you have followed a different route? </a:t>
            </a:r>
          </a:p>
        </p:txBody>
      </p:sp>
    </p:spTree>
    <p:extLst>
      <p:ext uri="{BB962C8B-B14F-4D97-AF65-F5344CB8AC3E}">
        <p14:creationId xmlns:p14="http://schemas.microsoft.com/office/powerpoint/2010/main" val="1102277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p:txBody>
          <a:bodyPr/>
          <a:lstStyle/>
          <a:p>
            <a:pPr eaLnBrk="1" hangingPunct="1">
              <a:defRPr/>
            </a:pPr>
            <a:r>
              <a:rPr lang="en-GB" altLang="en-US" sz="4000" dirty="0"/>
              <a:t>Finding a pathway through services on a journey with  Huntington’s Disease</a:t>
            </a:r>
            <a:br>
              <a:rPr lang="en-GB" altLang="en-US" sz="4000" dirty="0"/>
            </a:br>
            <a:endParaRPr lang="en-GB" altLang="en-US" sz="4000" dirty="0"/>
          </a:p>
        </p:txBody>
      </p:sp>
      <p:sp>
        <p:nvSpPr>
          <p:cNvPr id="131075" name="Rectangle 3"/>
          <p:cNvSpPr>
            <a:spLocks noGrp="1" noChangeArrowheads="1"/>
          </p:cNvSpPr>
          <p:nvPr>
            <p:ph type="subTitle" idx="1"/>
          </p:nvPr>
        </p:nvSpPr>
        <p:spPr>
          <a:xfrm>
            <a:off x="1371881" y="3885904"/>
            <a:ext cx="6400242" cy="2495847"/>
          </a:xfrm>
        </p:spPr>
        <p:txBody>
          <a:bodyPr/>
          <a:lstStyle/>
          <a:p>
            <a:pPr eaLnBrk="1" hangingPunct="1">
              <a:defRPr/>
            </a:pPr>
            <a:r>
              <a:rPr lang="en-GB" altLang="en-US"/>
              <a:t>Dr Annette Scivier</a:t>
            </a:r>
          </a:p>
          <a:p>
            <a:pPr eaLnBrk="1" hangingPunct="1">
              <a:defRPr/>
            </a:pPr>
            <a:r>
              <a:rPr lang="en-GB" altLang="en-US"/>
              <a:t>Wife, mother and carer</a:t>
            </a:r>
          </a:p>
          <a:p>
            <a:pPr eaLnBrk="1" hangingPunct="1">
              <a:defRPr/>
            </a:pPr>
            <a:endParaRPr lang="en-GB" altLang="en-US"/>
          </a:p>
          <a:p>
            <a:pPr eaLnBrk="1" hangingPunct="1">
              <a:defRPr/>
            </a:pPr>
            <a:r>
              <a:rPr lang="en-GB" altLang="en-US" sz="4000"/>
              <a:t>GP for 20 years </a:t>
            </a:r>
          </a:p>
        </p:txBody>
      </p:sp>
    </p:spTree>
    <p:extLst>
      <p:ext uri="{BB962C8B-B14F-4D97-AF65-F5344CB8AC3E}">
        <p14:creationId xmlns:p14="http://schemas.microsoft.com/office/powerpoint/2010/main" val="2917566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1316568"/>
            <a:ext cx="7772400" cy="1475317"/>
          </a:xfrm>
        </p:spPr>
        <p:txBody>
          <a:bodyPr/>
          <a:lstStyle/>
          <a:p>
            <a:pPr eaLnBrk="1" hangingPunct="1"/>
            <a:r>
              <a:rPr lang="en-GB" altLang="en-US" sz="5400" smtClean="0">
                <a:solidFill>
                  <a:srgbClr val="FB7F1D"/>
                </a:solidFill>
              </a:rPr>
              <a:t>Motor Neurone Disease</a:t>
            </a:r>
          </a:p>
        </p:txBody>
      </p:sp>
      <p:sp>
        <p:nvSpPr>
          <p:cNvPr id="4099" name="Content Placeholder 2"/>
          <p:cNvSpPr>
            <a:spLocks noGrp="1"/>
          </p:cNvSpPr>
          <p:nvPr>
            <p:ph idx="1"/>
          </p:nvPr>
        </p:nvSpPr>
        <p:spPr>
          <a:xfrm>
            <a:off x="0" y="2372784"/>
            <a:ext cx="8027988" cy="4114800"/>
          </a:xfrm>
        </p:spPr>
        <p:txBody>
          <a:bodyPr/>
          <a:lstStyle/>
          <a:p>
            <a:pPr algn="ctr" eaLnBrk="1" hangingPunct="1">
              <a:buFontTx/>
              <a:buNone/>
            </a:pPr>
            <a:r>
              <a:rPr lang="en-GB" altLang="en-US" smtClean="0"/>
              <a:t>           </a:t>
            </a:r>
          </a:p>
          <a:p>
            <a:pPr algn="ctr" eaLnBrk="1" hangingPunct="1">
              <a:buFontTx/>
              <a:buNone/>
            </a:pPr>
            <a:r>
              <a:rPr lang="en-GB" altLang="en-US" sz="4400" smtClean="0">
                <a:solidFill>
                  <a:srgbClr val="00347A"/>
                </a:solidFill>
              </a:rPr>
              <a:t>   </a:t>
            </a:r>
            <a:r>
              <a:rPr lang="en-GB" altLang="en-US" sz="3600" smtClean="0">
                <a:solidFill>
                  <a:srgbClr val="00347A"/>
                </a:solidFill>
              </a:rPr>
              <a:t>Louise Rickenbach</a:t>
            </a:r>
          </a:p>
          <a:p>
            <a:pPr algn="ctr" eaLnBrk="1" hangingPunct="1">
              <a:buFontTx/>
              <a:buNone/>
            </a:pPr>
            <a:endParaRPr lang="en-GB" altLang="en-US" sz="3600" smtClean="0">
              <a:solidFill>
                <a:srgbClr val="00347A"/>
              </a:solidFill>
            </a:endParaRPr>
          </a:p>
          <a:p>
            <a:pPr algn="ctr" eaLnBrk="1" hangingPunct="1">
              <a:buFontTx/>
              <a:buNone/>
            </a:pPr>
            <a:r>
              <a:rPr lang="en-GB" altLang="en-US" smtClean="0">
                <a:solidFill>
                  <a:srgbClr val="00347A"/>
                </a:solidFill>
              </a:rPr>
              <a:t>        Regional Care Development Adviser</a:t>
            </a:r>
          </a:p>
          <a:p>
            <a:pPr algn="ctr" eaLnBrk="1" hangingPunct="1">
              <a:buFontTx/>
              <a:buNone/>
            </a:pPr>
            <a:r>
              <a:rPr lang="en-GB" altLang="en-US" sz="1400" smtClean="0">
                <a:solidFill>
                  <a:srgbClr val="00347A"/>
                </a:solidFill>
              </a:rPr>
              <a:t>      Hampshire, Dorset, Isle of Wight and Jersey</a:t>
            </a:r>
          </a:p>
          <a:p>
            <a:pPr algn="ctr" eaLnBrk="1" hangingPunct="1">
              <a:buFontTx/>
              <a:buNone/>
            </a:pPr>
            <a:endParaRPr lang="en-GB" altLang="en-US" smtClean="0">
              <a:solidFill>
                <a:srgbClr val="00347A"/>
              </a:solidFill>
            </a:endParaRPr>
          </a:p>
          <a:p>
            <a:pPr eaLnBrk="1" hangingPunct="1">
              <a:buFontTx/>
              <a:buNone/>
            </a:pPr>
            <a:r>
              <a:rPr lang="en-GB" altLang="en-US" sz="2400" smtClean="0">
                <a:solidFill>
                  <a:srgbClr val="00347A"/>
                </a:solidFill>
              </a:rPr>
              <a:t>                        </a:t>
            </a:r>
          </a:p>
        </p:txBody>
      </p:sp>
    </p:spTree>
    <p:extLst>
      <p:ext uri="{BB962C8B-B14F-4D97-AF65-F5344CB8AC3E}">
        <p14:creationId xmlns:p14="http://schemas.microsoft.com/office/powerpoint/2010/main" val="21568334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95288" y="1989666"/>
            <a:ext cx="35290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buFont typeface="Arial" charset="0"/>
              <a:buChar char="•"/>
            </a:pPr>
            <a:r>
              <a:rPr lang="en-GB" altLang="en-US" smtClean="0">
                <a:solidFill>
                  <a:srgbClr val="00347A"/>
                </a:solidFill>
              </a:rPr>
              <a:t>What is MND, facts and figures, briefly.</a:t>
            </a:r>
          </a:p>
          <a:p>
            <a:pPr eaLnBrk="0" fontAlgn="base" hangingPunct="0">
              <a:spcBef>
                <a:spcPct val="0"/>
              </a:spcBef>
              <a:spcAft>
                <a:spcPct val="0"/>
              </a:spcAft>
              <a:buFont typeface="Arial" charset="0"/>
              <a:buChar char="•"/>
            </a:pPr>
            <a:endParaRPr lang="en-GB" altLang="en-US" smtClean="0">
              <a:solidFill>
                <a:srgbClr val="00347A"/>
              </a:solidFill>
            </a:endParaRPr>
          </a:p>
          <a:p>
            <a:pPr eaLnBrk="0" fontAlgn="base" hangingPunct="0">
              <a:spcBef>
                <a:spcPct val="0"/>
              </a:spcBef>
              <a:spcAft>
                <a:spcPct val="0"/>
              </a:spcAft>
              <a:buFont typeface="Arial" charset="0"/>
              <a:buChar char="•"/>
            </a:pPr>
            <a:r>
              <a:rPr lang="en-GB" altLang="en-US" smtClean="0">
                <a:solidFill>
                  <a:srgbClr val="00347A"/>
                </a:solidFill>
              </a:rPr>
              <a:t>What you need to consider in your role.</a:t>
            </a:r>
          </a:p>
          <a:p>
            <a:pPr eaLnBrk="0" fontAlgn="base" hangingPunct="0">
              <a:spcBef>
                <a:spcPct val="0"/>
              </a:spcBef>
              <a:spcAft>
                <a:spcPct val="0"/>
              </a:spcAft>
              <a:buFont typeface="Arial" charset="0"/>
              <a:buChar char="•"/>
            </a:pPr>
            <a:endParaRPr lang="en-GB" altLang="en-US" smtClean="0">
              <a:solidFill>
                <a:srgbClr val="00347A"/>
              </a:solidFill>
            </a:endParaRPr>
          </a:p>
          <a:p>
            <a:pPr eaLnBrk="0" fontAlgn="base" hangingPunct="0">
              <a:spcBef>
                <a:spcPct val="0"/>
              </a:spcBef>
              <a:spcAft>
                <a:spcPct val="0"/>
              </a:spcAft>
              <a:buFont typeface="Arial" charset="0"/>
              <a:buChar char="•"/>
            </a:pPr>
            <a:r>
              <a:rPr lang="en-GB" altLang="en-US" smtClean="0">
                <a:solidFill>
                  <a:srgbClr val="00347A"/>
                </a:solidFill>
              </a:rPr>
              <a:t>How the MND Association can help.</a:t>
            </a:r>
          </a:p>
        </p:txBody>
      </p:sp>
      <p:sp>
        <p:nvSpPr>
          <p:cNvPr id="5123" name="TextBox 4"/>
          <p:cNvSpPr txBox="1">
            <a:spLocks noChangeArrowheads="1"/>
          </p:cNvSpPr>
          <p:nvPr/>
        </p:nvSpPr>
        <p:spPr bwMode="auto">
          <a:xfrm>
            <a:off x="1692278" y="645586"/>
            <a:ext cx="3986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00347A"/>
                </a:solidFill>
              </a:rPr>
              <a:t>I am going to cover...</a:t>
            </a:r>
          </a:p>
        </p:txBody>
      </p:sp>
      <p:sp>
        <p:nvSpPr>
          <p:cNvPr id="7" name="TextBox 6"/>
          <p:cNvSpPr txBox="1">
            <a:spLocks noChangeArrowheads="1"/>
          </p:cNvSpPr>
          <p:nvPr/>
        </p:nvSpPr>
        <p:spPr bwMode="auto">
          <a:xfrm>
            <a:off x="4932363" y="1989669"/>
            <a:ext cx="3168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2060"/>
                </a:solidFill>
              </a:rPr>
              <a:t>With the help of </a:t>
            </a:r>
            <a:r>
              <a:rPr lang="en-GB" altLang="en-US" sz="3600" smtClean="0">
                <a:solidFill>
                  <a:srgbClr val="002060"/>
                </a:solidFill>
              </a:rPr>
              <a:t>John’s story</a:t>
            </a:r>
          </a:p>
        </p:txBody>
      </p:sp>
    </p:spTree>
    <p:extLst>
      <p:ext uri="{BB962C8B-B14F-4D97-AF65-F5344CB8AC3E}">
        <p14:creationId xmlns:p14="http://schemas.microsoft.com/office/powerpoint/2010/main" val="98387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U:\Pictures\John\6 legs edited jo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52968"/>
            <a:ext cx="3511550" cy="602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148263" y="1316569"/>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mtClean="0">
              <a:solidFill>
                <a:srgbClr val="000000"/>
              </a:solidFill>
            </a:endParaRPr>
          </a:p>
        </p:txBody>
      </p:sp>
      <p:sp>
        <p:nvSpPr>
          <p:cNvPr id="6148" name="TextBox 3"/>
          <p:cNvSpPr txBox="1">
            <a:spLocks noChangeArrowheads="1"/>
          </p:cNvSpPr>
          <p:nvPr/>
        </p:nvSpPr>
        <p:spPr bwMode="auto">
          <a:xfrm>
            <a:off x="5003803" y="1989669"/>
            <a:ext cx="2638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600" smtClean="0">
                <a:solidFill>
                  <a:srgbClr val="002060"/>
                </a:solidFill>
              </a:rPr>
              <a:t>John’s story</a:t>
            </a:r>
          </a:p>
        </p:txBody>
      </p:sp>
      <p:sp>
        <p:nvSpPr>
          <p:cNvPr id="6149" name="TextBox 4"/>
          <p:cNvSpPr txBox="1">
            <a:spLocks noChangeArrowheads="1"/>
          </p:cNvSpPr>
          <p:nvPr/>
        </p:nvSpPr>
        <p:spPr bwMode="auto">
          <a:xfrm>
            <a:off x="4932366" y="3429002"/>
            <a:ext cx="25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2060"/>
                </a:solidFill>
              </a:rPr>
              <a:t>With the very generous permission from his family</a:t>
            </a:r>
          </a:p>
        </p:txBody>
      </p:sp>
      <p:sp>
        <p:nvSpPr>
          <p:cNvPr id="6" name="Cloud Callout 5"/>
          <p:cNvSpPr>
            <a:spLocks noChangeArrowheads="1"/>
          </p:cNvSpPr>
          <p:nvPr/>
        </p:nvSpPr>
        <p:spPr bwMode="auto">
          <a:xfrm flipH="1">
            <a:off x="5508628" y="4677835"/>
            <a:ext cx="3311525" cy="1631951"/>
          </a:xfrm>
          <a:prstGeom prst="cloudCallout">
            <a:avLst>
              <a:gd name="adj1" fmla="val 1059653"/>
              <a:gd name="adj2" fmla="val -29454"/>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Think about what your role would be, in his journey with MND</a:t>
            </a:r>
          </a:p>
        </p:txBody>
      </p:sp>
    </p:spTree>
    <p:extLst>
      <p:ext uri="{BB962C8B-B14F-4D97-AF65-F5344CB8AC3E}">
        <p14:creationId xmlns:p14="http://schemas.microsoft.com/office/powerpoint/2010/main" val="2561854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GB" altLang="en-US" smtClean="0"/>
              <a:t>What is MND?</a:t>
            </a:r>
          </a:p>
        </p:txBody>
      </p:sp>
      <p:sp>
        <p:nvSpPr>
          <p:cNvPr id="7171" name="Subtitle 2"/>
          <p:cNvSpPr>
            <a:spLocks noGrp="1"/>
          </p:cNvSpPr>
          <p:nvPr>
            <p:ph type="subTitle" idx="1"/>
          </p:nvPr>
        </p:nvSpPr>
        <p:spPr>
          <a:xfrm>
            <a:off x="684213" y="1316566"/>
            <a:ext cx="7315200" cy="4416689"/>
          </a:xfrm>
        </p:spPr>
        <p:txBody>
          <a:bodyPr/>
          <a:lstStyle/>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a:p>
          <a:p>
            <a:endParaRPr lang="en-GB" altLang="en-US" dirty="0" smtClean="0"/>
          </a:p>
          <a:p>
            <a:pPr algn="ctr"/>
            <a:r>
              <a:rPr lang="en-GB" altLang="en-US" dirty="0" smtClean="0"/>
              <a:t>A progressive disease that attacks motor nerve cells in the brain and spinal cord leading to weakening of muscles.</a:t>
            </a:r>
          </a:p>
        </p:txBody>
      </p:sp>
      <p:pic>
        <p:nvPicPr>
          <p:cNvPr id="10244" name="Picture 2" descr="C:\temp\Temporary Internet Files\Content.IE5\LSWEDS2S\MC900438747[1].jpg"/>
          <p:cNvPicPr>
            <a:picLocks noChangeAspect="1" noChangeArrowheads="1"/>
          </p:cNvPicPr>
          <p:nvPr/>
        </p:nvPicPr>
        <p:blipFill>
          <a:blip r:embed="rId2"/>
          <a:srcRect/>
          <a:stretch>
            <a:fillRect/>
          </a:stretch>
        </p:blipFill>
        <p:spPr bwMode="auto">
          <a:xfrm>
            <a:off x="3748088" y="1701802"/>
            <a:ext cx="4210050" cy="268816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4216" y="1892301"/>
            <a:ext cx="2136775" cy="2123658"/>
          </a:xfrm>
          <a:prstGeom prst="rect">
            <a:avLst/>
          </a:prstGeom>
          <a:noFill/>
        </p:spPr>
        <p:txBody>
          <a:bodyPr>
            <a:spAutoFit/>
          </a:bodyPr>
          <a:lstStyle/>
          <a:p>
            <a:pPr marL="342900" indent="-342900" eaLnBrk="0" fontAlgn="base" hangingPunct="0">
              <a:spcBef>
                <a:spcPct val="20000"/>
              </a:spcBef>
              <a:spcAft>
                <a:spcPct val="0"/>
              </a:spcAft>
              <a:buFontTx/>
              <a:buChar char="•"/>
              <a:defRPr/>
            </a:pPr>
            <a:r>
              <a:rPr lang="en-GB" sz="2000" kern="0" dirty="0">
                <a:solidFill>
                  <a:srgbClr val="00347A"/>
                </a:solidFill>
              </a:rPr>
              <a:t>Terminal Disease</a:t>
            </a:r>
          </a:p>
          <a:p>
            <a:pPr marL="342900" indent="-342900" eaLnBrk="0" fontAlgn="base" hangingPunct="0">
              <a:spcBef>
                <a:spcPct val="20000"/>
              </a:spcBef>
              <a:spcAft>
                <a:spcPct val="0"/>
              </a:spcAft>
              <a:buFontTx/>
              <a:buChar char="•"/>
              <a:defRPr/>
            </a:pPr>
            <a:r>
              <a:rPr lang="en-GB" sz="2000" kern="0" dirty="0">
                <a:solidFill>
                  <a:srgbClr val="00347A"/>
                </a:solidFill>
              </a:rPr>
              <a:t>Rare</a:t>
            </a:r>
          </a:p>
          <a:p>
            <a:pPr marL="342900" indent="-342900" eaLnBrk="0" fontAlgn="base" hangingPunct="0">
              <a:spcBef>
                <a:spcPct val="20000"/>
              </a:spcBef>
              <a:spcAft>
                <a:spcPct val="0"/>
              </a:spcAft>
              <a:buFontTx/>
              <a:buChar char="•"/>
              <a:defRPr/>
            </a:pPr>
            <a:r>
              <a:rPr lang="en-GB" sz="2000" kern="0" dirty="0">
                <a:solidFill>
                  <a:srgbClr val="00347A"/>
                </a:solidFill>
              </a:rPr>
              <a:t>Diagnosis difficult</a:t>
            </a:r>
          </a:p>
          <a:p>
            <a:pPr eaLnBrk="0" fontAlgn="base" hangingPunct="0">
              <a:spcBef>
                <a:spcPct val="0"/>
              </a:spcBef>
              <a:spcAft>
                <a:spcPct val="0"/>
              </a:spcAft>
              <a:defRPr/>
            </a:pPr>
            <a:endParaRPr lang="en-GB" sz="2400" dirty="0">
              <a:solidFill>
                <a:srgbClr val="000000"/>
              </a:solidFill>
            </a:endParaRPr>
          </a:p>
        </p:txBody>
      </p:sp>
    </p:spTree>
    <p:extLst>
      <p:ext uri="{BB962C8B-B14F-4D97-AF65-F5344CB8AC3E}">
        <p14:creationId xmlns:p14="http://schemas.microsoft.com/office/powerpoint/2010/main" val="3056541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1193304"/>
          </a:xfrm>
        </p:spPr>
        <p:txBody>
          <a:bodyPr/>
          <a:lstStyle/>
          <a:p>
            <a:pPr algn="ctr"/>
            <a:r>
              <a:rPr lang="en-GB" dirty="0" smtClean="0"/>
              <a:t>What do we do?</a:t>
            </a:r>
            <a:endParaRPr lang="en-GB" dirty="0"/>
          </a:p>
        </p:txBody>
      </p:sp>
      <p:sp>
        <p:nvSpPr>
          <p:cNvPr id="5" name="Subtitle 4"/>
          <p:cNvSpPr>
            <a:spLocks noGrp="1"/>
          </p:cNvSpPr>
          <p:nvPr>
            <p:ph type="subTitle" idx="1"/>
          </p:nvPr>
        </p:nvSpPr>
        <p:spPr>
          <a:xfrm>
            <a:off x="533400" y="2636912"/>
            <a:ext cx="7854696" cy="3456384"/>
          </a:xfrm>
        </p:spPr>
        <p:txBody>
          <a:bodyPr>
            <a:normAutofit fontScale="62500" lnSpcReduction="20000"/>
          </a:bodyPr>
          <a:lstStyle/>
          <a:p>
            <a:pPr algn="l"/>
            <a:r>
              <a:rPr lang="en-US" sz="3800" b="1" dirty="0" smtClean="0">
                <a:latin typeface="Trebuchet MS" panose="020B0603020202020204" pitchFamily="34" charset="0"/>
              </a:rPr>
              <a:t>We w</a:t>
            </a:r>
            <a:r>
              <a:rPr lang="en-US" sz="3800" dirty="0" smtClean="0">
                <a:latin typeface="Trebuchet MS" panose="020B0603020202020204" pitchFamily="34" charset="0"/>
              </a:rPr>
              <a:t>ork </a:t>
            </a:r>
            <a:r>
              <a:rPr lang="en-US" sz="3800" dirty="0">
                <a:latin typeface="Trebuchet MS" panose="020B0603020202020204" pitchFamily="34" charset="0"/>
              </a:rPr>
              <a:t>with </a:t>
            </a:r>
            <a:endParaRPr lang="en-US" sz="3800" dirty="0" smtClean="0">
              <a:latin typeface="Trebuchet MS" panose="020B0603020202020204" pitchFamily="34" charset="0"/>
            </a:endParaRPr>
          </a:p>
          <a:p>
            <a:pPr marL="571500" indent="-571500" algn="l">
              <a:lnSpc>
                <a:spcPct val="120000"/>
              </a:lnSpc>
              <a:buFont typeface="Arial" panose="020B0604020202020204" pitchFamily="34" charset="0"/>
              <a:buChar char="•"/>
            </a:pPr>
            <a:r>
              <a:rPr lang="en-US" sz="3900" dirty="0" smtClean="0">
                <a:latin typeface="Trebuchet MS" panose="020B0603020202020204" pitchFamily="34" charset="0"/>
              </a:rPr>
              <a:t>People </a:t>
            </a:r>
            <a:r>
              <a:rPr lang="en-US" sz="3900" dirty="0">
                <a:latin typeface="Trebuchet MS" panose="020B0603020202020204" pitchFamily="34" charset="0"/>
              </a:rPr>
              <a:t>in the community </a:t>
            </a:r>
            <a:r>
              <a:rPr lang="en-US" sz="3900" dirty="0" smtClean="0">
                <a:latin typeface="Trebuchet MS" panose="020B0603020202020204" pitchFamily="34" charset="0"/>
              </a:rPr>
              <a:t>who’ve </a:t>
            </a:r>
            <a:r>
              <a:rPr lang="en-US" sz="3900" dirty="0">
                <a:latin typeface="Trebuchet MS" panose="020B0603020202020204" pitchFamily="34" charset="0"/>
              </a:rPr>
              <a:t>experienced Brain </a:t>
            </a:r>
            <a:r>
              <a:rPr lang="en-US" sz="3900" dirty="0" smtClean="0">
                <a:latin typeface="Trebuchet MS" panose="020B0603020202020204" pitchFamily="34" charset="0"/>
              </a:rPr>
              <a:t>Injury, their </a:t>
            </a:r>
            <a:r>
              <a:rPr lang="en-US" sz="3900" dirty="0">
                <a:latin typeface="Trebuchet MS" panose="020B0603020202020204" pitchFamily="34" charset="0"/>
              </a:rPr>
              <a:t>families and </a:t>
            </a:r>
            <a:r>
              <a:rPr lang="en-US" sz="3900" dirty="0" err="1">
                <a:latin typeface="Trebuchet MS" panose="020B0603020202020204" pitchFamily="34" charset="0"/>
              </a:rPr>
              <a:t>Carers</a:t>
            </a:r>
            <a:r>
              <a:rPr lang="en-US" sz="3900" dirty="0">
                <a:latin typeface="Trebuchet MS" panose="020B0603020202020204" pitchFamily="34" charset="0"/>
              </a:rPr>
              <a:t>. </a:t>
            </a:r>
            <a:endParaRPr lang="en-US" sz="3900" dirty="0" smtClean="0">
              <a:latin typeface="Trebuchet MS" panose="020B0603020202020204" pitchFamily="34" charset="0"/>
            </a:endParaRPr>
          </a:p>
          <a:p>
            <a:pPr marL="571500" indent="-571500" algn="l">
              <a:lnSpc>
                <a:spcPct val="120000"/>
              </a:lnSpc>
              <a:buFont typeface="Arial" panose="020B0604020202020204" pitchFamily="34" charset="0"/>
              <a:buChar char="•"/>
            </a:pPr>
            <a:endParaRPr lang="en-US" sz="3900" dirty="0" smtClean="0">
              <a:latin typeface="Trebuchet MS" panose="020B0603020202020204" pitchFamily="34" charset="0"/>
            </a:endParaRPr>
          </a:p>
          <a:p>
            <a:pPr marL="571500" indent="-571500" algn="l">
              <a:lnSpc>
                <a:spcPct val="120000"/>
              </a:lnSpc>
              <a:buFont typeface="Arial" panose="020B0604020202020204" pitchFamily="34" charset="0"/>
              <a:buChar char="•"/>
            </a:pPr>
            <a:r>
              <a:rPr lang="en-US" sz="3900" dirty="0" smtClean="0">
                <a:latin typeface="Trebuchet MS" panose="020B0603020202020204" pitchFamily="34" charset="0"/>
              </a:rPr>
              <a:t>Professionals supporting those with Brain Injury, GPs, OTs, Physios, SLTs, Case Managers, Residential homes and Rehab Centre's</a:t>
            </a:r>
          </a:p>
          <a:p>
            <a:pPr algn="l">
              <a:lnSpc>
                <a:spcPct val="120000"/>
              </a:lnSpc>
            </a:pPr>
            <a:r>
              <a:rPr lang="en-US" dirty="0" smtClean="0">
                <a:latin typeface="Trebuchet MS" panose="020B0603020202020204" pitchFamily="34" charset="0"/>
              </a:rPr>
              <a:t> </a:t>
            </a:r>
            <a:endParaRPr lang="en-US" dirty="0">
              <a:latin typeface="Trebuchet MS" panose="020B0603020202020204" pitchFamily="34" charset="0"/>
            </a:endParaRPr>
          </a:p>
          <a:p>
            <a:endParaRPr lang="en-GB"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5</a:t>
            </a:fld>
            <a:endParaRPr lang="en-GB" dirty="0">
              <a:solidFill>
                <a:srgbClr val="DBF5F9">
                  <a:shade val="90000"/>
                </a:srgbClr>
              </a:solidFill>
            </a:endParaRPr>
          </a:p>
        </p:txBody>
      </p:sp>
    </p:spTree>
    <p:extLst>
      <p:ext uri="{BB962C8B-B14F-4D97-AF65-F5344CB8AC3E}">
        <p14:creationId xmlns:p14="http://schemas.microsoft.com/office/powerpoint/2010/main" val="1600992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GB" altLang="en-US" sz="3600" smtClean="0">
                <a:solidFill>
                  <a:srgbClr val="FB7F1D"/>
                </a:solidFill>
              </a:rPr>
              <a:t>Motor Neurone Disease</a:t>
            </a:r>
            <a:endParaRPr lang="en-US" altLang="en-US" sz="3600" smtClean="0">
              <a:solidFill>
                <a:srgbClr val="FB7F1D"/>
              </a:solidFill>
            </a:endParaRPr>
          </a:p>
        </p:txBody>
      </p:sp>
      <p:sp>
        <p:nvSpPr>
          <p:cNvPr id="5406" name="Rectangle 286"/>
          <p:cNvSpPr>
            <a:spLocks noGrp="1" noChangeArrowheads="1"/>
          </p:cNvSpPr>
          <p:nvPr>
            <p:ph type="body" idx="1"/>
          </p:nvPr>
        </p:nvSpPr>
        <p:spPr>
          <a:xfrm>
            <a:off x="571500" y="2357967"/>
            <a:ext cx="7772400" cy="2527300"/>
          </a:xfrm>
        </p:spPr>
        <p:txBody>
          <a:bodyPr/>
          <a:lstStyle/>
          <a:p>
            <a:pPr>
              <a:spcAft>
                <a:spcPct val="20000"/>
              </a:spcAft>
              <a:buClr>
                <a:srgbClr val="FB7F1D"/>
              </a:buClr>
              <a:buSzPct val="150000"/>
              <a:buFontTx/>
              <a:buNone/>
            </a:pPr>
            <a:r>
              <a:rPr lang="en-GB" altLang="en-US" sz="2400" smtClean="0">
                <a:solidFill>
                  <a:srgbClr val="00347A"/>
                </a:solidFill>
              </a:rPr>
              <a:t>       Incidence:           2-3 per 100,000</a:t>
            </a:r>
          </a:p>
          <a:p>
            <a:pPr>
              <a:spcAft>
                <a:spcPct val="20000"/>
              </a:spcAft>
              <a:buClr>
                <a:srgbClr val="FB7F1D"/>
              </a:buClr>
              <a:buSzPct val="150000"/>
              <a:buFontTx/>
              <a:buNone/>
            </a:pPr>
            <a:r>
              <a:rPr lang="en-GB" altLang="en-US" sz="2400" smtClean="0">
                <a:solidFill>
                  <a:srgbClr val="00347A"/>
                </a:solidFill>
              </a:rPr>
              <a:t>       Prevalence:        5-7 per 100,000 people in UK</a:t>
            </a:r>
          </a:p>
          <a:p>
            <a:pPr>
              <a:spcAft>
                <a:spcPct val="20000"/>
              </a:spcAft>
              <a:buClr>
                <a:srgbClr val="FB7F1D"/>
              </a:buClr>
              <a:buSzPct val="150000"/>
            </a:pPr>
            <a:endParaRPr lang="en-GB" altLang="en-US" sz="2400" smtClean="0">
              <a:solidFill>
                <a:srgbClr val="00347A"/>
              </a:solidFill>
            </a:endParaRPr>
          </a:p>
          <a:p>
            <a:pPr>
              <a:spcAft>
                <a:spcPct val="20000"/>
              </a:spcAft>
              <a:buClr>
                <a:srgbClr val="FB7F1D"/>
              </a:buClr>
              <a:buSzPct val="150000"/>
              <a:buFontTx/>
              <a:buNone/>
            </a:pPr>
            <a:r>
              <a:rPr lang="en-GB" altLang="en-US" sz="2400" smtClean="0">
                <a:solidFill>
                  <a:srgbClr val="00347A"/>
                </a:solidFill>
              </a:rPr>
              <a:t>       MS incidence :     3-4 per 100,000</a:t>
            </a:r>
          </a:p>
          <a:p>
            <a:pPr>
              <a:spcAft>
                <a:spcPct val="20000"/>
              </a:spcAft>
              <a:buClr>
                <a:srgbClr val="FB7F1D"/>
              </a:buClr>
              <a:buSzPct val="150000"/>
              <a:buFontTx/>
              <a:buNone/>
            </a:pPr>
            <a:r>
              <a:rPr lang="en-GB" altLang="en-US" sz="2400" smtClean="0">
                <a:solidFill>
                  <a:srgbClr val="00347A"/>
                </a:solidFill>
              </a:rPr>
              <a:t>       MS prevalence:   100-150  per 100,000</a:t>
            </a:r>
            <a:endParaRPr lang="en-US" altLang="en-US" sz="2400" smtClean="0">
              <a:solidFill>
                <a:srgbClr val="00347A"/>
              </a:solidFill>
            </a:endParaRPr>
          </a:p>
        </p:txBody>
      </p:sp>
    </p:spTree>
    <p:extLst>
      <p:ext uri="{BB962C8B-B14F-4D97-AF65-F5344CB8AC3E}">
        <p14:creationId xmlns:p14="http://schemas.microsoft.com/office/powerpoint/2010/main" val="79723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5406">
                                            <p:txEl>
                                              <p:pRg st="1" end="1"/>
                                            </p:txEl>
                                          </p:spTgt>
                                        </p:tgtEl>
                                        <p:attrNameLst>
                                          <p:attrName>style.visibility</p:attrName>
                                        </p:attrNameLst>
                                      </p:cBhvr>
                                      <p:to>
                                        <p:strVal val="visible"/>
                                      </p:to>
                                    </p:set>
                                    <p:animEffect transition="in" filter="blinds(vertical)">
                                      <p:cBhvr>
                                        <p:cTn id="7" dur="500"/>
                                        <p:tgtEl>
                                          <p:spTgt spid="54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06">
                                            <p:txEl>
                                              <p:pRg st="3" end="3"/>
                                            </p:txEl>
                                          </p:spTgt>
                                        </p:tgtEl>
                                        <p:attrNameLst>
                                          <p:attrName>style.visibility</p:attrName>
                                        </p:attrNameLst>
                                      </p:cBhvr>
                                      <p:to>
                                        <p:strVal val="visible"/>
                                      </p:to>
                                    </p:set>
                                    <p:animEffect transition="in" filter="blinds(horizontal)">
                                      <p:cBhvr>
                                        <p:cTn id="12" dur="500"/>
                                        <p:tgtEl>
                                          <p:spTgt spid="5406">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406">
                                            <p:txEl>
                                              <p:pRg st="4" end="4"/>
                                            </p:txEl>
                                          </p:spTgt>
                                        </p:tgtEl>
                                        <p:attrNameLst>
                                          <p:attrName>style.visibility</p:attrName>
                                        </p:attrNameLst>
                                      </p:cBhvr>
                                      <p:to>
                                        <p:strVal val="visible"/>
                                      </p:to>
                                    </p:set>
                                    <p:animEffect transition="in" filter="blinds(horizontal)">
                                      <p:cBhvr>
                                        <p:cTn id="15" dur="500"/>
                                        <p:tgtEl>
                                          <p:spTgt spid="54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sz="3600" smtClean="0">
                <a:solidFill>
                  <a:srgbClr val="00347A"/>
                </a:solidFill>
              </a:rPr>
              <a:t>Hampshire population 1.7 million</a:t>
            </a:r>
          </a:p>
        </p:txBody>
      </p:sp>
      <p:sp>
        <p:nvSpPr>
          <p:cNvPr id="3" name="Content Placeholder 2"/>
          <p:cNvSpPr>
            <a:spLocks noGrp="1"/>
          </p:cNvSpPr>
          <p:nvPr>
            <p:ph idx="1"/>
          </p:nvPr>
        </p:nvSpPr>
        <p:spPr>
          <a:xfrm>
            <a:off x="827088" y="3058616"/>
            <a:ext cx="7772400" cy="4114800"/>
          </a:xfrm>
        </p:spPr>
        <p:txBody>
          <a:bodyPr/>
          <a:lstStyle/>
          <a:p>
            <a:pPr eaLnBrk="1" hangingPunct="1"/>
            <a:endParaRPr lang="en-GB" altLang="en-US" dirty="0" smtClean="0">
              <a:solidFill>
                <a:srgbClr val="00347A"/>
              </a:solidFill>
            </a:endParaRPr>
          </a:p>
          <a:p>
            <a:pPr eaLnBrk="1" hangingPunct="1"/>
            <a:endParaRPr lang="en-GB" altLang="en-US" dirty="0" smtClean="0">
              <a:solidFill>
                <a:srgbClr val="00347A"/>
              </a:solidFill>
            </a:endParaRPr>
          </a:p>
          <a:p>
            <a:pPr eaLnBrk="1" hangingPunct="1"/>
            <a:endParaRPr lang="en-GB" altLang="en-US" dirty="0" smtClean="0">
              <a:solidFill>
                <a:srgbClr val="00347A"/>
              </a:solidFill>
            </a:endParaRPr>
          </a:p>
          <a:p>
            <a:pPr eaLnBrk="1" hangingPunct="1"/>
            <a:r>
              <a:rPr lang="en-GB" altLang="en-US" sz="2800" dirty="0" smtClean="0">
                <a:solidFill>
                  <a:srgbClr val="00347A"/>
                </a:solidFill>
              </a:rPr>
              <a:t>You would expect  there to be 80-110 people living with MND in Hampshire</a:t>
            </a:r>
            <a:r>
              <a:rPr lang="en-GB" altLang="en-US" sz="1800" dirty="0" smtClean="0">
                <a:solidFill>
                  <a:srgbClr val="00347A"/>
                </a:solidFill>
              </a:rPr>
              <a:t>.   </a:t>
            </a:r>
          </a:p>
          <a:p>
            <a:pPr eaLnBrk="1" hangingPunct="1"/>
            <a:r>
              <a:rPr lang="en-GB" altLang="en-US" sz="2800" dirty="0" smtClean="0">
                <a:solidFill>
                  <a:srgbClr val="00347A"/>
                </a:solidFill>
              </a:rPr>
              <a:t>Perhaps 40 new cases per year  </a:t>
            </a:r>
            <a:endParaRPr lang="en-GB" altLang="en-US" sz="1600" dirty="0" smtClean="0">
              <a:solidFill>
                <a:srgbClr val="00347A"/>
              </a:solidFill>
            </a:endParaRPr>
          </a:p>
        </p:txBody>
      </p:sp>
      <p:pic>
        <p:nvPicPr>
          <p:cNvPr id="9220" name="Picture 2" descr="C:\temp\Temporary Internet Files\Content.IE5\1MUNZZ7V\MC9102163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845735"/>
            <a:ext cx="4362450" cy="266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a:spLocks noChangeArrowheads="1"/>
          </p:cNvSpPr>
          <p:nvPr/>
        </p:nvSpPr>
        <p:spPr bwMode="auto">
          <a:xfrm>
            <a:off x="6732588" y="1701800"/>
            <a:ext cx="2087562" cy="2590800"/>
          </a:xfrm>
          <a:prstGeom prst="cloudCallout">
            <a:avLst>
              <a:gd name="adj1" fmla="val -58782"/>
              <a:gd name="adj2" fmla="val 48986"/>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00347A"/>
                </a:solidFill>
              </a:rPr>
              <a:t>Look at your population size</a:t>
            </a:r>
          </a:p>
        </p:txBody>
      </p:sp>
    </p:spTree>
    <p:extLst>
      <p:ext uri="{BB962C8B-B14F-4D97-AF65-F5344CB8AC3E}">
        <p14:creationId xmlns:p14="http://schemas.microsoft.com/office/powerpoint/2010/main" val="1613855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ages[4].jpg"/>
          <p:cNvPicPr>
            <a:picLocks noGrp="1" noChangeAspect="1"/>
          </p:cNvPicPr>
          <p:nvPr isPhoto="1"/>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4067175" y="1604433"/>
            <a:ext cx="4897438" cy="43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1" y="548220"/>
            <a:ext cx="2867025" cy="492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4211639" y="452969"/>
            <a:ext cx="223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600" smtClean="0">
                <a:solidFill>
                  <a:srgbClr val="FB7F1D"/>
                </a:solidFill>
              </a:rPr>
              <a:t>Prognosis</a:t>
            </a:r>
          </a:p>
        </p:txBody>
      </p:sp>
      <p:sp>
        <p:nvSpPr>
          <p:cNvPr id="5" name="TextBox 4"/>
          <p:cNvSpPr txBox="1">
            <a:spLocks noChangeArrowheads="1"/>
          </p:cNvSpPr>
          <p:nvPr/>
        </p:nvSpPr>
        <p:spPr bwMode="auto">
          <a:xfrm>
            <a:off x="1187451" y="5829300"/>
            <a:ext cx="1287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David Niven</a:t>
            </a:r>
          </a:p>
        </p:txBody>
      </p:sp>
    </p:spTree>
    <p:extLst>
      <p:ext uri="{BB962C8B-B14F-4D97-AF65-F5344CB8AC3E}">
        <p14:creationId xmlns:p14="http://schemas.microsoft.com/office/powerpoint/2010/main" val="3849558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042988" y="740833"/>
            <a:ext cx="633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GB" altLang="en-US" sz="3200" smtClean="0">
                <a:solidFill>
                  <a:srgbClr val="00347A"/>
                </a:solidFill>
              </a:rPr>
              <a:t>Average survival is about 2-5 years</a:t>
            </a:r>
          </a:p>
        </p:txBody>
      </p:sp>
      <p:sp>
        <p:nvSpPr>
          <p:cNvPr id="11267" name="TextBox 4"/>
          <p:cNvSpPr txBox="1">
            <a:spLocks noChangeArrowheads="1"/>
          </p:cNvSpPr>
          <p:nvPr/>
        </p:nvSpPr>
        <p:spPr bwMode="auto">
          <a:xfrm>
            <a:off x="395291" y="2565402"/>
            <a:ext cx="745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FB7F1D"/>
                </a:solidFill>
              </a:rPr>
              <a:t>   </a:t>
            </a:r>
          </a:p>
        </p:txBody>
      </p:sp>
      <p:sp>
        <p:nvSpPr>
          <p:cNvPr id="7" name="TextBox 6"/>
          <p:cNvSpPr txBox="1">
            <a:spLocks noChangeArrowheads="1"/>
          </p:cNvSpPr>
          <p:nvPr/>
        </p:nvSpPr>
        <p:spPr bwMode="auto">
          <a:xfrm>
            <a:off x="1476378" y="4677835"/>
            <a:ext cx="54721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GB" altLang="en-US" sz="2800" smtClean="0">
                <a:solidFill>
                  <a:srgbClr val="00347A"/>
                </a:solidFill>
              </a:rPr>
              <a:t>The most consistent predictor of survival is the rate of progression in the first year</a:t>
            </a:r>
          </a:p>
        </p:txBody>
      </p:sp>
      <p:sp>
        <p:nvSpPr>
          <p:cNvPr id="6" name="Rectangle 5"/>
          <p:cNvSpPr>
            <a:spLocks noChangeArrowheads="1"/>
          </p:cNvSpPr>
          <p:nvPr/>
        </p:nvSpPr>
        <p:spPr bwMode="auto">
          <a:xfrm>
            <a:off x="1835150" y="2372785"/>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pPr>
            <a:r>
              <a:rPr lang="en-GB" altLang="en-US" sz="3200" smtClean="0">
                <a:solidFill>
                  <a:srgbClr val="FF0000"/>
                </a:solidFill>
              </a:rPr>
              <a:t>30% die within one year of diagnosis,</a:t>
            </a:r>
          </a:p>
          <a:p>
            <a:pPr algn="ctr" fontAlgn="base">
              <a:spcBef>
                <a:spcPct val="0"/>
              </a:spcBef>
              <a:spcAft>
                <a:spcPct val="0"/>
              </a:spcAft>
            </a:pPr>
            <a:r>
              <a:rPr lang="en-GB" altLang="en-US" sz="3200" smtClean="0">
                <a:solidFill>
                  <a:srgbClr val="FF0000"/>
                </a:solidFill>
              </a:rPr>
              <a:t>50% within two years</a:t>
            </a:r>
          </a:p>
        </p:txBody>
      </p:sp>
      <p:sp>
        <p:nvSpPr>
          <p:cNvPr id="9" name="Cloud Callout 8"/>
          <p:cNvSpPr>
            <a:spLocks noChangeArrowheads="1"/>
          </p:cNvSpPr>
          <p:nvPr/>
        </p:nvSpPr>
        <p:spPr bwMode="auto">
          <a:xfrm>
            <a:off x="6948491" y="2660652"/>
            <a:ext cx="1800225" cy="2785533"/>
          </a:xfrm>
          <a:prstGeom prst="cloudCallout">
            <a:avLst>
              <a:gd name="adj1" fmla="val -47194"/>
              <a:gd name="adj2" fmla="val 48912"/>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00347A"/>
                </a:solidFill>
              </a:rPr>
              <a:t>This is relevant to your planning</a:t>
            </a:r>
          </a:p>
        </p:txBody>
      </p:sp>
    </p:spTree>
    <p:extLst>
      <p:ext uri="{BB962C8B-B14F-4D97-AF65-F5344CB8AC3E}">
        <p14:creationId xmlns:p14="http://schemas.microsoft.com/office/powerpoint/2010/main" val="2602986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452967"/>
            <a:ext cx="7772400" cy="1143000"/>
          </a:xfrm>
        </p:spPr>
        <p:txBody>
          <a:bodyPr/>
          <a:lstStyle/>
          <a:p>
            <a:pPr algn="l"/>
            <a:r>
              <a:rPr lang="en-GB" altLang="en-US" sz="3600" b="1" smtClean="0">
                <a:solidFill>
                  <a:srgbClr val="FB7F1D"/>
                </a:solidFill>
              </a:rPr>
              <a:t>Motor Neurone Disease types</a:t>
            </a:r>
            <a:endParaRPr lang="en-US" altLang="en-US" sz="3600" b="1" smtClean="0">
              <a:solidFill>
                <a:srgbClr val="FB7F1D"/>
              </a:solidFill>
            </a:endParaRPr>
          </a:p>
        </p:txBody>
      </p:sp>
      <p:sp>
        <p:nvSpPr>
          <p:cNvPr id="12291" name="Rectangle 137"/>
          <p:cNvSpPr>
            <a:spLocks noGrp="1" noChangeArrowheads="1"/>
          </p:cNvSpPr>
          <p:nvPr>
            <p:ph type="body" idx="1"/>
          </p:nvPr>
        </p:nvSpPr>
        <p:spPr>
          <a:xfrm>
            <a:off x="755650" y="1797051"/>
            <a:ext cx="7772400" cy="4114800"/>
          </a:xfrm>
          <a:solidFill>
            <a:schemeClr val="bg1"/>
          </a:solidFill>
        </p:spPr>
        <p:txBody>
          <a:bodyPr/>
          <a:lstStyle/>
          <a:p>
            <a:pPr>
              <a:spcAft>
                <a:spcPct val="15000"/>
              </a:spcAft>
              <a:buClr>
                <a:srgbClr val="FB7F1D"/>
              </a:buClr>
              <a:buSzPct val="150000"/>
            </a:pPr>
            <a:r>
              <a:rPr lang="en-GB" altLang="en-US" sz="2400" smtClean="0">
                <a:solidFill>
                  <a:srgbClr val="00347A"/>
                </a:solidFill>
              </a:rPr>
              <a:t>Amyotrophic lateral Sclerosis (ALS)</a:t>
            </a:r>
            <a:br>
              <a:rPr lang="en-GB" altLang="en-US" sz="2400" smtClean="0">
                <a:solidFill>
                  <a:srgbClr val="00347A"/>
                </a:solidFill>
              </a:rPr>
            </a:br>
            <a:r>
              <a:rPr lang="en-GB" altLang="en-US" sz="2400" smtClean="0">
                <a:solidFill>
                  <a:srgbClr val="00347A"/>
                </a:solidFill>
              </a:rPr>
              <a:t>Most common </a:t>
            </a:r>
          </a:p>
          <a:p>
            <a:pPr>
              <a:spcAft>
                <a:spcPct val="15000"/>
              </a:spcAft>
              <a:buClr>
                <a:srgbClr val="FB7F1D"/>
              </a:buClr>
              <a:buSzPct val="150000"/>
            </a:pPr>
            <a:endParaRPr lang="en-GB" altLang="en-US" sz="2400" smtClean="0">
              <a:solidFill>
                <a:srgbClr val="00347A"/>
              </a:solidFill>
            </a:endParaRPr>
          </a:p>
          <a:p>
            <a:pPr>
              <a:spcAft>
                <a:spcPct val="15000"/>
              </a:spcAft>
              <a:buClr>
                <a:srgbClr val="FB7F1D"/>
              </a:buClr>
              <a:buSzPct val="150000"/>
            </a:pPr>
            <a:r>
              <a:rPr lang="en-GB" altLang="en-US" sz="2400" smtClean="0">
                <a:solidFill>
                  <a:srgbClr val="00347A"/>
                </a:solidFill>
              </a:rPr>
              <a:t>Progressive Bulbar Palsy (PBP)</a:t>
            </a:r>
            <a:br>
              <a:rPr lang="en-GB" altLang="en-US" sz="2400" smtClean="0">
                <a:solidFill>
                  <a:srgbClr val="00347A"/>
                </a:solidFill>
              </a:rPr>
            </a:br>
            <a:endParaRPr lang="en-GB" altLang="en-US" sz="2400" smtClean="0">
              <a:solidFill>
                <a:srgbClr val="00347A"/>
              </a:solidFill>
            </a:endParaRPr>
          </a:p>
          <a:p>
            <a:pPr>
              <a:spcAft>
                <a:spcPct val="15000"/>
              </a:spcAft>
              <a:buClr>
                <a:srgbClr val="FB7F1D"/>
              </a:buClr>
              <a:buSzPct val="150000"/>
            </a:pPr>
            <a:r>
              <a:rPr lang="en-GB" altLang="en-US" sz="2400" smtClean="0">
                <a:solidFill>
                  <a:srgbClr val="00347A"/>
                </a:solidFill>
              </a:rPr>
              <a:t>Progressive Muscular Atrophy (PMA)</a:t>
            </a:r>
            <a:r>
              <a:rPr lang="en-US" altLang="en-US" sz="2400" smtClean="0">
                <a:solidFill>
                  <a:srgbClr val="00347A"/>
                </a:solidFill>
              </a:rPr>
              <a:t/>
            </a:r>
            <a:br>
              <a:rPr lang="en-US" altLang="en-US" sz="2400" smtClean="0">
                <a:solidFill>
                  <a:srgbClr val="00347A"/>
                </a:solidFill>
              </a:rPr>
            </a:br>
            <a:endParaRPr lang="en-GB" altLang="en-US" sz="2400" smtClean="0">
              <a:solidFill>
                <a:srgbClr val="00347A"/>
              </a:solidFill>
            </a:endParaRPr>
          </a:p>
          <a:p>
            <a:pPr>
              <a:spcAft>
                <a:spcPct val="15000"/>
              </a:spcAft>
              <a:buClr>
                <a:srgbClr val="FB7F1D"/>
              </a:buClr>
              <a:buSzPct val="150000"/>
            </a:pPr>
            <a:r>
              <a:rPr lang="en-US" altLang="en-US" sz="2400" smtClean="0">
                <a:solidFill>
                  <a:srgbClr val="00347A"/>
                </a:solidFill>
              </a:rPr>
              <a:t>Primary lateral sclerosis  (PLS)</a:t>
            </a:r>
          </a:p>
          <a:p>
            <a:pPr>
              <a:spcAft>
                <a:spcPct val="15000"/>
              </a:spcAft>
              <a:buClr>
                <a:srgbClr val="FB7F1D"/>
              </a:buClr>
              <a:buSzPct val="150000"/>
              <a:buFontTx/>
              <a:buNone/>
            </a:pPr>
            <a:r>
              <a:rPr lang="en-US" altLang="en-US" sz="2400" smtClean="0">
                <a:solidFill>
                  <a:srgbClr val="00347A"/>
                </a:solidFill>
              </a:rPr>
              <a:t>                          </a:t>
            </a:r>
          </a:p>
        </p:txBody>
      </p:sp>
      <p:sp>
        <p:nvSpPr>
          <p:cNvPr id="12292" name="Right Bracket 6"/>
          <p:cNvSpPr>
            <a:spLocks/>
          </p:cNvSpPr>
          <p:nvPr/>
        </p:nvSpPr>
        <p:spPr bwMode="auto">
          <a:xfrm>
            <a:off x="-757238" y="2707217"/>
            <a:ext cx="73025" cy="914400"/>
          </a:xfrm>
          <a:prstGeom prst="rightBracket">
            <a:avLst>
              <a:gd name="adj" fmla="val 8348"/>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mtClean="0">
              <a:solidFill>
                <a:srgbClr val="000000"/>
              </a:solidFill>
            </a:endParaRPr>
          </a:p>
        </p:txBody>
      </p:sp>
      <p:sp>
        <p:nvSpPr>
          <p:cNvPr id="7" name="TextBox 6"/>
          <p:cNvSpPr txBox="1">
            <a:spLocks noChangeArrowheads="1"/>
          </p:cNvSpPr>
          <p:nvPr/>
        </p:nvSpPr>
        <p:spPr bwMode="auto">
          <a:xfrm>
            <a:off x="6875466" y="2180169"/>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2-5 yrs</a:t>
            </a:r>
          </a:p>
        </p:txBody>
      </p:sp>
      <p:sp>
        <p:nvSpPr>
          <p:cNvPr id="8" name="TextBox 7"/>
          <p:cNvSpPr txBox="1">
            <a:spLocks noChangeArrowheads="1"/>
          </p:cNvSpPr>
          <p:nvPr/>
        </p:nvSpPr>
        <p:spPr bwMode="auto">
          <a:xfrm>
            <a:off x="6732591" y="3429002"/>
            <a:ext cx="1031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&lt;2 yrs</a:t>
            </a:r>
          </a:p>
        </p:txBody>
      </p:sp>
      <p:sp>
        <p:nvSpPr>
          <p:cNvPr id="9" name="TextBox 8"/>
          <p:cNvSpPr txBox="1">
            <a:spLocks noChangeArrowheads="1"/>
          </p:cNvSpPr>
          <p:nvPr/>
        </p:nvSpPr>
        <p:spPr bwMode="auto">
          <a:xfrm>
            <a:off x="6804027" y="4677836"/>
            <a:ext cx="1212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5-10yrs</a:t>
            </a:r>
          </a:p>
        </p:txBody>
      </p:sp>
      <p:sp>
        <p:nvSpPr>
          <p:cNvPr id="11" name="TextBox 10"/>
          <p:cNvSpPr txBox="1">
            <a:spLocks noChangeArrowheads="1"/>
          </p:cNvSpPr>
          <p:nvPr/>
        </p:nvSpPr>
        <p:spPr bwMode="auto">
          <a:xfrm>
            <a:off x="6732588" y="5829302"/>
            <a:ext cx="1287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&gt;10 yrs </a:t>
            </a:r>
          </a:p>
        </p:txBody>
      </p:sp>
      <p:sp>
        <p:nvSpPr>
          <p:cNvPr id="12297" name="TextBox 11"/>
          <p:cNvSpPr txBox="1">
            <a:spLocks noChangeArrowheads="1"/>
          </p:cNvSpPr>
          <p:nvPr/>
        </p:nvSpPr>
        <p:spPr bwMode="auto">
          <a:xfrm>
            <a:off x="6875463" y="1411819"/>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FB7F1D"/>
                </a:solidFill>
              </a:rPr>
              <a:t>Prognosis</a:t>
            </a:r>
          </a:p>
        </p:txBody>
      </p:sp>
      <p:sp>
        <p:nvSpPr>
          <p:cNvPr id="15" name="Right Brace 14"/>
          <p:cNvSpPr>
            <a:spLocks/>
          </p:cNvSpPr>
          <p:nvPr/>
        </p:nvSpPr>
        <p:spPr bwMode="auto">
          <a:xfrm>
            <a:off x="7956550" y="2084919"/>
            <a:ext cx="503238" cy="1987549"/>
          </a:xfrm>
          <a:prstGeom prst="rightBrace">
            <a:avLst>
              <a:gd name="adj1" fmla="val 0"/>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mtClean="0">
              <a:solidFill>
                <a:srgbClr val="000000"/>
              </a:solidFill>
            </a:endParaRPr>
          </a:p>
        </p:txBody>
      </p:sp>
      <p:sp>
        <p:nvSpPr>
          <p:cNvPr id="16" name="TextBox 15"/>
          <p:cNvSpPr txBox="1">
            <a:spLocks noChangeArrowheads="1"/>
          </p:cNvSpPr>
          <p:nvPr/>
        </p:nvSpPr>
        <p:spPr bwMode="auto">
          <a:xfrm>
            <a:off x="8351838" y="2660653"/>
            <a:ext cx="792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About 90%</a:t>
            </a:r>
          </a:p>
        </p:txBody>
      </p:sp>
    </p:spTree>
    <p:extLst>
      <p:ext uri="{BB962C8B-B14F-4D97-AF65-F5344CB8AC3E}">
        <p14:creationId xmlns:p14="http://schemas.microsoft.com/office/powerpoint/2010/main" val="573457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p:bldP spid="11" grpId="0"/>
      <p:bldP spid="15" grpId="0" animBg="1"/>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subTitle" idx="4294967295"/>
          </p:nvPr>
        </p:nvSpPr>
        <p:spPr>
          <a:xfrm>
            <a:off x="755650" y="1411817"/>
            <a:ext cx="7315200" cy="3962400"/>
          </a:xfrm>
        </p:spPr>
        <p:txBody>
          <a:bodyPr/>
          <a:lstStyle/>
          <a:p>
            <a:pPr>
              <a:lnSpc>
                <a:spcPct val="90000"/>
              </a:lnSpc>
            </a:pPr>
            <a:r>
              <a:rPr lang="en-GB" altLang="en-US" sz="2800" smtClean="0">
                <a:solidFill>
                  <a:srgbClr val="00347A"/>
                </a:solidFill>
              </a:rPr>
              <a:t> 90% of people have the sporadic form     (just occurs, no family history)</a:t>
            </a:r>
          </a:p>
          <a:p>
            <a:pPr>
              <a:lnSpc>
                <a:spcPct val="90000"/>
              </a:lnSpc>
              <a:buFontTx/>
              <a:buNone/>
            </a:pPr>
            <a:r>
              <a:rPr lang="en-GB" altLang="en-US" sz="2800" smtClean="0">
                <a:solidFill>
                  <a:srgbClr val="00347A"/>
                </a:solidFill>
              </a:rPr>
              <a:t> </a:t>
            </a:r>
          </a:p>
          <a:p>
            <a:pPr>
              <a:lnSpc>
                <a:spcPct val="90000"/>
              </a:lnSpc>
            </a:pPr>
            <a:r>
              <a:rPr lang="en-GB" altLang="en-US" sz="2800" smtClean="0">
                <a:solidFill>
                  <a:srgbClr val="00347A"/>
                </a:solidFill>
              </a:rPr>
              <a:t> Highest incidence 50-70 yrs</a:t>
            </a:r>
          </a:p>
          <a:p>
            <a:pPr>
              <a:lnSpc>
                <a:spcPct val="90000"/>
              </a:lnSpc>
            </a:pPr>
            <a:endParaRPr lang="en-GB" altLang="en-US" sz="2800" smtClean="0">
              <a:solidFill>
                <a:srgbClr val="00347A"/>
              </a:solidFill>
            </a:endParaRPr>
          </a:p>
          <a:p>
            <a:pPr>
              <a:lnSpc>
                <a:spcPct val="90000"/>
              </a:lnSpc>
            </a:pPr>
            <a:r>
              <a:rPr lang="en-GB" altLang="en-US" sz="2800" smtClean="0">
                <a:solidFill>
                  <a:srgbClr val="00347A"/>
                </a:solidFill>
              </a:rPr>
              <a:t> 50% are under 65</a:t>
            </a:r>
          </a:p>
          <a:p>
            <a:pPr>
              <a:lnSpc>
                <a:spcPct val="90000"/>
              </a:lnSpc>
              <a:buFontTx/>
              <a:buNone/>
            </a:pPr>
            <a:r>
              <a:rPr lang="en-GB" altLang="en-US" sz="2800" smtClean="0">
                <a:solidFill>
                  <a:srgbClr val="00347A"/>
                </a:solidFill>
              </a:rPr>
              <a:t>                        i.e. of working age</a:t>
            </a:r>
            <a:endParaRPr lang="en-US" altLang="en-US" sz="2800" smtClean="0">
              <a:solidFill>
                <a:srgbClr val="00347A"/>
              </a:solidFill>
            </a:endParaRPr>
          </a:p>
        </p:txBody>
      </p:sp>
      <p:sp>
        <p:nvSpPr>
          <p:cNvPr id="3" name="Cloud Callout 2"/>
          <p:cNvSpPr>
            <a:spLocks noChangeArrowheads="1"/>
          </p:cNvSpPr>
          <p:nvPr/>
        </p:nvSpPr>
        <p:spPr bwMode="auto">
          <a:xfrm>
            <a:off x="6875466" y="3429000"/>
            <a:ext cx="1800225" cy="2592917"/>
          </a:xfrm>
          <a:prstGeom prst="cloudCallout">
            <a:avLst>
              <a:gd name="adj1" fmla="val -96833"/>
              <a:gd name="adj2" fmla="val -4532"/>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00347A"/>
                </a:solidFill>
              </a:rPr>
              <a:t>Benefits and finances are important</a:t>
            </a:r>
          </a:p>
        </p:txBody>
      </p:sp>
    </p:spTree>
    <p:extLst>
      <p:ext uri="{BB962C8B-B14F-4D97-AF65-F5344CB8AC3E}">
        <p14:creationId xmlns:p14="http://schemas.microsoft.com/office/powerpoint/2010/main" val="89526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9751" y="1845736"/>
            <a:ext cx="474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Personal Independence Payment</a:t>
            </a:r>
          </a:p>
        </p:txBody>
      </p:sp>
      <p:sp>
        <p:nvSpPr>
          <p:cNvPr id="5" name="TextBox 4"/>
          <p:cNvSpPr txBox="1">
            <a:spLocks noChangeArrowheads="1"/>
          </p:cNvSpPr>
          <p:nvPr/>
        </p:nvSpPr>
        <p:spPr bwMode="auto">
          <a:xfrm>
            <a:off x="5003801" y="1198036"/>
            <a:ext cx="3216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Attendance Allowance</a:t>
            </a:r>
          </a:p>
        </p:txBody>
      </p:sp>
      <p:sp>
        <p:nvSpPr>
          <p:cNvPr id="6" name="TextBox 5"/>
          <p:cNvSpPr txBox="1">
            <a:spLocks noChangeArrowheads="1"/>
          </p:cNvSpPr>
          <p:nvPr/>
        </p:nvSpPr>
        <p:spPr bwMode="auto">
          <a:xfrm>
            <a:off x="5148266" y="2468035"/>
            <a:ext cx="2592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Carers Allowance and assessment</a:t>
            </a:r>
          </a:p>
        </p:txBody>
      </p:sp>
      <p:sp>
        <p:nvSpPr>
          <p:cNvPr id="7" name="TextBox 6"/>
          <p:cNvSpPr txBox="1">
            <a:spLocks noChangeArrowheads="1"/>
          </p:cNvSpPr>
          <p:nvPr/>
        </p:nvSpPr>
        <p:spPr bwMode="auto">
          <a:xfrm>
            <a:off x="827089" y="3045886"/>
            <a:ext cx="3438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Personal Health Budget</a:t>
            </a:r>
          </a:p>
        </p:txBody>
      </p:sp>
      <p:sp>
        <p:nvSpPr>
          <p:cNvPr id="8" name="TextBox 7"/>
          <p:cNvSpPr txBox="1">
            <a:spLocks noChangeArrowheads="1"/>
          </p:cNvSpPr>
          <p:nvPr/>
        </p:nvSpPr>
        <p:spPr bwMode="auto">
          <a:xfrm>
            <a:off x="5364164" y="4004736"/>
            <a:ext cx="2409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Direct payments</a:t>
            </a:r>
          </a:p>
        </p:txBody>
      </p:sp>
      <p:sp>
        <p:nvSpPr>
          <p:cNvPr id="9" name="TextBox 8"/>
          <p:cNvSpPr txBox="1">
            <a:spLocks noChangeArrowheads="1"/>
          </p:cNvSpPr>
          <p:nvPr/>
        </p:nvSpPr>
        <p:spPr bwMode="auto">
          <a:xfrm>
            <a:off x="2916241" y="5731936"/>
            <a:ext cx="3235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Continuing Healthcare</a:t>
            </a:r>
          </a:p>
        </p:txBody>
      </p:sp>
      <p:sp>
        <p:nvSpPr>
          <p:cNvPr id="11" name="TextBox 10"/>
          <p:cNvSpPr txBox="1">
            <a:spLocks noChangeArrowheads="1"/>
          </p:cNvSpPr>
          <p:nvPr/>
        </p:nvSpPr>
        <p:spPr bwMode="auto">
          <a:xfrm>
            <a:off x="3635378" y="4942420"/>
            <a:ext cx="4619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Employment Support  Allowance</a:t>
            </a:r>
          </a:p>
        </p:txBody>
      </p:sp>
      <p:sp>
        <p:nvSpPr>
          <p:cNvPr id="12" name="TextBox 11"/>
          <p:cNvSpPr txBox="1">
            <a:spLocks noChangeArrowheads="1"/>
          </p:cNvSpPr>
          <p:nvPr/>
        </p:nvSpPr>
        <p:spPr bwMode="auto">
          <a:xfrm>
            <a:off x="539753" y="4366685"/>
            <a:ext cx="206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Access to</a:t>
            </a:r>
          </a:p>
          <a:p>
            <a:pPr eaLnBrk="0" fontAlgn="base" hangingPunct="0">
              <a:spcBef>
                <a:spcPct val="0"/>
              </a:spcBef>
              <a:spcAft>
                <a:spcPct val="0"/>
              </a:spcAft>
            </a:pPr>
            <a:r>
              <a:rPr lang="en-GB" altLang="en-US" smtClean="0">
                <a:solidFill>
                  <a:srgbClr val="333399"/>
                </a:solidFill>
              </a:rPr>
              <a:t>Work scheme</a:t>
            </a:r>
          </a:p>
        </p:txBody>
      </p:sp>
      <p:sp>
        <p:nvSpPr>
          <p:cNvPr id="14346" name="TextBox 15"/>
          <p:cNvSpPr txBox="1">
            <a:spLocks noChangeArrowheads="1"/>
          </p:cNvSpPr>
          <p:nvPr/>
        </p:nvSpPr>
        <p:spPr bwMode="auto">
          <a:xfrm>
            <a:off x="1403350" y="645586"/>
            <a:ext cx="1518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600" smtClean="0">
                <a:solidFill>
                  <a:srgbClr val="FB7F1D"/>
                </a:solidFill>
              </a:rPr>
              <a:t>HELP!</a:t>
            </a:r>
          </a:p>
        </p:txBody>
      </p:sp>
    </p:spTree>
    <p:extLst>
      <p:ext uri="{BB962C8B-B14F-4D97-AF65-F5344CB8AC3E}">
        <p14:creationId xmlns:p14="http://schemas.microsoft.com/office/powerpoint/2010/main" val="3478636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U:\Pictures\John\P1060014 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6" y="1509184"/>
            <a:ext cx="4537075" cy="453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a:spLocks noChangeArrowheads="1"/>
          </p:cNvSpPr>
          <p:nvPr/>
        </p:nvSpPr>
        <p:spPr bwMode="auto">
          <a:xfrm>
            <a:off x="323850" y="1411819"/>
            <a:ext cx="1511300" cy="115358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Previously fit, 67 yrs old</a:t>
            </a:r>
            <a:endParaRPr lang="en-GB" altLang="en-US" sz="1600" smtClean="0">
              <a:solidFill>
                <a:srgbClr val="000000"/>
              </a:solidFill>
            </a:endParaRPr>
          </a:p>
        </p:txBody>
      </p:sp>
      <p:sp>
        <p:nvSpPr>
          <p:cNvPr id="4" name="Rounded Rectangle 3"/>
          <p:cNvSpPr>
            <a:spLocks noChangeArrowheads="1"/>
          </p:cNvSpPr>
          <p:nvPr/>
        </p:nvSpPr>
        <p:spPr bwMode="auto">
          <a:xfrm>
            <a:off x="6659563" y="1604433"/>
            <a:ext cx="1441450" cy="1219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Very happily Married with  four children</a:t>
            </a:r>
            <a:endParaRPr lang="en-GB" altLang="en-US" sz="1600" smtClean="0">
              <a:solidFill>
                <a:srgbClr val="000000"/>
              </a:solidFill>
            </a:endParaRPr>
          </a:p>
        </p:txBody>
      </p:sp>
      <p:sp>
        <p:nvSpPr>
          <p:cNvPr id="5" name="Rounded Rectangle 4"/>
          <p:cNvSpPr>
            <a:spLocks noChangeArrowheads="1"/>
          </p:cNvSpPr>
          <p:nvPr/>
        </p:nvSpPr>
        <p:spPr bwMode="auto">
          <a:xfrm>
            <a:off x="468313" y="2853267"/>
            <a:ext cx="1439862" cy="1219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Had recently retired as a postman</a:t>
            </a:r>
          </a:p>
        </p:txBody>
      </p:sp>
      <p:sp>
        <p:nvSpPr>
          <p:cNvPr id="6" name="Rounded Rectangle 5"/>
          <p:cNvSpPr>
            <a:spLocks noChangeArrowheads="1"/>
          </p:cNvSpPr>
          <p:nvPr/>
        </p:nvSpPr>
        <p:spPr bwMode="auto">
          <a:xfrm>
            <a:off x="6804028" y="3236386"/>
            <a:ext cx="1871663" cy="960967"/>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Owned their  chalet bungalow</a:t>
            </a:r>
          </a:p>
        </p:txBody>
      </p:sp>
      <p:sp>
        <p:nvSpPr>
          <p:cNvPr id="7" name="Rounded Rectangle 6"/>
          <p:cNvSpPr>
            <a:spLocks noChangeArrowheads="1"/>
          </p:cNvSpPr>
          <p:nvPr/>
        </p:nvSpPr>
        <p:spPr bwMode="auto">
          <a:xfrm>
            <a:off x="468313" y="4485217"/>
            <a:ext cx="1439862" cy="1219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His wife had back problems</a:t>
            </a:r>
          </a:p>
        </p:txBody>
      </p:sp>
      <p:sp>
        <p:nvSpPr>
          <p:cNvPr id="8" name="Rounded Rectangle 7"/>
          <p:cNvSpPr>
            <a:spLocks noChangeArrowheads="1"/>
          </p:cNvSpPr>
          <p:nvPr/>
        </p:nvSpPr>
        <p:spPr bwMode="auto">
          <a:xfrm>
            <a:off x="6659566" y="4677833"/>
            <a:ext cx="1728787" cy="958851"/>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GB" altLang="en-US" sz="1600" smtClean="0">
                <a:solidFill>
                  <a:srgbClr val="00347A"/>
                </a:solidFill>
              </a:rPr>
              <a:t>Determined</a:t>
            </a:r>
          </a:p>
          <a:p>
            <a:pPr algn="ctr" eaLnBrk="0" fontAlgn="base" hangingPunct="0">
              <a:spcBef>
                <a:spcPct val="0"/>
              </a:spcBef>
              <a:spcAft>
                <a:spcPct val="0"/>
              </a:spcAft>
            </a:pPr>
            <a:r>
              <a:rPr lang="en-GB" altLang="en-US" sz="1600" smtClean="0">
                <a:solidFill>
                  <a:srgbClr val="00347A"/>
                </a:solidFill>
              </a:rPr>
              <a:t>character</a:t>
            </a:r>
          </a:p>
        </p:txBody>
      </p:sp>
      <p:sp>
        <p:nvSpPr>
          <p:cNvPr id="15369" name="Rounded Rectangle 8"/>
          <p:cNvSpPr>
            <a:spLocks noChangeArrowheads="1"/>
          </p:cNvSpPr>
          <p:nvPr/>
        </p:nvSpPr>
        <p:spPr bwMode="auto">
          <a:xfrm>
            <a:off x="3203578" y="548217"/>
            <a:ext cx="2016125" cy="768349"/>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John’s story</a:t>
            </a:r>
          </a:p>
        </p:txBody>
      </p:sp>
      <p:sp>
        <p:nvSpPr>
          <p:cNvPr id="15370" name="Rounded Rectangle 9"/>
          <p:cNvSpPr>
            <a:spLocks noChangeArrowheads="1"/>
          </p:cNvSpPr>
          <p:nvPr/>
        </p:nvSpPr>
        <p:spPr bwMode="auto">
          <a:xfrm>
            <a:off x="3635375" y="4102101"/>
            <a:ext cx="215900" cy="287867"/>
          </a:xfrm>
          <a:prstGeom prst="roundRect">
            <a:avLst>
              <a:gd name="adj" fmla="val 4829"/>
            </a:avLst>
          </a:prstGeom>
          <a:solidFill>
            <a:srgbClr val="FFE593"/>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mtClean="0">
              <a:solidFill>
                <a:srgbClr val="000000"/>
              </a:solidFill>
            </a:endParaRPr>
          </a:p>
        </p:txBody>
      </p:sp>
    </p:spTree>
    <p:extLst>
      <p:ext uri="{BB962C8B-B14F-4D97-AF65-F5344CB8AC3E}">
        <p14:creationId xmlns:p14="http://schemas.microsoft.com/office/powerpoint/2010/main" val="3939908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11189" y="2084918"/>
            <a:ext cx="11592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Easter </a:t>
            </a:r>
          </a:p>
          <a:p>
            <a:pPr eaLnBrk="0" fontAlgn="base" hangingPunct="0">
              <a:spcBef>
                <a:spcPct val="0"/>
              </a:spcBef>
              <a:spcAft>
                <a:spcPct val="0"/>
              </a:spcAft>
            </a:pPr>
            <a:r>
              <a:rPr lang="en-GB" altLang="en-US" smtClean="0">
                <a:solidFill>
                  <a:srgbClr val="FB7F1D"/>
                </a:solidFill>
              </a:rPr>
              <a:t>2012</a:t>
            </a:r>
            <a:r>
              <a:rPr lang="en-GB" altLang="en-US" smtClean="0">
                <a:solidFill>
                  <a:srgbClr val="000000"/>
                </a:solidFill>
              </a:rPr>
              <a:t>  </a:t>
            </a:r>
          </a:p>
        </p:txBody>
      </p:sp>
      <p:sp>
        <p:nvSpPr>
          <p:cNvPr id="8195" name="TextBox 2"/>
          <p:cNvSpPr txBox="1">
            <a:spLocks noChangeArrowheads="1"/>
          </p:cNvSpPr>
          <p:nvPr/>
        </p:nvSpPr>
        <p:spPr bwMode="auto">
          <a:xfrm>
            <a:off x="2339978" y="1797053"/>
            <a:ext cx="6081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Stumbled on the stairs and fell in the kitchen.</a:t>
            </a:r>
          </a:p>
          <a:p>
            <a:pPr eaLnBrk="0" fontAlgn="base" hangingPunct="0">
              <a:spcBef>
                <a:spcPct val="0"/>
              </a:spcBef>
              <a:spcAft>
                <a:spcPct val="0"/>
              </a:spcAft>
            </a:pPr>
            <a:r>
              <a:rPr lang="en-GB" altLang="en-US" smtClean="0">
                <a:solidFill>
                  <a:srgbClr val="00347A"/>
                </a:solidFill>
              </a:rPr>
              <a:t>Attended A&amp;E as thought to be a stroke.</a:t>
            </a:r>
          </a:p>
        </p:txBody>
      </p:sp>
      <p:sp>
        <p:nvSpPr>
          <p:cNvPr id="8196" name="TextBox 3"/>
          <p:cNvSpPr txBox="1">
            <a:spLocks noChangeArrowheads="1"/>
          </p:cNvSpPr>
          <p:nvPr/>
        </p:nvSpPr>
        <p:spPr bwMode="auto">
          <a:xfrm>
            <a:off x="539752" y="3429002"/>
            <a:ext cx="870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July</a:t>
            </a:r>
          </a:p>
          <a:p>
            <a:pPr eaLnBrk="0" fontAlgn="base" hangingPunct="0">
              <a:spcBef>
                <a:spcPct val="0"/>
              </a:spcBef>
              <a:spcAft>
                <a:spcPct val="0"/>
              </a:spcAft>
            </a:pPr>
            <a:r>
              <a:rPr lang="en-GB" altLang="en-US" smtClean="0">
                <a:solidFill>
                  <a:srgbClr val="FB7F1D"/>
                </a:solidFill>
              </a:rPr>
              <a:t>2012</a:t>
            </a:r>
          </a:p>
        </p:txBody>
      </p:sp>
      <p:sp>
        <p:nvSpPr>
          <p:cNvPr id="8197" name="TextBox 4"/>
          <p:cNvSpPr txBox="1">
            <a:spLocks noChangeArrowheads="1"/>
          </p:cNvSpPr>
          <p:nvPr/>
        </p:nvSpPr>
        <p:spPr bwMode="auto">
          <a:xfrm>
            <a:off x="2339975" y="3524253"/>
            <a:ext cx="5976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Increasing leg weakness and referred to   neurologist by GP. </a:t>
            </a:r>
          </a:p>
        </p:txBody>
      </p:sp>
      <p:sp>
        <p:nvSpPr>
          <p:cNvPr id="8198" name="TextBox 5"/>
          <p:cNvSpPr txBox="1">
            <a:spLocks noChangeArrowheads="1"/>
          </p:cNvSpPr>
          <p:nvPr/>
        </p:nvSpPr>
        <p:spPr bwMode="auto">
          <a:xfrm>
            <a:off x="468315" y="4868335"/>
            <a:ext cx="1691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September</a:t>
            </a:r>
          </a:p>
          <a:p>
            <a:pPr eaLnBrk="0" fontAlgn="base" hangingPunct="0">
              <a:spcBef>
                <a:spcPct val="0"/>
              </a:spcBef>
              <a:spcAft>
                <a:spcPct val="0"/>
              </a:spcAft>
            </a:pPr>
            <a:r>
              <a:rPr lang="en-GB" altLang="en-US" smtClean="0">
                <a:solidFill>
                  <a:srgbClr val="FB7F1D"/>
                </a:solidFill>
              </a:rPr>
              <a:t>2012</a:t>
            </a:r>
          </a:p>
        </p:txBody>
      </p:sp>
      <p:sp>
        <p:nvSpPr>
          <p:cNvPr id="8199" name="TextBox 6"/>
          <p:cNvSpPr txBox="1">
            <a:spLocks noChangeArrowheads="1"/>
          </p:cNvSpPr>
          <p:nvPr/>
        </p:nvSpPr>
        <p:spPr bwMode="auto">
          <a:xfrm>
            <a:off x="2339975" y="4965702"/>
            <a:ext cx="532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Diagnosed with MND following investigations</a:t>
            </a:r>
          </a:p>
        </p:txBody>
      </p:sp>
      <p:sp>
        <p:nvSpPr>
          <p:cNvPr id="8" name="Oval Callout 7"/>
          <p:cNvSpPr>
            <a:spLocks noChangeArrowheads="1"/>
          </p:cNvSpPr>
          <p:nvPr/>
        </p:nvSpPr>
        <p:spPr bwMode="auto">
          <a:xfrm>
            <a:off x="6948491" y="4004735"/>
            <a:ext cx="2016125" cy="2495551"/>
          </a:xfrm>
          <a:prstGeom prst="wedgeEllipseCallout">
            <a:avLst>
              <a:gd name="adj1" fmla="val -64079"/>
              <a:gd name="adj2" fmla="val 3065"/>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400" smtClean="0">
                <a:solidFill>
                  <a:srgbClr val="00347A"/>
                </a:solidFill>
              </a:rPr>
              <a:t>“I was asked to come in for his appointment with the Dr’s. I realised that it was serious”</a:t>
            </a:r>
          </a:p>
          <a:p>
            <a:pPr eaLnBrk="0" fontAlgn="base" hangingPunct="0">
              <a:spcBef>
                <a:spcPct val="0"/>
              </a:spcBef>
              <a:spcAft>
                <a:spcPct val="0"/>
              </a:spcAft>
            </a:pPr>
            <a:r>
              <a:rPr lang="en-GB" altLang="en-US" sz="1400" smtClean="0">
                <a:solidFill>
                  <a:srgbClr val="00347A"/>
                </a:solidFill>
              </a:rPr>
              <a:t>      (</a:t>
            </a:r>
            <a:r>
              <a:rPr lang="en-GB" altLang="en-US" sz="1100" smtClean="0">
                <a:solidFill>
                  <a:srgbClr val="00347A"/>
                </a:solidFill>
              </a:rPr>
              <a:t>Wife)</a:t>
            </a:r>
            <a:endParaRPr lang="en-GB" altLang="en-US" sz="1400" smtClean="0">
              <a:solidFill>
                <a:srgbClr val="00347A"/>
              </a:solidFill>
            </a:endParaRPr>
          </a:p>
        </p:txBody>
      </p:sp>
      <p:sp>
        <p:nvSpPr>
          <p:cNvPr id="16393" name="Rounded Rectangle 8"/>
          <p:cNvSpPr>
            <a:spLocks noChangeArrowheads="1"/>
          </p:cNvSpPr>
          <p:nvPr/>
        </p:nvSpPr>
        <p:spPr bwMode="auto">
          <a:xfrm>
            <a:off x="2484438" y="452966"/>
            <a:ext cx="2735262" cy="958851"/>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600" smtClean="0">
                <a:solidFill>
                  <a:srgbClr val="333399"/>
                </a:solidFill>
              </a:rPr>
              <a:t>John’s story</a:t>
            </a:r>
          </a:p>
        </p:txBody>
      </p:sp>
      <p:sp>
        <p:nvSpPr>
          <p:cNvPr id="10" name="TextBox 9"/>
          <p:cNvSpPr txBox="1">
            <a:spLocks noChangeArrowheads="1"/>
          </p:cNvSpPr>
          <p:nvPr/>
        </p:nvSpPr>
        <p:spPr bwMode="auto">
          <a:xfrm>
            <a:off x="468314" y="6117167"/>
            <a:ext cx="16097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100" smtClean="0">
                <a:solidFill>
                  <a:srgbClr val="FB7F1D"/>
                </a:solidFill>
              </a:rPr>
              <a:t>Dates are approximate</a:t>
            </a:r>
          </a:p>
        </p:txBody>
      </p:sp>
    </p:spTree>
    <p:extLst>
      <p:ext uri="{BB962C8B-B14F-4D97-AF65-F5344CB8AC3E}">
        <p14:creationId xmlns:p14="http://schemas.microsoft.com/office/powerpoint/2010/main" val="176035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p:bldP spid="8198" grpId="0"/>
      <p:bldP spid="8199" grpId="0"/>
      <p:bldP spid="8" grpId="0" animBg="1"/>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2"/>
            <a:ext cx="7772400" cy="963084"/>
          </a:xfrm>
        </p:spPr>
        <p:txBody>
          <a:bodyPr/>
          <a:lstStyle/>
          <a:p>
            <a:pPr algn="l" eaLnBrk="1" hangingPunct="1"/>
            <a:r>
              <a:rPr lang="en-GB" altLang="en-US" sz="3600" b="1" smtClean="0">
                <a:solidFill>
                  <a:srgbClr val="FB7F1D"/>
                </a:solidFill>
              </a:rPr>
              <a:t>  Some of the Signs &amp;Symptoms</a:t>
            </a:r>
            <a:endParaRPr lang="en-US" altLang="en-US" sz="3600" smtClean="0">
              <a:solidFill>
                <a:srgbClr val="FB7F1D"/>
              </a:solidFill>
            </a:endParaRPr>
          </a:p>
        </p:txBody>
      </p:sp>
      <p:sp>
        <p:nvSpPr>
          <p:cNvPr id="22531" name="Rectangle 390"/>
          <p:cNvSpPr>
            <a:spLocks noGrp="1" noChangeArrowheads="1"/>
          </p:cNvSpPr>
          <p:nvPr>
            <p:ph type="body" idx="1"/>
          </p:nvPr>
        </p:nvSpPr>
        <p:spPr>
          <a:xfrm>
            <a:off x="827088" y="1701800"/>
            <a:ext cx="7772400" cy="4114800"/>
          </a:xfrm>
        </p:spPr>
        <p:txBody>
          <a:bodyPr/>
          <a:lstStyle/>
          <a:p>
            <a:pPr eaLnBrk="1" hangingPunct="1">
              <a:lnSpc>
                <a:spcPct val="80000"/>
              </a:lnSpc>
              <a:buClr>
                <a:srgbClr val="FB7F1D"/>
              </a:buClr>
              <a:buSzPct val="150000"/>
            </a:pPr>
            <a:r>
              <a:rPr lang="en-GB" altLang="en-US" sz="2400" smtClean="0">
                <a:solidFill>
                  <a:srgbClr val="00347A"/>
                </a:solidFill>
              </a:rPr>
              <a:t>Muscle wasting and weakness</a:t>
            </a:r>
          </a:p>
          <a:p>
            <a:pPr eaLnBrk="1" hangingPunct="1">
              <a:lnSpc>
                <a:spcPct val="80000"/>
              </a:lnSpc>
              <a:buClr>
                <a:srgbClr val="FB7F1D"/>
              </a:buClr>
              <a:buSzPct val="150000"/>
            </a:pPr>
            <a:r>
              <a:rPr lang="en-GB" altLang="en-US" sz="2400" smtClean="0">
                <a:solidFill>
                  <a:srgbClr val="00347A"/>
                </a:solidFill>
              </a:rPr>
              <a:t>Fasciculation (twitching)</a:t>
            </a:r>
          </a:p>
          <a:p>
            <a:pPr eaLnBrk="1" hangingPunct="1">
              <a:lnSpc>
                <a:spcPct val="80000"/>
              </a:lnSpc>
              <a:buClr>
                <a:srgbClr val="FB7F1D"/>
              </a:buClr>
              <a:buSzPct val="150000"/>
            </a:pPr>
            <a:r>
              <a:rPr lang="en-GB" altLang="en-US" sz="2400" smtClean="0">
                <a:solidFill>
                  <a:srgbClr val="00347A"/>
                </a:solidFill>
              </a:rPr>
              <a:t>Cramps</a:t>
            </a:r>
          </a:p>
          <a:p>
            <a:pPr eaLnBrk="1" hangingPunct="1">
              <a:lnSpc>
                <a:spcPct val="80000"/>
              </a:lnSpc>
              <a:buClr>
                <a:srgbClr val="FB7F1D"/>
              </a:buClr>
              <a:buSzPct val="150000"/>
            </a:pPr>
            <a:r>
              <a:rPr lang="en-GB" altLang="en-US" sz="2400" smtClean="0">
                <a:solidFill>
                  <a:srgbClr val="00347A"/>
                </a:solidFill>
              </a:rPr>
              <a:t>Spasticity (stiffness)</a:t>
            </a:r>
          </a:p>
          <a:p>
            <a:pPr eaLnBrk="1" hangingPunct="1">
              <a:lnSpc>
                <a:spcPct val="80000"/>
              </a:lnSpc>
              <a:buClr>
                <a:srgbClr val="FB7F1D"/>
              </a:buClr>
              <a:buSzPct val="150000"/>
              <a:buFontTx/>
              <a:buNone/>
            </a:pPr>
            <a:endParaRPr lang="en-GB" altLang="en-US" sz="2400" smtClean="0">
              <a:solidFill>
                <a:srgbClr val="00347A"/>
              </a:solidFill>
            </a:endParaRPr>
          </a:p>
          <a:p>
            <a:pPr eaLnBrk="1" hangingPunct="1">
              <a:lnSpc>
                <a:spcPct val="80000"/>
              </a:lnSpc>
              <a:buClr>
                <a:srgbClr val="FB7F1D"/>
              </a:buClr>
              <a:buSzPct val="150000"/>
            </a:pPr>
            <a:endParaRPr lang="en-GB" altLang="en-US" sz="2400" smtClean="0">
              <a:solidFill>
                <a:srgbClr val="00347A"/>
              </a:solidFill>
            </a:endParaRPr>
          </a:p>
          <a:p>
            <a:pPr eaLnBrk="1" hangingPunct="1">
              <a:lnSpc>
                <a:spcPct val="80000"/>
              </a:lnSpc>
              <a:buClr>
                <a:srgbClr val="FB7F1D"/>
              </a:buClr>
              <a:buSzPct val="150000"/>
            </a:pPr>
            <a:r>
              <a:rPr lang="en-GB" altLang="en-US" sz="2400" smtClean="0">
                <a:solidFill>
                  <a:srgbClr val="00347A"/>
                </a:solidFill>
              </a:rPr>
              <a:t>Respiratory problems</a:t>
            </a:r>
          </a:p>
          <a:p>
            <a:pPr eaLnBrk="1" hangingPunct="1">
              <a:lnSpc>
                <a:spcPct val="80000"/>
              </a:lnSpc>
              <a:buClr>
                <a:srgbClr val="FB7F1D"/>
              </a:buClr>
              <a:buSzPct val="150000"/>
            </a:pPr>
            <a:r>
              <a:rPr lang="en-GB" altLang="en-US" sz="2400" smtClean="0">
                <a:solidFill>
                  <a:srgbClr val="00347A"/>
                </a:solidFill>
              </a:rPr>
              <a:t>Speech and swallowing problems</a:t>
            </a:r>
          </a:p>
          <a:p>
            <a:pPr eaLnBrk="1" hangingPunct="1">
              <a:lnSpc>
                <a:spcPct val="80000"/>
              </a:lnSpc>
              <a:buClr>
                <a:srgbClr val="FB7F1D"/>
              </a:buClr>
              <a:buSzPct val="150000"/>
            </a:pPr>
            <a:r>
              <a:rPr lang="en-GB" altLang="en-US" sz="2400" smtClean="0">
                <a:solidFill>
                  <a:srgbClr val="00347A"/>
                </a:solidFill>
              </a:rPr>
              <a:t>Saliva and mucus problems </a:t>
            </a:r>
          </a:p>
          <a:p>
            <a:pPr eaLnBrk="1" hangingPunct="1">
              <a:lnSpc>
                <a:spcPct val="80000"/>
              </a:lnSpc>
              <a:buClr>
                <a:srgbClr val="FB7F1D"/>
              </a:buClr>
              <a:buSzPct val="150000"/>
            </a:pPr>
            <a:r>
              <a:rPr lang="en-GB" altLang="en-US" sz="2400" smtClean="0">
                <a:solidFill>
                  <a:srgbClr val="00347A"/>
                </a:solidFill>
              </a:rPr>
              <a:t>Weight loss</a:t>
            </a:r>
          </a:p>
          <a:p>
            <a:pPr eaLnBrk="1" hangingPunct="1">
              <a:lnSpc>
                <a:spcPct val="80000"/>
              </a:lnSpc>
              <a:buClr>
                <a:srgbClr val="FB7F1D"/>
              </a:buClr>
              <a:buSzPct val="150000"/>
              <a:buFontTx/>
              <a:buNone/>
            </a:pPr>
            <a:endParaRPr lang="en-GB" altLang="en-US" sz="2400" smtClean="0">
              <a:solidFill>
                <a:srgbClr val="00347A"/>
              </a:solidFill>
            </a:endParaRPr>
          </a:p>
        </p:txBody>
      </p:sp>
    </p:spTree>
    <p:extLst>
      <p:ext uri="{BB962C8B-B14F-4D97-AF65-F5344CB8AC3E}">
        <p14:creationId xmlns:p14="http://schemas.microsoft.com/office/powerpoint/2010/main" val="3758504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How do we do it?</a:t>
            </a:r>
            <a:endParaRPr lang="en-GB" dirty="0"/>
          </a:p>
        </p:txBody>
      </p:sp>
      <p:sp>
        <p:nvSpPr>
          <p:cNvPr id="5" name="Subtitle 4"/>
          <p:cNvSpPr>
            <a:spLocks noGrp="1"/>
          </p:cNvSpPr>
          <p:nvPr>
            <p:ph type="subTitle" idx="1"/>
          </p:nvPr>
        </p:nvSpPr>
        <p:spPr>
          <a:xfrm>
            <a:off x="533400" y="2204864"/>
            <a:ext cx="7854696" cy="4151486"/>
          </a:xfrm>
        </p:spPr>
        <p:txBody>
          <a:bodyPr>
            <a:normAutofit fontScale="32500" lnSpcReduction="20000"/>
          </a:bodyPr>
          <a:lstStyle/>
          <a:p>
            <a:pPr algn="l"/>
            <a:r>
              <a:rPr lang="en-US" sz="5100" b="1" dirty="0" smtClean="0">
                <a:latin typeface="Trebuchet MS" panose="020B0603020202020204" pitchFamily="34" charset="0"/>
              </a:rPr>
              <a:t>We w</a:t>
            </a:r>
            <a:r>
              <a:rPr lang="en-US" sz="5100" dirty="0" smtClean="0">
                <a:latin typeface="Trebuchet MS" panose="020B0603020202020204" pitchFamily="34" charset="0"/>
              </a:rPr>
              <a:t>ork </a:t>
            </a:r>
            <a:r>
              <a:rPr lang="en-US" sz="5100" dirty="0">
                <a:latin typeface="Trebuchet MS" panose="020B0603020202020204" pitchFamily="34" charset="0"/>
              </a:rPr>
              <a:t>with </a:t>
            </a:r>
            <a:r>
              <a:rPr lang="en-US" sz="5100" dirty="0" smtClean="0">
                <a:latin typeface="Trebuchet MS" panose="020B0603020202020204" pitchFamily="34" charset="0"/>
              </a:rPr>
              <a:t>Service </a:t>
            </a:r>
            <a:r>
              <a:rPr lang="en-US" sz="5100" dirty="0">
                <a:latin typeface="Trebuchet MS" panose="020B0603020202020204" pitchFamily="34" charset="0"/>
              </a:rPr>
              <a:t>Users to bring cognitive benefit for memory, communication, organisation, executive function and relationships </a:t>
            </a:r>
            <a:r>
              <a:rPr lang="en-US" sz="5100" dirty="0" smtClean="0">
                <a:latin typeface="Trebuchet MS" panose="020B0603020202020204" pitchFamily="34" charset="0"/>
              </a:rPr>
              <a:t>through: </a:t>
            </a:r>
          </a:p>
          <a:p>
            <a:pPr marL="857250" indent="-857250" algn="l">
              <a:lnSpc>
                <a:spcPct val="170000"/>
              </a:lnSpc>
              <a:buFont typeface="Arial" panose="020B0604020202020204" pitchFamily="34" charset="0"/>
              <a:buChar char="•"/>
            </a:pPr>
            <a:r>
              <a:rPr lang="en-US" sz="5500" dirty="0" smtClean="0">
                <a:latin typeface="Trebuchet MS" panose="020B0603020202020204" pitchFamily="34" charset="0"/>
              </a:rPr>
              <a:t>Cognitive </a:t>
            </a:r>
            <a:r>
              <a:rPr lang="en-US" sz="5500" dirty="0">
                <a:latin typeface="Trebuchet MS" panose="020B0603020202020204" pitchFamily="34" charset="0"/>
              </a:rPr>
              <a:t>Re-enablement </a:t>
            </a:r>
            <a:r>
              <a:rPr lang="en-US" sz="5500" dirty="0" smtClean="0">
                <a:latin typeface="Trebuchet MS" panose="020B0603020202020204" pitchFamily="34" charset="0"/>
              </a:rPr>
              <a:t>Courses </a:t>
            </a:r>
          </a:p>
          <a:p>
            <a:pPr marL="857250" indent="-857250" algn="l">
              <a:lnSpc>
                <a:spcPct val="170000"/>
              </a:lnSpc>
              <a:buFont typeface="Arial" panose="020B0604020202020204" pitchFamily="34" charset="0"/>
              <a:buChar char="•"/>
            </a:pPr>
            <a:r>
              <a:rPr lang="en-US" sz="5500" dirty="0" smtClean="0">
                <a:latin typeface="Trebuchet MS" panose="020B0603020202020204" pitchFamily="34" charset="0"/>
              </a:rPr>
              <a:t>Confidence </a:t>
            </a:r>
            <a:r>
              <a:rPr lang="en-US" sz="5500" dirty="0">
                <a:latin typeface="Trebuchet MS" panose="020B0603020202020204" pitchFamily="34" charset="0"/>
              </a:rPr>
              <a:t>Building courses, </a:t>
            </a:r>
            <a:endParaRPr lang="en-US" sz="5500" dirty="0" smtClean="0">
              <a:latin typeface="Trebuchet MS" panose="020B0603020202020204" pitchFamily="34" charset="0"/>
            </a:endParaRPr>
          </a:p>
          <a:p>
            <a:pPr marL="857250" indent="-857250" algn="l">
              <a:lnSpc>
                <a:spcPct val="170000"/>
              </a:lnSpc>
              <a:buFont typeface="Arial" panose="020B0604020202020204" pitchFamily="34" charset="0"/>
              <a:buChar char="•"/>
            </a:pPr>
            <a:r>
              <a:rPr lang="en-US" sz="5500" dirty="0">
                <a:latin typeface="Trebuchet MS" panose="020B0603020202020204" pitchFamily="34" charset="0"/>
              </a:rPr>
              <a:t>O</a:t>
            </a:r>
            <a:r>
              <a:rPr lang="en-US" sz="5500" dirty="0" smtClean="0">
                <a:latin typeface="Trebuchet MS" panose="020B0603020202020204" pitchFamily="34" charset="0"/>
              </a:rPr>
              <a:t>ne </a:t>
            </a:r>
            <a:r>
              <a:rPr lang="en-US" sz="5500" dirty="0">
                <a:latin typeface="Trebuchet MS" panose="020B0603020202020204" pitchFamily="34" charset="0"/>
              </a:rPr>
              <a:t>to one assessment </a:t>
            </a:r>
          </a:p>
          <a:p>
            <a:pPr marL="857250" indent="-857250" algn="l">
              <a:lnSpc>
                <a:spcPct val="170000"/>
              </a:lnSpc>
              <a:buFont typeface="Arial" panose="020B0604020202020204" pitchFamily="34" charset="0"/>
              <a:buChar char="•"/>
            </a:pPr>
            <a:r>
              <a:rPr lang="en-US" sz="5500" dirty="0">
                <a:latin typeface="Trebuchet MS" panose="020B0603020202020204" pitchFamily="34" charset="0"/>
              </a:rPr>
              <a:t>S</a:t>
            </a:r>
            <a:r>
              <a:rPr lang="en-US" sz="5500" dirty="0" smtClean="0">
                <a:latin typeface="Trebuchet MS" panose="020B0603020202020204" pitchFamily="34" charset="0"/>
              </a:rPr>
              <a:t>ignposting </a:t>
            </a:r>
            <a:r>
              <a:rPr lang="en-US" sz="5500" dirty="0">
                <a:latin typeface="Trebuchet MS" panose="020B0603020202020204" pitchFamily="34" charset="0"/>
              </a:rPr>
              <a:t>and support</a:t>
            </a:r>
            <a:r>
              <a:rPr lang="en-US" sz="5500" dirty="0" smtClean="0">
                <a:latin typeface="Trebuchet MS" panose="020B0603020202020204" pitchFamily="34" charset="0"/>
              </a:rPr>
              <a:t>.</a:t>
            </a:r>
          </a:p>
          <a:p>
            <a:pPr algn="l">
              <a:lnSpc>
                <a:spcPct val="170000"/>
              </a:lnSpc>
            </a:pPr>
            <a:r>
              <a:rPr lang="en-US" sz="5500" dirty="0" smtClean="0">
                <a:latin typeface="Trebuchet MS" panose="020B0603020202020204" pitchFamily="34" charset="0"/>
              </a:rPr>
              <a:t>  </a:t>
            </a:r>
          </a:p>
          <a:p>
            <a:pPr algn="l"/>
            <a:r>
              <a:rPr lang="en-US" sz="5100" dirty="0" smtClean="0">
                <a:latin typeface="Trebuchet MS" panose="020B0603020202020204" pitchFamily="34" charset="0"/>
              </a:rPr>
              <a:t>We </a:t>
            </a:r>
            <a:r>
              <a:rPr lang="en-US" sz="5100" dirty="0">
                <a:latin typeface="Trebuchet MS" panose="020B0603020202020204" pitchFamily="34" charset="0"/>
              </a:rPr>
              <a:t>also run social inclusion sessions supported by volunteers and peer mentors where people can begin to take their place in community activities and make friends.</a:t>
            </a:r>
            <a:endParaRPr lang="en-GB" sz="5100" dirty="0">
              <a:latin typeface="Trebuchet MS" panose="020B0603020202020204" pitchFamily="34" charset="0"/>
            </a:endParaRPr>
          </a:p>
          <a:p>
            <a:pPr algn="l"/>
            <a:r>
              <a:rPr lang="en-US" dirty="0" smtClean="0">
                <a:latin typeface="Trebuchet MS" panose="020B0603020202020204" pitchFamily="34" charset="0"/>
              </a:rPr>
              <a:t> </a:t>
            </a:r>
            <a:endParaRPr lang="en-US" dirty="0">
              <a:latin typeface="Trebuchet MS" panose="020B0603020202020204" pitchFamily="34" charset="0"/>
            </a:endParaRPr>
          </a:p>
          <a:p>
            <a:endParaRPr lang="en-GB"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6</a:t>
            </a:fld>
            <a:endParaRPr lang="en-GB" dirty="0">
              <a:solidFill>
                <a:srgbClr val="DBF5F9">
                  <a:shade val="90000"/>
                </a:srgbClr>
              </a:solidFill>
            </a:endParaRPr>
          </a:p>
        </p:txBody>
      </p:sp>
    </p:spTree>
    <p:extLst>
      <p:ext uri="{BB962C8B-B14F-4D97-AF65-F5344CB8AC3E}">
        <p14:creationId xmlns:p14="http://schemas.microsoft.com/office/powerpoint/2010/main" val="934460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2"/>
            <a:ext cx="7772400" cy="963084"/>
          </a:xfrm>
        </p:spPr>
        <p:txBody>
          <a:bodyPr/>
          <a:lstStyle/>
          <a:p>
            <a:pPr algn="l" eaLnBrk="1" hangingPunct="1"/>
            <a:r>
              <a:rPr lang="en-GB" altLang="en-US" sz="3600" b="1" smtClean="0">
                <a:solidFill>
                  <a:srgbClr val="FB7F1D"/>
                </a:solidFill>
              </a:rPr>
              <a:t>  Some of the Signs &amp;Symptoms</a:t>
            </a:r>
            <a:endParaRPr lang="en-US" altLang="en-US" sz="3600" smtClean="0">
              <a:solidFill>
                <a:srgbClr val="FB7F1D"/>
              </a:solidFill>
            </a:endParaRPr>
          </a:p>
        </p:txBody>
      </p:sp>
      <p:sp>
        <p:nvSpPr>
          <p:cNvPr id="18435" name="Rectangle 390"/>
          <p:cNvSpPr>
            <a:spLocks noGrp="1" noChangeArrowheads="1"/>
          </p:cNvSpPr>
          <p:nvPr>
            <p:ph type="body" idx="1"/>
          </p:nvPr>
        </p:nvSpPr>
        <p:spPr>
          <a:xfrm>
            <a:off x="571500" y="1786467"/>
            <a:ext cx="7772400" cy="4114800"/>
          </a:xfrm>
        </p:spPr>
        <p:txBody>
          <a:bodyPr/>
          <a:lstStyle/>
          <a:p>
            <a:pPr eaLnBrk="1" hangingPunct="1">
              <a:lnSpc>
                <a:spcPct val="80000"/>
              </a:lnSpc>
              <a:buClr>
                <a:srgbClr val="FB7F1D"/>
              </a:buClr>
              <a:buSzPct val="150000"/>
              <a:buFontTx/>
              <a:buNone/>
            </a:pPr>
            <a:endParaRPr lang="en-GB" altLang="en-US" sz="2400" smtClean="0">
              <a:solidFill>
                <a:srgbClr val="00347A"/>
              </a:solidFill>
            </a:endParaRPr>
          </a:p>
          <a:p>
            <a:pPr eaLnBrk="1" hangingPunct="1">
              <a:lnSpc>
                <a:spcPct val="80000"/>
              </a:lnSpc>
              <a:buClr>
                <a:srgbClr val="FB7F1D"/>
              </a:buClr>
              <a:buSzPct val="150000"/>
            </a:pPr>
            <a:r>
              <a:rPr lang="en-GB" altLang="en-US" sz="2400" smtClean="0">
                <a:solidFill>
                  <a:srgbClr val="00347A"/>
                </a:solidFill>
              </a:rPr>
              <a:t>Fatigue</a:t>
            </a:r>
          </a:p>
          <a:p>
            <a:pPr eaLnBrk="1" hangingPunct="1">
              <a:lnSpc>
                <a:spcPct val="80000"/>
              </a:lnSpc>
              <a:buClr>
                <a:srgbClr val="FB7F1D"/>
              </a:buClr>
              <a:buSzPct val="150000"/>
            </a:pPr>
            <a:r>
              <a:rPr lang="en-GB" altLang="en-US" sz="2400" smtClean="0">
                <a:solidFill>
                  <a:srgbClr val="00347A"/>
                </a:solidFill>
              </a:rPr>
              <a:t>Pain</a:t>
            </a:r>
          </a:p>
          <a:p>
            <a:pPr eaLnBrk="1" hangingPunct="1">
              <a:lnSpc>
                <a:spcPct val="80000"/>
              </a:lnSpc>
              <a:buClr>
                <a:srgbClr val="FB7F1D"/>
              </a:buClr>
              <a:buSzPct val="150000"/>
            </a:pPr>
            <a:r>
              <a:rPr lang="en-GB" altLang="en-US" sz="2400" smtClean="0">
                <a:solidFill>
                  <a:srgbClr val="00347A"/>
                </a:solidFill>
              </a:rPr>
              <a:t>Emotional Lability</a:t>
            </a:r>
          </a:p>
          <a:p>
            <a:pPr eaLnBrk="1" hangingPunct="1">
              <a:lnSpc>
                <a:spcPct val="80000"/>
              </a:lnSpc>
              <a:buClr>
                <a:srgbClr val="FB7F1D"/>
              </a:buClr>
              <a:buSzPct val="150000"/>
            </a:pPr>
            <a:r>
              <a:rPr lang="en-GB" altLang="en-US" sz="2400" smtClean="0">
                <a:solidFill>
                  <a:srgbClr val="00347A"/>
                </a:solidFill>
              </a:rPr>
              <a:t>Fronto- temporal dementia</a:t>
            </a:r>
          </a:p>
          <a:p>
            <a:pPr eaLnBrk="1" hangingPunct="1">
              <a:lnSpc>
                <a:spcPct val="80000"/>
              </a:lnSpc>
              <a:buClr>
                <a:srgbClr val="FB7F1D"/>
              </a:buClr>
              <a:buSzPct val="150000"/>
            </a:pPr>
            <a:r>
              <a:rPr lang="en-GB" altLang="en-US" sz="2400" smtClean="0">
                <a:solidFill>
                  <a:srgbClr val="00347A"/>
                </a:solidFill>
              </a:rPr>
              <a:t>Cognitive changes</a:t>
            </a:r>
            <a:endParaRPr lang="en-US" altLang="en-US" sz="2400" smtClean="0">
              <a:solidFill>
                <a:srgbClr val="00347A"/>
              </a:solidFill>
            </a:endParaRPr>
          </a:p>
        </p:txBody>
      </p:sp>
    </p:spTree>
    <p:extLst>
      <p:ext uri="{BB962C8B-B14F-4D97-AF65-F5344CB8AC3E}">
        <p14:creationId xmlns:p14="http://schemas.microsoft.com/office/powerpoint/2010/main" val="371487109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egean\Users$\louise.rickenbach\Pictures\isle of w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91" y="1701802"/>
            <a:ext cx="2808287" cy="352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4356100" y="1221318"/>
            <a:ext cx="40322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00347A"/>
                </a:solidFill>
              </a:rPr>
              <a:t>For his family, the diagnosis was a huge shock. His wife said that they were not aware at all of what lay ahead and tried to cope by themselves, solving problems and borrowing equipment from friends</a:t>
            </a:r>
            <a:r>
              <a:rPr lang="en-GB" altLang="en-US" smtClean="0">
                <a:solidFill>
                  <a:srgbClr val="000000"/>
                </a:solidFill>
              </a:rPr>
              <a:t>. </a:t>
            </a:r>
          </a:p>
        </p:txBody>
      </p:sp>
      <p:sp>
        <p:nvSpPr>
          <p:cNvPr id="9" name="Oval Callout 8"/>
          <p:cNvSpPr>
            <a:spLocks noChangeArrowheads="1"/>
          </p:cNvSpPr>
          <p:nvPr/>
        </p:nvSpPr>
        <p:spPr bwMode="auto">
          <a:xfrm>
            <a:off x="2195513" y="4102102"/>
            <a:ext cx="1706562" cy="1968500"/>
          </a:xfrm>
          <a:prstGeom prst="wedgeEllipseCallout">
            <a:avLst>
              <a:gd name="adj1" fmla="val 83130"/>
              <a:gd name="adj2" fmla="val -70083"/>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GB" altLang="en-US" sz="1600" smtClean="0">
                <a:solidFill>
                  <a:srgbClr val="00347A"/>
                </a:solidFill>
              </a:rPr>
              <a:t>“I wish we had asked for more help”</a:t>
            </a:r>
          </a:p>
        </p:txBody>
      </p:sp>
      <p:sp>
        <p:nvSpPr>
          <p:cNvPr id="19461" name="TextBox 9"/>
          <p:cNvSpPr txBox="1">
            <a:spLocks noChangeArrowheads="1"/>
          </p:cNvSpPr>
          <p:nvPr/>
        </p:nvSpPr>
        <p:spPr bwMode="auto">
          <a:xfrm>
            <a:off x="1187453" y="357720"/>
            <a:ext cx="705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u="sng" smtClean="0">
                <a:solidFill>
                  <a:srgbClr val="00347A"/>
                </a:solidFill>
              </a:rPr>
              <a:t>Sunny visit to the Isle of Wight after the diagnosis</a:t>
            </a:r>
          </a:p>
        </p:txBody>
      </p:sp>
      <p:sp>
        <p:nvSpPr>
          <p:cNvPr id="11" name="Oval Callout 10"/>
          <p:cNvSpPr>
            <a:spLocks noChangeArrowheads="1"/>
          </p:cNvSpPr>
          <p:nvPr/>
        </p:nvSpPr>
        <p:spPr bwMode="auto">
          <a:xfrm>
            <a:off x="6011866" y="4197352"/>
            <a:ext cx="2663825" cy="2302933"/>
          </a:xfrm>
          <a:prstGeom prst="wedgeEllipseCallout">
            <a:avLst>
              <a:gd name="adj1" fmla="val -27708"/>
              <a:gd name="adj2" fmla="val -77778"/>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GB" altLang="en-US" sz="1600" smtClean="0">
                <a:solidFill>
                  <a:srgbClr val="00347A"/>
                </a:solidFill>
              </a:rPr>
              <a:t>The family searched the internet for any possible treatment</a:t>
            </a:r>
          </a:p>
        </p:txBody>
      </p:sp>
      <p:sp>
        <p:nvSpPr>
          <p:cNvPr id="12" name="Oval Callout 11"/>
          <p:cNvSpPr>
            <a:spLocks noChangeArrowheads="1"/>
          </p:cNvSpPr>
          <p:nvPr/>
        </p:nvSpPr>
        <p:spPr bwMode="auto">
          <a:xfrm>
            <a:off x="4284663" y="4102100"/>
            <a:ext cx="1655762" cy="2302933"/>
          </a:xfrm>
          <a:prstGeom prst="wedgeEllipseCallout">
            <a:avLst>
              <a:gd name="adj1" fmla="val 33741"/>
              <a:gd name="adj2" fmla="val -65106"/>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“We tried to keep things as normal as possible”</a:t>
            </a:r>
          </a:p>
        </p:txBody>
      </p:sp>
      <p:sp>
        <p:nvSpPr>
          <p:cNvPr id="19464" name="Rounded Rectangle 12"/>
          <p:cNvSpPr>
            <a:spLocks noChangeArrowheads="1"/>
          </p:cNvSpPr>
          <p:nvPr/>
        </p:nvSpPr>
        <p:spPr bwMode="auto">
          <a:xfrm>
            <a:off x="323850" y="933452"/>
            <a:ext cx="1295400" cy="57573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400" smtClean="0">
                <a:solidFill>
                  <a:srgbClr val="333399"/>
                </a:solidFill>
              </a:rPr>
              <a:t>John’s story</a:t>
            </a:r>
          </a:p>
        </p:txBody>
      </p:sp>
      <p:sp>
        <p:nvSpPr>
          <p:cNvPr id="10" name="Rounded Rectangle 9"/>
          <p:cNvSpPr>
            <a:spLocks noChangeArrowheads="1"/>
          </p:cNvSpPr>
          <p:nvPr/>
        </p:nvSpPr>
        <p:spPr bwMode="auto">
          <a:xfrm>
            <a:off x="539753" y="5636686"/>
            <a:ext cx="1152525" cy="933449"/>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100" smtClean="0">
                <a:solidFill>
                  <a:srgbClr val="00347A"/>
                </a:solidFill>
              </a:rPr>
              <a:t>Put in touch with the MND Association</a:t>
            </a:r>
          </a:p>
        </p:txBody>
      </p:sp>
    </p:spTree>
    <p:extLst>
      <p:ext uri="{BB962C8B-B14F-4D97-AF65-F5344CB8AC3E}">
        <p14:creationId xmlns:p14="http://schemas.microsoft.com/office/powerpoint/2010/main" val="52827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50825" y="1221318"/>
            <a:ext cx="105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Xmas </a:t>
            </a:r>
          </a:p>
          <a:p>
            <a:pPr eaLnBrk="0" fontAlgn="base" hangingPunct="0">
              <a:spcBef>
                <a:spcPct val="0"/>
              </a:spcBef>
              <a:spcAft>
                <a:spcPct val="0"/>
              </a:spcAft>
            </a:pPr>
            <a:r>
              <a:rPr lang="en-GB" altLang="en-US" smtClean="0">
                <a:solidFill>
                  <a:srgbClr val="FB7F1D"/>
                </a:solidFill>
              </a:rPr>
              <a:t>2012</a:t>
            </a:r>
            <a:r>
              <a:rPr lang="en-GB" altLang="en-US" smtClean="0">
                <a:solidFill>
                  <a:srgbClr val="000000"/>
                </a:solidFill>
              </a:rPr>
              <a:t>  </a:t>
            </a:r>
          </a:p>
        </p:txBody>
      </p:sp>
      <p:sp>
        <p:nvSpPr>
          <p:cNvPr id="8195" name="TextBox 2"/>
          <p:cNvSpPr txBox="1">
            <a:spLocks noChangeArrowheads="1"/>
          </p:cNvSpPr>
          <p:nvPr/>
        </p:nvSpPr>
        <p:spPr bwMode="auto">
          <a:xfrm>
            <a:off x="1403353" y="1221320"/>
            <a:ext cx="60817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buFont typeface="Wingdings" pitchFamily="2" charset="2"/>
              <a:buChar char="§"/>
            </a:pPr>
            <a:r>
              <a:rPr lang="en-GB" altLang="en-US" sz="2000" smtClean="0">
                <a:solidFill>
                  <a:srgbClr val="00347A"/>
                </a:solidFill>
              </a:rPr>
              <a:t>John was finding the stairs difficult and they made a decision to make a bedroom downstairs. OT’s looked at adaptations and equipment in existing bathroom.</a:t>
            </a:r>
          </a:p>
        </p:txBody>
      </p:sp>
      <p:sp>
        <p:nvSpPr>
          <p:cNvPr id="20484" name="Oval Callout 7"/>
          <p:cNvSpPr>
            <a:spLocks noChangeArrowheads="1"/>
          </p:cNvSpPr>
          <p:nvPr/>
        </p:nvSpPr>
        <p:spPr bwMode="auto">
          <a:xfrm flipV="1">
            <a:off x="8918575" y="6500286"/>
            <a:ext cx="46038" cy="61383"/>
          </a:xfrm>
          <a:prstGeom prst="wedgeEllipseCallout">
            <a:avLst>
              <a:gd name="adj1" fmla="val -87069"/>
              <a:gd name="adj2" fmla="val 3069"/>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400" smtClean="0">
                <a:solidFill>
                  <a:srgbClr val="00347A"/>
                </a:solidFill>
              </a:rPr>
              <a:t>”</a:t>
            </a:r>
          </a:p>
        </p:txBody>
      </p:sp>
      <p:sp>
        <p:nvSpPr>
          <p:cNvPr id="20485" name="Rounded Rectangle 8"/>
          <p:cNvSpPr>
            <a:spLocks noChangeArrowheads="1"/>
          </p:cNvSpPr>
          <p:nvPr/>
        </p:nvSpPr>
        <p:spPr bwMode="auto">
          <a:xfrm>
            <a:off x="3492500" y="357719"/>
            <a:ext cx="1582738" cy="57573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333399"/>
                </a:solidFill>
              </a:rPr>
              <a:t>John’s story</a:t>
            </a:r>
          </a:p>
        </p:txBody>
      </p:sp>
      <p:sp>
        <p:nvSpPr>
          <p:cNvPr id="11" name="TextBox 10"/>
          <p:cNvSpPr txBox="1">
            <a:spLocks noChangeArrowheads="1"/>
          </p:cNvSpPr>
          <p:nvPr/>
        </p:nvSpPr>
        <p:spPr bwMode="auto">
          <a:xfrm>
            <a:off x="323853" y="3236385"/>
            <a:ext cx="1152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Spring 2012</a:t>
            </a:r>
          </a:p>
        </p:txBody>
      </p:sp>
      <p:sp>
        <p:nvSpPr>
          <p:cNvPr id="12" name="TextBox 11"/>
          <p:cNvSpPr txBox="1">
            <a:spLocks noChangeArrowheads="1"/>
          </p:cNvSpPr>
          <p:nvPr/>
        </p:nvSpPr>
        <p:spPr bwMode="auto">
          <a:xfrm>
            <a:off x="1331913" y="3236384"/>
            <a:ext cx="6515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buFont typeface="Wingdings" pitchFamily="2" charset="2"/>
              <a:buChar char="§"/>
            </a:pPr>
            <a:r>
              <a:rPr lang="en-GB" altLang="en-US" sz="2000" smtClean="0">
                <a:solidFill>
                  <a:srgbClr val="00347A"/>
                </a:solidFill>
              </a:rPr>
              <a:t>John’s wife was finding it very difficult to do all of John’s personal care and pushing the wheelchair had aggravated her own problem</a:t>
            </a:r>
            <a:r>
              <a:rPr lang="en-GB" altLang="en-US" smtClean="0">
                <a:solidFill>
                  <a:srgbClr val="00347A"/>
                </a:solidFill>
              </a:rPr>
              <a:t>.</a:t>
            </a:r>
          </a:p>
        </p:txBody>
      </p:sp>
      <p:sp>
        <p:nvSpPr>
          <p:cNvPr id="13" name="Rounded Rectangular Callout 12"/>
          <p:cNvSpPr>
            <a:spLocks noChangeArrowheads="1"/>
          </p:cNvSpPr>
          <p:nvPr/>
        </p:nvSpPr>
        <p:spPr bwMode="auto">
          <a:xfrm>
            <a:off x="250825" y="4773086"/>
            <a:ext cx="1368425" cy="960967"/>
          </a:xfrm>
          <a:prstGeom prst="wedgeRoundRectCallout">
            <a:avLst>
              <a:gd name="adj1" fmla="val 50819"/>
              <a:gd name="adj2" fmla="val -72269"/>
              <a:gd name="adj3"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Son built a ramp</a:t>
            </a:r>
          </a:p>
        </p:txBody>
      </p:sp>
      <p:sp>
        <p:nvSpPr>
          <p:cNvPr id="14" name="Rounded Rectangular Callout 13"/>
          <p:cNvSpPr>
            <a:spLocks noChangeArrowheads="1"/>
          </p:cNvSpPr>
          <p:nvPr/>
        </p:nvSpPr>
        <p:spPr bwMode="auto">
          <a:xfrm flipH="1">
            <a:off x="9144000" y="3585633"/>
            <a:ext cx="46038" cy="61384"/>
          </a:xfrm>
          <a:prstGeom prst="wedgeRoundRectCallout">
            <a:avLst>
              <a:gd name="adj1" fmla="val 15292"/>
              <a:gd name="adj2" fmla="val -109125"/>
              <a:gd name="adj3"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z="1600" smtClean="0">
              <a:solidFill>
                <a:srgbClr val="00347A"/>
              </a:solidFill>
            </a:endParaRPr>
          </a:p>
        </p:txBody>
      </p:sp>
      <p:sp>
        <p:nvSpPr>
          <p:cNvPr id="15" name="Rounded Rectangular Callout 14"/>
          <p:cNvSpPr>
            <a:spLocks noChangeArrowheads="1"/>
          </p:cNvSpPr>
          <p:nvPr/>
        </p:nvSpPr>
        <p:spPr bwMode="auto">
          <a:xfrm>
            <a:off x="1476378" y="5253568"/>
            <a:ext cx="1008063" cy="1297517"/>
          </a:xfrm>
          <a:prstGeom prst="wedgeRoundRectCallout">
            <a:avLst>
              <a:gd name="adj1" fmla="val 30477"/>
              <a:gd name="adj2" fmla="val -90921"/>
              <a:gd name="adj3"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Family sourced a WAV</a:t>
            </a:r>
          </a:p>
        </p:txBody>
      </p:sp>
      <p:sp>
        <p:nvSpPr>
          <p:cNvPr id="17" name="TextBox 16"/>
          <p:cNvSpPr txBox="1">
            <a:spLocks noChangeArrowheads="1"/>
          </p:cNvSpPr>
          <p:nvPr/>
        </p:nvSpPr>
        <p:spPr bwMode="auto">
          <a:xfrm>
            <a:off x="2484441" y="5060952"/>
            <a:ext cx="925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FB7F1D"/>
                </a:solidFill>
              </a:rPr>
              <a:t>Easter</a:t>
            </a:r>
          </a:p>
          <a:p>
            <a:pPr eaLnBrk="0" fontAlgn="base" hangingPunct="0">
              <a:spcBef>
                <a:spcPct val="0"/>
              </a:spcBef>
              <a:spcAft>
                <a:spcPct val="0"/>
              </a:spcAft>
            </a:pPr>
            <a:r>
              <a:rPr lang="en-GB" altLang="en-US" sz="2000" smtClean="0">
                <a:solidFill>
                  <a:srgbClr val="FB7F1D"/>
                </a:solidFill>
              </a:rPr>
              <a:t>2012</a:t>
            </a:r>
          </a:p>
        </p:txBody>
      </p:sp>
      <p:sp>
        <p:nvSpPr>
          <p:cNvPr id="19" name="TextBox 18"/>
          <p:cNvSpPr txBox="1">
            <a:spLocks noChangeArrowheads="1"/>
          </p:cNvSpPr>
          <p:nvPr/>
        </p:nvSpPr>
        <p:spPr bwMode="auto">
          <a:xfrm>
            <a:off x="3276600" y="4965702"/>
            <a:ext cx="34559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00347A"/>
                </a:solidFill>
              </a:rPr>
              <a:t>Frequent falls meant that his wife did not feel she could keep John safe. </a:t>
            </a:r>
          </a:p>
        </p:txBody>
      </p:sp>
      <p:sp>
        <p:nvSpPr>
          <p:cNvPr id="21" name="TextBox 20"/>
          <p:cNvSpPr txBox="1">
            <a:spLocks noChangeArrowheads="1"/>
          </p:cNvSpPr>
          <p:nvPr/>
        </p:nvSpPr>
        <p:spPr bwMode="auto">
          <a:xfrm>
            <a:off x="6804028" y="4965700"/>
            <a:ext cx="26273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FB7F1D"/>
                </a:solidFill>
              </a:rPr>
              <a:t>Social worker and District nurse now actively involved</a:t>
            </a:r>
          </a:p>
        </p:txBody>
      </p:sp>
      <p:sp>
        <p:nvSpPr>
          <p:cNvPr id="16" name="Cloud Callout 15"/>
          <p:cNvSpPr>
            <a:spLocks noChangeArrowheads="1"/>
          </p:cNvSpPr>
          <p:nvPr/>
        </p:nvSpPr>
        <p:spPr bwMode="auto">
          <a:xfrm>
            <a:off x="7451725" y="1316568"/>
            <a:ext cx="1512888" cy="3168651"/>
          </a:xfrm>
          <a:prstGeom prst="cloudCallout">
            <a:avLst>
              <a:gd name="adj1" fmla="val -75722"/>
              <a:gd name="adj2" fmla="val -15102"/>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buFont typeface="Arial" charset="0"/>
              <a:buChar char="•"/>
            </a:pPr>
            <a:r>
              <a:rPr lang="en-GB" altLang="en-US" sz="1400" smtClean="0">
                <a:solidFill>
                  <a:srgbClr val="00347A"/>
                </a:solidFill>
              </a:rPr>
              <a:t>Stair lifts</a:t>
            </a:r>
          </a:p>
          <a:p>
            <a:pPr eaLnBrk="0" fontAlgn="base" hangingPunct="0">
              <a:spcBef>
                <a:spcPct val="0"/>
              </a:spcBef>
              <a:spcAft>
                <a:spcPct val="0"/>
              </a:spcAft>
              <a:buFont typeface="Arial" charset="0"/>
              <a:buChar char="•"/>
            </a:pPr>
            <a:r>
              <a:rPr lang="en-GB" altLang="en-US" sz="1400" smtClean="0">
                <a:solidFill>
                  <a:srgbClr val="00347A"/>
                </a:solidFill>
              </a:rPr>
              <a:t>Funding routes.</a:t>
            </a:r>
          </a:p>
          <a:p>
            <a:pPr eaLnBrk="0" fontAlgn="base" hangingPunct="0">
              <a:spcBef>
                <a:spcPct val="0"/>
              </a:spcBef>
              <a:spcAft>
                <a:spcPct val="0"/>
              </a:spcAft>
              <a:buFont typeface="Arial" charset="0"/>
              <a:buChar char="•"/>
            </a:pPr>
            <a:r>
              <a:rPr lang="en-GB" altLang="en-US" sz="1400" smtClean="0">
                <a:solidFill>
                  <a:srgbClr val="00347A"/>
                </a:solidFill>
              </a:rPr>
              <a:t> MNDA grants.</a:t>
            </a:r>
          </a:p>
          <a:p>
            <a:pPr eaLnBrk="0" fontAlgn="base" hangingPunct="0">
              <a:spcBef>
                <a:spcPct val="0"/>
              </a:spcBef>
              <a:spcAft>
                <a:spcPct val="0"/>
              </a:spcAft>
              <a:buFont typeface="Arial" charset="0"/>
              <a:buChar char="•"/>
            </a:pPr>
            <a:r>
              <a:rPr lang="en-GB" altLang="en-US" sz="1400" smtClean="0">
                <a:solidFill>
                  <a:srgbClr val="00347A"/>
                </a:solidFill>
              </a:rPr>
              <a:t>DFG’s </a:t>
            </a:r>
          </a:p>
          <a:p>
            <a:pPr eaLnBrk="0" fontAlgn="base" hangingPunct="0">
              <a:spcBef>
                <a:spcPct val="0"/>
              </a:spcBef>
              <a:spcAft>
                <a:spcPct val="0"/>
              </a:spcAft>
              <a:buFont typeface="Arial" charset="0"/>
              <a:buChar char="•"/>
            </a:pPr>
            <a:r>
              <a:rPr lang="en-GB" altLang="en-US" sz="1400" smtClean="0">
                <a:solidFill>
                  <a:srgbClr val="00347A"/>
                </a:solidFill>
              </a:rPr>
              <a:t> planning  delays.</a:t>
            </a:r>
          </a:p>
        </p:txBody>
      </p:sp>
    </p:spTree>
    <p:extLst>
      <p:ext uri="{BB962C8B-B14F-4D97-AF65-F5344CB8AC3E}">
        <p14:creationId xmlns:p14="http://schemas.microsoft.com/office/powerpoint/2010/main" val="150201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1" grpId="0"/>
      <p:bldP spid="12" grpId="0"/>
      <p:bldP spid="13" grpId="0" animBg="1"/>
      <p:bldP spid="14" grpId="0" animBg="1"/>
      <p:bldP spid="15" grpId="0" animBg="1"/>
      <p:bldP spid="17" grpId="0"/>
      <p:bldP spid="19" grpId="0"/>
      <p:bldP spid="21" grpId="0"/>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4213" y="620184"/>
            <a:ext cx="7772400" cy="1143000"/>
          </a:xfrm>
        </p:spPr>
        <p:txBody>
          <a:bodyPr/>
          <a:lstStyle/>
          <a:p>
            <a:pPr>
              <a:defRPr/>
            </a:pPr>
            <a:r>
              <a:rPr lang="en-GB" sz="2400" b="1" dirty="0" smtClean="0">
                <a:solidFill>
                  <a:schemeClr val="accent2"/>
                </a:solidFill>
                <a:latin typeface="+mn-lt"/>
              </a:rPr>
              <a:t>What can Adult Services do to improve quality of life for people affected by MND?</a:t>
            </a:r>
          </a:p>
        </p:txBody>
      </p:sp>
      <p:sp>
        <p:nvSpPr>
          <p:cNvPr id="21507" name="Content Placeholder 2"/>
          <p:cNvSpPr>
            <a:spLocks noGrp="1"/>
          </p:cNvSpPr>
          <p:nvPr>
            <p:ph idx="1"/>
          </p:nvPr>
        </p:nvSpPr>
        <p:spPr>
          <a:xfrm>
            <a:off x="323850" y="1797051"/>
            <a:ext cx="7772400" cy="4751916"/>
          </a:xfrm>
        </p:spPr>
        <p:txBody>
          <a:bodyPr/>
          <a:lstStyle/>
          <a:p>
            <a:r>
              <a:rPr lang="en-GB" altLang="en-US" sz="1600" smtClean="0">
                <a:solidFill>
                  <a:srgbClr val="00347A"/>
                </a:solidFill>
              </a:rPr>
              <a:t>Understanding about the illness and it’s affects and challenges for the whole family. </a:t>
            </a:r>
          </a:p>
          <a:p>
            <a:r>
              <a:rPr lang="en-GB" altLang="en-US" sz="1600" smtClean="0">
                <a:solidFill>
                  <a:srgbClr val="00347A"/>
                </a:solidFill>
              </a:rPr>
              <a:t>Holistic, sensitive assessment of the person and carers’ needs.</a:t>
            </a:r>
          </a:p>
          <a:p>
            <a:endParaRPr lang="en-GB" altLang="en-US" sz="1600" smtClean="0">
              <a:solidFill>
                <a:srgbClr val="00347A"/>
              </a:solidFill>
            </a:endParaRPr>
          </a:p>
          <a:p>
            <a:r>
              <a:rPr lang="en-GB" altLang="en-US" sz="1600" smtClean="0">
                <a:solidFill>
                  <a:srgbClr val="00347A"/>
                </a:solidFill>
              </a:rPr>
              <a:t>Anticipatory and pro active planning</a:t>
            </a:r>
          </a:p>
          <a:p>
            <a:endParaRPr lang="en-GB" altLang="en-US" sz="1600" smtClean="0">
              <a:solidFill>
                <a:srgbClr val="00347A"/>
              </a:solidFill>
            </a:endParaRPr>
          </a:p>
          <a:p>
            <a:r>
              <a:rPr lang="en-GB" altLang="en-US" sz="1600" smtClean="0">
                <a:solidFill>
                  <a:srgbClr val="00347A"/>
                </a:solidFill>
              </a:rPr>
              <a:t>No closure of case (or allow very easy re-referring)</a:t>
            </a:r>
          </a:p>
          <a:p>
            <a:endParaRPr lang="en-GB" altLang="en-US" sz="1600" smtClean="0">
              <a:solidFill>
                <a:srgbClr val="00347A"/>
              </a:solidFill>
            </a:endParaRPr>
          </a:p>
          <a:p>
            <a:r>
              <a:rPr lang="en-GB" altLang="en-US" sz="1600" smtClean="0">
                <a:solidFill>
                  <a:srgbClr val="00347A"/>
                </a:solidFill>
              </a:rPr>
              <a:t>One allocated key worker or team</a:t>
            </a:r>
          </a:p>
          <a:p>
            <a:endParaRPr lang="en-GB" altLang="en-US" sz="1600" smtClean="0">
              <a:solidFill>
                <a:srgbClr val="00347A"/>
              </a:solidFill>
            </a:endParaRPr>
          </a:p>
          <a:p>
            <a:r>
              <a:rPr lang="en-GB" altLang="en-US" sz="1600" smtClean="0">
                <a:solidFill>
                  <a:srgbClr val="00347A"/>
                </a:solidFill>
              </a:rPr>
              <a:t>Liaise and communicate with local health and voluntary services</a:t>
            </a:r>
          </a:p>
          <a:p>
            <a:endParaRPr lang="en-GB" altLang="en-US" sz="1800" smtClean="0">
              <a:solidFill>
                <a:srgbClr val="00347A"/>
              </a:solidFill>
            </a:endParaRPr>
          </a:p>
          <a:p>
            <a:endParaRPr lang="en-GB" altLang="en-US" sz="2000" smtClean="0"/>
          </a:p>
        </p:txBody>
      </p:sp>
    </p:spTree>
    <p:extLst>
      <p:ext uri="{BB962C8B-B14F-4D97-AF65-F5344CB8AC3E}">
        <p14:creationId xmlns:p14="http://schemas.microsoft.com/office/powerpoint/2010/main" val="19029538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4213" y="1701802"/>
            <a:ext cx="4248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00347A"/>
                </a:solidFill>
              </a:rPr>
              <a:t>“Prompt and timely intervention to prevent playing continual catch up, triage through the waiting lists and get out there.”</a:t>
            </a:r>
          </a:p>
        </p:txBody>
      </p:sp>
      <p:sp>
        <p:nvSpPr>
          <p:cNvPr id="31745" name="Rectangle 1"/>
          <p:cNvSpPr>
            <a:spLocks noChangeArrowheads="1"/>
          </p:cNvSpPr>
          <p:nvPr/>
        </p:nvSpPr>
        <p:spPr bwMode="auto">
          <a:xfrm>
            <a:off x="395288" y="4143804"/>
            <a:ext cx="4464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0080"/>
                </a:solidFill>
                <a:cs typeface="Arial" charset="0"/>
              </a:rPr>
              <a:t>“Be realistic with the person with MND and their family about timescales, disruption etc. with regard to DFGs and any building work.”</a:t>
            </a:r>
            <a:endParaRPr lang="en-GB" altLang="en-US" sz="1600" smtClean="0">
              <a:solidFill>
                <a:srgbClr val="000000"/>
              </a:solidFill>
            </a:endParaRPr>
          </a:p>
        </p:txBody>
      </p:sp>
      <p:sp>
        <p:nvSpPr>
          <p:cNvPr id="4" name="Rectangle 3"/>
          <p:cNvSpPr>
            <a:spLocks noChangeArrowheads="1"/>
          </p:cNvSpPr>
          <p:nvPr/>
        </p:nvSpPr>
        <p:spPr bwMode="auto">
          <a:xfrm>
            <a:off x="5364163" y="1701802"/>
            <a:ext cx="30781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a:t>
            </a:r>
            <a:r>
              <a:rPr lang="en-GB" altLang="en-US" sz="1600" i="1" smtClean="0">
                <a:solidFill>
                  <a:srgbClr val="00347A"/>
                </a:solidFill>
                <a:ea typeface="Batang" pitchFamily="18" charset="-127"/>
                <a:cs typeface="Arial" charset="0"/>
              </a:rPr>
              <a:t>Re equipment: it is often difficult to advise about what is going to be needed but people and families are reluctant to accept the concept and need time.  Remember what the MNDA can provide in some cases.”</a:t>
            </a:r>
          </a:p>
        </p:txBody>
      </p:sp>
      <p:sp>
        <p:nvSpPr>
          <p:cNvPr id="31746" name="Rectangle 2"/>
          <p:cNvSpPr>
            <a:spLocks noChangeArrowheads="1"/>
          </p:cNvSpPr>
          <p:nvPr/>
        </p:nvSpPr>
        <p:spPr bwMode="auto">
          <a:xfrm>
            <a:off x="900113" y="5734823"/>
            <a:ext cx="7054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latin typeface="Calibri" pitchFamily="34" charset="0"/>
                <a:cs typeface="Times New Roman" pitchFamily="18" charset="0"/>
              </a:rPr>
              <a:t>“It is important to be aware of each others in-put so that there is a consistent and timely delivery of service.”</a:t>
            </a:r>
            <a:r>
              <a:rPr lang="en-GB" altLang="en-US" sz="1600" smtClean="0">
                <a:solidFill>
                  <a:srgbClr val="00347A"/>
                </a:solidFill>
              </a:rPr>
              <a:t> </a:t>
            </a:r>
          </a:p>
        </p:txBody>
      </p:sp>
      <p:sp>
        <p:nvSpPr>
          <p:cNvPr id="22534" name="TextBox 5"/>
          <p:cNvSpPr txBox="1">
            <a:spLocks noChangeArrowheads="1"/>
          </p:cNvSpPr>
          <p:nvPr/>
        </p:nvSpPr>
        <p:spPr bwMode="auto">
          <a:xfrm>
            <a:off x="3132140" y="548220"/>
            <a:ext cx="2254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Some quotes...</a:t>
            </a:r>
          </a:p>
        </p:txBody>
      </p:sp>
    </p:spTree>
    <p:extLst>
      <p:ext uri="{BB962C8B-B14F-4D97-AF65-F5344CB8AC3E}">
        <p14:creationId xmlns:p14="http://schemas.microsoft.com/office/powerpoint/2010/main" val="750165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5" grpId="0"/>
      <p:bldP spid="4" grpId="0"/>
      <p:bldP spid="3174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149"/>
          <p:cNvGrpSpPr>
            <a:grpSpLocks noGrp="1"/>
          </p:cNvGrpSpPr>
          <p:nvPr/>
        </p:nvGrpSpPr>
        <p:grpSpPr bwMode="auto">
          <a:xfrm>
            <a:off x="468313" y="548220"/>
            <a:ext cx="7561262" cy="5911849"/>
            <a:chOff x="1044" y="931"/>
            <a:chExt cx="3169" cy="3110"/>
          </a:xfrm>
        </p:grpSpPr>
        <p:grpSp>
          <p:nvGrpSpPr>
            <p:cNvPr id="23556" name="Group 134"/>
            <p:cNvGrpSpPr>
              <a:grpSpLocks/>
            </p:cNvGrpSpPr>
            <p:nvPr/>
          </p:nvGrpSpPr>
          <p:grpSpPr bwMode="auto">
            <a:xfrm>
              <a:off x="2695" y="1359"/>
              <a:ext cx="501" cy="547"/>
              <a:chOff x="2695" y="1359"/>
              <a:chExt cx="501" cy="547"/>
            </a:xfrm>
          </p:grpSpPr>
          <p:sp>
            <p:nvSpPr>
              <p:cNvPr id="23602" name="Freeform 109"/>
              <p:cNvSpPr>
                <a:spLocks/>
              </p:cNvSpPr>
              <p:nvPr/>
            </p:nvSpPr>
            <p:spPr bwMode="auto">
              <a:xfrm>
                <a:off x="2695" y="1359"/>
                <a:ext cx="501" cy="252"/>
              </a:xfrm>
              <a:custGeom>
                <a:avLst/>
                <a:gdLst>
                  <a:gd name="T0" fmla="*/ 85 w 501"/>
                  <a:gd name="T1" fmla="*/ 21 h 252"/>
                  <a:gd name="T2" fmla="*/ 92 w 501"/>
                  <a:gd name="T3" fmla="*/ 64 h 252"/>
                  <a:gd name="T4" fmla="*/ 50 w 501"/>
                  <a:gd name="T5" fmla="*/ 92 h 252"/>
                  <a:gd name="T6" fmla="*/ 25 w 501"/>
                  <a:gd name="T7" fmla="*/ 74 h 252"/>
                  <a:gd name="T8" fmla="*/ 62 w 501"/>
                  <a:gd name="T9" fmla="*/ 69 h 252"/>
                  <a:gd name="T10" fmla="*/ 69 w 501"/>
                  <a:gd name="T11" fmla="*/ 36 h 252"/>
                  <a:gd name="T12" fmla="*/ 30 w 501"/>
                  <a:gd name="T13" fmla="*/ 18 h 252"/>
                  <a:gd name="T14" fmla="*/ 131 w 501"/>
                  <a:gd name="T15" fmla="*/ 46 h 252"/>
                  <a:gd name="T16" fmla="*/ 131 w 501"/>
                  <a:gd name="T17" fmla="*/ 34 h 252"/>
                  <a:gd name="T18" fmla="*/ 115 w 501"/>
                  <a:gd name="T19" fmla="*/ 27 h 252"/>
                  <a:gd name="T20" fmla="*/ 127 w 501"/>
                  <a:gd name="T21" fmla="*/ 14 h 252"/>
                  <a:gd name="T22" fmla="*/ 134 w 501"/>
                  <a:gd name="T23" fmla="*/ 27 h 252"/>
                  <a:gd name="T24" fmla="*/ 164 w 501"/>
                  <a:gd name="T25" fmla="*/ 117 h 252"/>
                  <a:gd name="T26" fmla="*/ 140 w 501"/>
                  <a:gd name="T27" fmla="*/ 97 h 252"/>
                  <a:gd name="T28" fmla="*/ 143 w 501"/>
                  <a:gd name="T29" fmla="*/ 65 h 252"/>
                  <a:gd name="T30" fmla="*/ 177 w 501"/>
                  <a:gd name="T31" fmla="*/ 55 h 252"/>
                  <a:gd name="T32" fmla="*/ 199 w 501"/>
                  <a:gd name="T33" fmla="*/ 74 h 252"/>
                  <a:gd name="T34" fmla="*/ 157 w 501"/>
                  <a:gd name="T35" fmla="*/ 92 h 252"/>
                  <a:gd name="T36" fmla="*/ 182 w 501"/>
                  <a:gd name="T37" fmla="*/ 106 h 252"/>
                  <a:gd name="T38" fmla="*/ 185 w 501"/>
                  <a:gd name="T39" fmla="*/ 76 h 252"/>
                  <a:gd name="T40" fmla="*/ 166 w 501"/>
                  <a:gd name="T41" fmla="*/ 67 h 252"/>
                  <a:gd name="T42" fmla="*/ 236 w 501"/>
                  <a:gd name="T43" fmla="*/ 87 h 252"/>
                  <a:gd name="T44" fmla="*/ 235 w 501"/>
                  <a:gd name="T45" fmla="*/ 122 h 252"/>
                  <a:gd name="T46" fmla="*/ 235 w 501"/>
                  <a:gd name="T47" fmla="*/ 134 h 252"/>
                  <a:gd name="T48" fmla="*/ 210 w 501"/>
                  <a:gd name="T49" fmla="*/ 115 h 252"/>
                  <a:gd name="T50" fmla="*/ 244 w 501"/>
                  <a:gd name="T51" fmla="*/ 55 h 252"/>
                  <a:gd name="T52" fmla="*/ 272 w 501"/>
                  <a:gd name="T53" fmla="*/ 147 h 252"/>
                  <a:gd name="T54" fmla="*/ 298 w 501"/>
                  <a:gd name="T55" fmla="*/ 73 h 252"/>
                  <a:gd name="T56" fmla="*/ 286 w 501"/>
                  <a:gd name="T57" fmla="*/ 80 h 252"/>
                  <a:gd name="T58" fmla="*/ 282 w 501"/>
                  <a:gd name="T59" fmla="*/ 62 h 252"/>
                  <a:gd name="T60" fmla="*/ 298 w 501"/>
                  <a:gd name="T61" fmla="*/ 65 h 252"/>
                  <a:gd name="T62" fmla="*/ 325 w 501"/>
                  <a:gd name="T63" fmla="*/ 117 h 252"/>
                  <a:gd name="T64" fmla="*/ 319 w 501"/>
                  <a:gd name="T65" fmla="*/ 152 h 252"/>
                  <a:gd name="T66" fmla="*/ 318 w 501"/>
                  <a:gd name="T67" fmla="*/ 166 h 252"/>
                  <a:gd name="T68" fmla="*/ 295 w 501"/>
                  <a:gd name="T69" fmla="*/ 145 h 252"/>
                  <a:gd name="T70" fmla="*/ 333 w 501"/>
                  <a:gd name="T71" fmla="*/ 87 h 252"/>
                  <a:gd name="T72" fmla="*/ 353 w 501"/>
                  <a:gd name="T73" fmla="*/ 182 h 252"/>
                  <a:gd name="T74" fmla="*/ 386 w 501"/>
                  <a:gd name="T75" fmla="*/ 110 h 252"/>
                  <a:gd name="T76" fmla="*/ 374 w 501"/>
                  <a:gd name="T77" fmla="*/ 115 h 252"/>
                  <a:gd name="T78" fmla="*/ 370 w 501"/>
                  <a:gd name="T79" fmla="*/ 97 h 252"/>
                  <a:gd name="T80" fmla="*/ 388 w 501"/>
                  <a:gd name="T81" fmla="*/ 102 h 252"/>
                  <a:gd name="T82" fmla="*/ 423 w 501"/>
                  <a:gd name="T83" fmla="*/ 214 h 252"/>
                  <a:gd name="T84" fmla="*/ 399 w 501"/>
                  <a:gd name="T85" fmla="*/ 199 h 252"/>
                  <a:gd name="T86" fmla="*/ 369 w 501"/>
                  <a:gd name="T87" fmla="*/ 185 h 252"/>
                  <a:gd name="T88" fmla="*/ 379 w 501"/>
                  <a:gd name="T89" fmla="*/ 166 h 252"/>
                  <a:gd name="T90" fmla="*/ 415 w 501"/>
                  <a:gd name="T91" fmla="*/ 162 h 252"/>
                  <a:gd name="T92" fmla="*/ 390 w 501"/>
                  <a:gd name="T93" fmla="*/ 152 h 252"/>
                  <a:gd name="T94" fmla="*/ 418 w 501"/>
                  <a:gd name="T95" fmla="*/ 147 h 252"/>
                  <a:gd name="T96" fmla="*/ 418 w 501"/>
                  <a:gd name="T97" fmla="*/ 198 h 252"/>
                  <a:gd name="T98" fmla="*/ 427 w 501"/>
                  <a:gd name="T99" fmla="*/ 203 h 252"/>
                  <a:gd name="T100" fmla="*/ 390 w 501"/>
                  <a:gd name="T101" fmla="*/ 178 h 252"/>
                  <a:gd name="T102" fmla="*/ 395 w 501"/>
                  <a:gd name="T103" fmla="*/ 191 h 252"/>
                  <a:gd name="T104" fmla="*/ 476 w 501"/>
                  <a:gd name="T105" fmla="*/ 185 h 252"/>
                  <a:gd name="T106" fmla="*/ 501 w 501"/>
                  <a:gd name="T107" fmla="*/ 201 h 252"/>
                  <a:gd name="T108" fmla="*/ 460 w 501"/>
                  <a:gd name="T109" fmla="*/ 242 h 252"/>
                  <a:gd name="T110" fmla="*/ 480 w 501"/>
                  <a:gd name="T111" fmla="*/ 196 h 252"/>
                  <a:gd name="T112" fmla="*/ 425 w 501"/>
                  <a:gd name="T113" fmla="*/ 221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1"/>
                  <a:gd name="T172" fmla="*/ 0 h 252"/>
                  <a:gd name="T173" fmla="*/ 501 w 501"/>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1" h="252">
                    <a:moveTo>
                      <a:pt x="50" y="4"/>
                    </a:moveTo>
                    <a:lnTo>
                      <a:pt x="50" y="4"/>
                    </a:lnTo>
                    <a:lnTo>
                      <a:pt x="60" y="6"/>
                    </a:lnTo>
                    <a:lnTo>
                      <a:pt x="71" y="11"/>
                    </a:lnTo>
                    <a:lnTo>
                      <a:pt x="78" y="14"/>
                    </a:lnTo>
                    <a:lnTo>
                      <a:pt x="85" y="21"/>
                    </a:lnTo>
                    <a:lnTo>
                      <a:pt x="88" y="28"/>
                    </a:lnTo>
                    <a:lnTo>
                      <a:pt x="92" y="37"/>
                    </a:lnTo>
                    <a:lnTo>
                      <a:pt x="94" y="44"/>
                    </a:lnTo>
                    <a:lnTo>
                      <a:pt x="94" y="53"/>
                    </a:lnTo>
                    <a:lnTo>
                      <a:pt x="92" y="64"/>
                    </a:lnTo>
                    <a:lnTo>
                      <a:pt x="88" y="71"/>
                    </a:lnTo>
                    <a:lnTo>
                      <a:pt x="83" y="78"/>
                    </a:lnTo>
                    <a:lnTo>
                      <a:pt x="78" y="85"/>
                    </a:lnTo>
                    <a:lnTo>
                      <a:pt x="69" y="88"/>
                    </a:lnTo>
                    <a:lnTo>
                      <a:pt x="60" y="92"/>
                    </a:lnTo>
                    <a:lnTo>
                      <a:pt x="50" y="92"/>
                    </a:lnTo>
                    <a:lnTo>
                      <a:pt x="37" y="92"/>
                    </a:lnTo>
                    <a:lnTo>
                      <a:pt x="0" y="88"/>
                    </a:lnTo>
                    <a:lnTo>
                      <a:pt x="11" y="0"/>
                    </a:lnTo>
                    <a:lnTo>
                      <a:pt x="50" y="4"/>
                    </a:lnTo>
                    <a:lnTo>
                      <a:pt x="25" y="74"/>
                    </a:lnTo>
                    <a:lnTo>
                      <a:pt x="39" y="76"/>
                    </a:lnTo>
                    <a:lnTo>
                      <a:pt x="46" y="76"/>
                    </a:lnTo>
                    <a:lnTo>
                      <a:pt x="53" y="74"/>
                    </a:lnTo>
                    <a:lnTo>
                      <a:pt x="58" y="73"/>
                    </a:lnTo>
                    <a:lnTo>
                      <a:pt x="62" y="69"/>
                    </a:lnTo>
                    <a:lnTo>
                      <a:pt x="66" y="65"/>
                    </a:lnTo>
                    <a:lnTo>
                      <a:pt x="67" y="60"/>
                    </a:lnTo>
                    <a:lnTo>
                      <a:pt x="71" y="51"/>
                    </a:lnTo>
                    <a:lnTo>
                      <a:pt x="71" y="41"/>
                    </a:lnTo>
                    <a:lnTo>
                      <a:pt x="69" y="36"/>
                    </a:lnTo>
                    <a:lnTo>
                      <a:pt x="66" y="30"/>
                    </a:lnTo>
                    <a:lnTo>
                      <a:pt x="62" y="27"/>
                    </a:lnTo>
                    <a:lnTo>
                      <a:pt x="58" y="23"/>
                    </a:lnTo>
                    <a:lnTo>
                      <a:pt x="51" y="21"/>
                    </a:lnTo>
                    <a:lnTo>
                      <a:pt x="44" y="20"/>
                    </a:lnTo>
                    <a:lnTo>
                      <a:pt x="30" y="18"/>
                    </a:lnTo>
                    <a:lnTo>
                      <a:pt x="25" y="74"/>
                    </a:lnTo>
                    <a:lnTo>
                      <a:pt x="50" y="4"/>
                    </a:lnTo>
                    <a:lnTo>
                      <a:pt x="120" y="104"/>
                    </a:lnTo>
                    <a:lnTo>
                      <a:pt x="101" y="101"/>
                    </a:lnTo>
                    <a:lnTo>
                      <a:pt x="111" y="43"/>
                    </a:lnTo>
                    <a:lnTo>
                      <a:pt x="131" y="46"/>
                    </a:lnTo>
                    <a:lnTo>
                      <a:pt x="120" y="104"/>
                    </a:lnTo>
                    <a:lnTo>
                      <a:pt x="50" y="4"/>
                    </a:lnTo>
                    <a:lnTo>
                      <a:pt x="134" y="27"/>
                    </a:lnTo>
                    <a:lnTo>
                      <a:pt x="133" y="30"/>
                    </a:lnTo>
                    <a:lnTo>
                      <a:pt x="131" y="34"/>
                    </a:lnTo>
                    <a:lnTo>
                      <a:pt x="127" y="36"/>
                    </a:lnTo>
                    <a:lnTo>
                      <a:pt x="122" y="36"/>
                    </a:lnTo>
                    <a:lnTo>
                      <a:pt x="118" y="34"/>
                    </a:lnTo>
                    <a:lnTo>
                      <a:pt x="117" y="30"/>
                    </a:lnTo>
                    <a:lnTo>
                      <a:pt x="115" y="27"/>
                    </a:lnTo>
                    <a:lnTo>
                      <a:pt x="115" y="23"/>
                    </a:lnTo>
                    <a:lnTo>
                      <a:pt x="117" y="20"/>
                    </a:lnTo>
                    <a:lnTo>
                      <a:pt x="118" y="16"/>
                    </a:lnTo>
                    <a:lnTo>
                      <a:pt x="122" y="14"/>
                    </a:lnTo>
                    <a:lnTo>
                      <a:pt x="127" y="14"/>
                    </a:lnTo>
                    <a:lnTo>
                      <a:pt x="131" y="16"/>
                    </a:lnTo>
                    <a:lnTo>
                      <a:pt x="133" y="18"/>
                    </a:lnTo>
                    <a:lnTo>
                      <a:pt x="134" y="23"/>
                    </a:lnTo>
                    <a:lnTo>
                      <a:pt x="134" y="27"/>
                    </a:lnTo>
                    <a:lnTo>
                      <a:pt x="50" y="4"/>
                    </a:lnTo>
                    <a:lnTo>
                      <a:pt x="192" y="115"/>
                    </a:lnTo>
                    <a:lnTo>
                      <a:pt x="184" y="117"/>
                    </a:lnTo>
                    <a:lnTo>
                      <a:pt x="177" y="118"/>
                    </a:lnTo>
                    <a:lnTo>
                      <a:pt x="164" y="117"/>
                    </a:lnTo>
                    <a:lnTo>
                      <a:pt x="157" y="113"/>
                    </a:lnTo>
                    <a:lnTo>
                      <a:pt x="152" y="110"/>
                    </a:lnTo>
                    <a:lnTo>
                      <a:pt x="147" y="106"/>
                    </a:lnTo>
                    <a:lnTo>
                      <a:pt x="141" y="102"/>
                    </a:lnTo>
                    <a:lnTo>
                      <a:pt x="140" y="97"/>
                    </a:lnTo>
                    <a:lnTo>
                      <a:pt x="138" y="90"/>
                    </a:lnTo>
                    <a:lnTo>
                      <a:pt x="138" y="85"/>
                    </a:lnTo>
                    <a:lnTo>
                      <a:pt x="138" y="78"/>
                    </a:lnTo>
                    <a:lnTo>
                      <a:pt x="140" y="71"/>
                    </a:lnTo>
                    <a:lnTo>
                      <a:pt x="143" y="65"/>
                    </a:lnTo>
                    <a:lnTo>
                      <a:pt x="147" y="62"/>
                    </a:lnTo>
                    <a:lnTo>
                      <a:pt x="152" y="58"/>
                    </a:lnTo>
                    <a:lnTo>
                      <a:pt x="157" y="55"/>
                    </a:lnTo>
                    <a:lnTo>
                      <a:pt x="164" y="53"/>
                    </a:lnTo>
                    <a:lnTo>
                      <a:pt x="170" y="53"/>
                    </a:lnTo>
                    <a:lnTo>
                      <a:pt x="177" y="55"/>
                    </a:lnTo>
                    <a:lnTo>
                      <a:pt x="182" y="57"/>
                    </a:lnTo>
                    <a:lnTo>
                      <a:pt x="187" y="60"/>
                    </a:lnTo>
                    <a:lnTo>
                      <a:pt x="192" y="64"/>
                    </a:lnTo>
                    <a:lnTo>
                      <a:pt x="196" y="69"/>
                    </a:lnTo>
                    <a:lnTo>
                      <a:pt x="199" y="74"/>
                    </a:lnTo>
                    <a:lnTo>
                      <a:pt x="199" y="80"/>
                    </a:lnTo>
                    <a:lnTo>
                      <a:pt x="199" y="87"/>
                    </a:lnTo>
                    <a:lnTo>
                      <a:pt x="198" y="95"/>
                    </a:lnTo>
                    <a:lnTo>
                      <a:pt x="157" y="85"/>
                    </a:lnTo>
                    <a:lnTo>
                      <a:pt x="157" y="92"/>
                    </a:lnTo>
                    <a:lnTo>
                      <a:pt x="159" y="99"/>
                    </a:lnTo>
                    <a:lnTo>
                      <a:pt x="164" y="102"/>
                    </a:lnTo>
                    <a:lnTo>
                      <a:pt x="171" y="106"/>
                    </a:lnTo>
                    <a:lnTo>
                      <a:pt x="177" y="108"/>
                    </a:lnTo>
                    <a:lnTo>
                      <a:pt x="182" y="106"/>
                    </a:lnTo>
                    <a:lnTo>
                      <a:pt x="196" y="102"/>
                    </a:lnTo>
                    <a:lnTo>
                      <a:pt x="192" y="115"/>
                    </a:lnTo>
                    <a:lnTo>
                      <a:pt x="50" y="4"/>
                    </a:lnTo>
                    <a:lnTo>
                      <a:pt x="185" y="81"/>
                    </a:lnTo>
                    <a:lnTo>
                      <a:pt x="185" y="76"/>
                    </a:lnTo>
                    <a:lnTo>
                      <a:pt x="184" y="71"/>
                    </a:lnTo>
                    <a:lnTo>
                      <a:pt x="180" y="67"/>
                    </a:lnTo>
                    <a:lnTo>
                      <a:pt x="175" y="65"/>
                    </a:lnTo>
                    <a:lnTo>
                      <a:pt x="170" y="65"/>
                    </a:lnTo>
                    <a:lnTo>
                      <a:pt x="166" y="67"/>
                    </a:lnTo>
                    <a:lnTo>
                      <a:pt x="162" y="71"/>
                    </a:lnTo>
                    <a:lnTo>
                      <a:pt x="159" y="76"/>
                    </a:lnTo>
                    <a:lnTo>
                      <a:pt x="185" y="81"/>
                    </a:lnTo>
                    <a:lnTo>
                      <a:pt x="50" y="4"/>
                    </a:lnTo>
                    <a:lnTo>
                      <a:pt x="258" y="92"/>
                    </a:lnTo>
                    <a:lnTo>
                      <a:pt x="236" y="87"/>
                    </a:lnTo>
                    <a:lnTo>
                      <a:pt x="229" y="110"/>
                    </a:lnTo>
                    <a:lnTo>
                      <a:pt x="229" y="113"/>
                    </a:lnTo>
                    <a:lnTo>
                      <a:pt x="229" y="117"/>
                    </a:lnTo>
                    <a:lnTo>
                      <a:pt x="231" y="120"/>
                    </a:lnTo>
                    <a:lnTo>
                      <a:pt x="235" y="122"/>
                    </a:lnTo>
                    <a:lnTo>
                      <a:pt x="242" y="122"/>
                    </a:lnTo>
                    <a:lnTo>
                      <a:pt x="249" y="122"/>
                    </a:lnTo>
                    <a:lnTo>
                      <a:pt x="245" y="134"/>
                    </a:lnTo>
                    <a:lnTo>
                      <a:pt x="235" y="134"/>
                    </a:lnTo>
                    <a:lnTo>
                      <a:pt x="226" y="132"/>
                    </a:lnTo>
                    <a:lnTo>
                      <a:pt x="219" y="129"/>
                    </a:lnTo>
                    <a:lnTo>
                      <a:pt x="212" y="124"/>
                    </a:lnTo>
                    <a:lnTo>
                      <a:pt x="210" y="120"/>
                    </a:lnTo>
                    <a:lnTo>
                      <a:pt x="210" y="115"/>
                    </a:lnTo>
                    <a:lnTo>
                      <a:pt x="210" y="111"/>
                    </a:lnTo>
                    <a:lnTo>
                      <a:pt x="212" y="104"/>
                    </a:lnTo>
                    <a:lnTo>
                      <a:pt x="219" y="80"/>
                    </a:lnTo>
                    <a:lnTo>
                      <a:pt x="210" y="78"/>
                    </a:lnTo>
                    <a:lnTo>
                      <a:pt x="212" y="74"/>
                    </a:lnTo>
                    <a:lnTo>
                      <a:pt x="244" y="55"/>
                    </a:lnTo>
                    <a:lnTo>
                      <a:pt x="247" y="55"/>
                    </a:lnTo>
                    <a:lnTo>
                      <a:pt x="240" y="74"/>
                    </a:lnTo>
                    <a:lnTo>
                      <a:pt x="261" y="80"/>
                    </a:lnTo>
                    <a:lnTo>
                      <a:pt x="258" y="92"/>
                    </a:lnTo>
                    <a:lnTo>
                      <a:pt x="50" y="4"/>
                    </a:lnTo>
                    <a:lnTo>
                      <a:pt x="272" y="147"/>
                    </a:lnTo>
                    <a:lnTo>
                      <a:pt x="254" y="141"/>
                    </a:lnTo>
                    <a:lnTo>
                      <a:pt x="274" y="85"/>
                    </a:lnTo>
                    <a:lnTo>
                      <a:pt x="291" y="90"/>
                    </a:lnTo>
                    <a:lnTo>
                      <a:pt x="272" y="147"/>
                    </a:lnTo>
                    <a:lnTo>
                      <a:pt x="50" y="4"/>
                    </a:lnTo>
                    <a:lnTo>
                      <a:pt x="298" y="73"/>
                    </a:lnTo>
                    <a:lnTo>
                      <a:pt x="296" y="76"/>
                    </a:lnTo>
                    <a:lnTo>
                      <a:pt x="293" y="78"/>
                    </a:lnTo>
                    <a:lnTo>
                      <a:pt x="289" y="80"/>
                    </a:lnTo>
                    <a:lnTo>
                      <a:pt x="286" y="80"/>
                    </a:lnTo>
                    <a:lnTo>
                      <a:pt x="282" y="76"/>
                    </a:lnTo>
                    <a:lnTo>
                      <a:pt x="281" y="74"/>
                    </a:lnTo>
                    <a:lnTo>
                      <a:pt x="279" y="69"/>
                    </a:lnTo>
                    <a:lnTo>
                      <a:pt x="279" y="65"/>
                    </a:lnTo>
                    <a:lnTo>
                      <a:pt x="282" y="62"/>
                    </a:lnTo>
                    <a:lnTo>
                      <a:pt x="284" y="60"/>
                    </a:lnTo>
                    <a:lnTo>
                      <a:pt x="289" y="58"/>
                    </a:lnTo>
                    <a:lnTo>
                      <a:pt x="293" y="58"/>
                    </a:lnTo>
                    <a:lnTo>
                      <a:pt x="296" y="62"/>
                    </a:lnTo>
                    <a:lnTo>
                      <a:pt x="298" y="65"/>
                    </a:lnTo>
                    <a:lnTo>
                      <a:pt x="300" y="69"/>
                    </a:lnTo>
                    <a:lnTo>
                      <a:pt x="298" y="73"/>
                    </a:lnTo>
                    <a:lnTo>
                      <a:pt x="50" y="4"/>
                    </a:lnTo>
                    <a:lnTo>
                      <a:pt x="344" y="125"/>
                    </a:lnTo>
                    <a:lnTo>
                      <a:pt x="325" y="117"/>
                    </a:lnTo>
                    <a:lnTo>
                      <a:pt x="314" y="140"/>
                    </a:lnTo>
                    <a:lnTo>
                      <a:pt x="314" y="145"/>
                    </a:lnTo>
                    <a:lnTo>
                      <a:pt x="314" y="148"/>
                    </a:lnTo>
                    <a:lnTo>
                      <a:pt x="316" y="150"/>
                    </a:lnTo>
                    <a:lnTo>
                      <a:pt x="319" y="152"/>
                    </a:lnTo>
                    <a:lnTo>
                      <a:pt x="325" y="154"/>
                    </a:lnTo>
                    <a:lnTo>
                      <a:pt x="332" y="154"/>
                    </a:lnTo>
                    <a:lnTo>
                      <a:pt x="328" y="168"/>
                    </a:lnTo>
                    <a:lnTo>
                      <a:pt x="318" y="166"/>
                    </a:lnTo>
                    <a:lnTo>
                      <a:pt x="311" y="164"/>
                    </a:lnTo>
                    <a:lnTo>
                      <a:pt x="302" y="159"/>
                    </a:lnTo>
                    <a:lnTo>
                      <a:pt x="296" y="154"/>
                    </a:lnTo>
                    <a:lnTo>
                      <a:pt x="295" y="148"/>
                    </a:lnTo>
                    <a:lnTo>
                      <a:pt x="295" y="145"/>
                    </a:lnTo>
                    <a:lnTo>
                      <a:pt x="295" y="140"/>
                    </a:lnTo>
                    <a:lnTo>
                      <a:pt x="296" y="134"/>
                    </a:lnTo>
                    <a:lnTo>
                      <a:pt x="307" y="110"/>
                    </a:lnTo>
                    <a:lnTo>
                      <a:pt x="298" y="106"/>
                    </a:lnTo>
                    <a:lnTo>
                      <a:pt x="300" y="104"/>
                    </a:lnTo>
                    <a:lnTo>
                      <a:pt x="333" y="87"/>
                    </a:lnTo>
                    <a:lnTo>
                      <a:pt x="337" y="88"/>
                    </a:lnTo>
                    <a:lnTo>
                      <a:pt x="328" y="106"/>
                    </a:lnTo>
                    <a:lnTo>
                      <a:pt x="349" y="113"/>
                    </a:lnTo>
                    <a:lnTo>
                      <a:pt x="344" y="125"/>
                    </a:lnTo>
                    <a:lnTo>
                      <a:pt x="50" y="4"/>
                    </a:lnTo>
                    <a:lnTo>
                      <a:pt x="353" y="182"/>
                    </a:lnTo>
                    <a:lnTo>
                      <a:pt x="335" y="173"/>
                    </a:lnTo>
                    <a:lnTo>
                      <a:pt x="362" y="118"/>
                    </a:lnTo>
                    <a:lnTo>
                      <a:pt x="378" y="127"/>
                    </a:lnTo>
                    <a:lnTo>
                      <a:pt x="353" y="182"/>
                    </a:lnTo>
                    <a:lnTo>
                      <a:pt x="50" y="4"/>
                    </a:lnTo>
                    <a:lnTo>
                      <a:pt x="386" y="110"/>
                    </a:lnTo>
                    <a:lnTo>
                      <a:pt x="385" y="113"/>
                    </a:lnTo>
                    <a:lnTo>
                      <a:pt x="381" y="115"/>
                    </a:lnTo>
                    <a:lnTo>
                      <a:pt x="378" y="117"/>
                    </a:lnTo>
                    <a:lnTo>
                      <a:pt x="374" y="115"/>
                    </a:lnTo>
                    <a:lnTo>
                      <a:pt x="370" y="113"/>
                    </a:lnTo>
                    <a:lnTo>
                      <a:pt x="369" y="110"/>
                    </a:lnTo>
                    <a:lnTo>
                      <a:pt x="367" y="104"/>
                    </a:lnTo>
                    <a:lnTo>
                      <a:pt x="369" y="101"/>
                    </a:lnTo>
                    <a:lnTo>
                      <a:pt x="370" y="97"/>
                    </a:lnTo>
                    <a:lnTo>
                      <a:pt x="374" y="95"/>
                    </a:lnTo>
                    <a:lnTo>
                      <a:pt x="378" y="95"/>
                    </a:lnTo>
                    <a:lnTo>
                      <a:pt x="383" y="95"/>
                    </a:lnTo>
                    <a:lnTo>
                      <a:pt x="386" y="99"/>
                    </a:lnTo>
                    <a:lnTo>
                      <a:pt x="388" y="102"/>
                    </a:lnTo>
                    <a:lnTo>
                      <a:pt x="388" y="106"/>
                    </a:lnTo>
                    <a:lnTo>
                      <a:pt x="386" y="110"/>
                    </a:lnTo>
                    <a:lnTo>
                      <a:pt x="50" y="4"/>
                    </a:lnTo>
                    <a:lnTo>
                      <a:pt x="423" y="214"/>
                    </a:lnTo>
                    <a:lnTo>
                      <a:pt x="413" y="212"/>
                    </a:lnTo>
                    <a:lnTo>
                      <a:pt x="404" y="210"/>
                    </a:lnTo>
                    <a:lnTo>
                      <a:pt x="399" y="205"/>
                    </a:lnTo>
                    <a:lnTo>
                      <a:pt x="399" y="201"/>
                    </a:lnTo>
                    <a:lnTo>
                      <a:pt x="399" y="199"/>
                    </a:lnTo>
                    <a:lnTo>
                      <a:pt x="386" y="198"/>
                    </a:lnTo>
                    <a:lnTo>
                      <a:pt x="378" y="196"/>
                    </a:lnTo>
                    <a:lnTo>
                      <a:pt x="372" y="191"/>
                    </a:lnTo>
                    <a:lnTo>
                      <a:pt x="369" y="185"/>
                    </a:lnTo>
                    <a:lnTo>
                      <a:pt x="369" y="180"/>
                    </a:lnTo>
                    <a:lnTo>
                      <a:pt x="369" y="175"/>
                    </a:lnTo>
                    <a:lnTo>
                      <a:pt x="372" y="169"/>
                    </a:lnTo>
                    <a:lnTo>
                      <a:pt x="376" y="168"/>
                    </a:lnTo>
                    <a:lnTo>
                      <a:pt x="379" y="166"/>
                    </a:lnTo>
                    <a:lnTo>
                      <a:pt x="385" y="166"/>
                    </a:lnTo>
                    <a:lnTo>
                      <a:pt x="397" y="166"/>
                    </a:lnTo>
                    <a:lnTo>
                      <a:pt x="413" y="169"/>
                    </a:lnTo>
                    <a:lnTo>
                      <a:pt x="415" y="166"/>
                    </a:lnTo>
                    <a:lnTo>
                      <a:pt x="415" y="162"/>
                    </a:lnTo>
                    <a:lnTo>
                      <a:pt x="413" y="159"/>
                    </a:lnTo>
                    <a:lnTo>
                      <a:pt x="407" y="155"/>
                    </a:lnTo>
                    <a:lnTo>
                      <a:pt x="402" y="154"/>
                    </a:lnTo>
                    <a:lnTo>
                      <a:pt x="397" y="152"/>
                    </a:lnTo>
                    <a:lnTo>
                      <a:pt x="390" y="152"/>
                    </a:lnTo>
                    <a:lnTo>
                      <a:pt x="385" y="154"/>
                    </a:lnTo>
                    <a:lnTo>
                      <a:pt x="392" y="140"/>
                    </a:lnTo>
                    <a:lnTo>
                      <a:pt x="404" y="141"/>
                    </a:lnTo>
                    <a:lnTo>
                      <a:pt x="418" y="147"/>
                    </a:lnTo>
                    <a:lnTo>
                      <a:pt x="427" y="152"/>
                    </a:lnTo>
                    <a:lnTo>
                      <a:pt x="432" y="159"/>
                    </a:lnTo>
                    <a:lnTo>
                      <a:pt x="434" y="166"/>
                    </a:lnTo>
                    <a:lnTo>
                      <a:pt x="434" y="169"/>
                    </a:lnTo>
                    <a:lnTo>
                      <a:pt x="432" y="175"/>
                    </a:lnTo>
                    <a:lnTo>
                      <a:pt x="418" y="198"/>
                    </a:lnTo>
                    <a:lnTo>
                      <a:pt x="418" y="201"/>
                    </a:lnTo>
                    <a:lnTo>
                      <a:pt x="420" y="203"/>
                    </a:lnTo>
                    <a:lnTo>
                      <a:pt x="422" y="205"/>
                    </a:lnTo>
                    <a:lnTo>
                      <a:pt x="427" y="203"/>
                    </a:lnTo>
                    <a:lnTo>
                      <a:pt x="423" y="214"/>
                    </a:lnTo>
                    <a:lnTo>
                      <a:pt x="50" y="4"/>
                    </a:lnTo>
                    <a:lnTo>
                      <a:pt x="409" y="177"/>
                    </a:lnTo>
                    <a:lnTo>
                      <a:pt x="395" y="177"/>
                    </a:lnTo>
                    <a:lnTo>
                      <a:pt x="390" y="178"/>
                    </a:lnTo>
                    <a:lnTo>
                      <a:pt x="388" y="180"/>
                    </a:lnTo>
                    <a:lnTo>
                      <a:pt x="388" y="185"/>
                    </a:lnTo>
                    <a:lnTo>
                      <a:pt x="390" y="189"/>
                    </a:lnTo>
                    <a:lnTo>
                      <a:pt x="395" y="191"/>
                    </a:lnTo>
                    <a:lnTo>
                      <a:pt x="402" y="191"/>
                    </a:lnTo>
                    <a:lnTo>
                      <a:pt x="409" y="177"/>
                    </a:lnTo>
                    <a:lnTo>
                      <a:pt x="50" y="4"/>
                    </a:lnTo>
                    <a:lnTo>
                      <a:pt x="469" y="187"/>
                    </a:lnTo>
                    <a:lnTo>
                      <a:pt x="476" y="185"/>
                    </a:lnTo>
                    <a:lnTo>
                      <a:pt x="481" y="185"/>
                    </a:lnTo>
                    <a:lnTo>
                      <a:pt x="487" y="185"/>
                    </a:lnTo>
                    <a:lnTo>
                      <a:pt x="490" y="189"/>
                    </a:lnTo>
                    <a:lnTo>
                      <a:pt x="497" y="194"/>
                    </a:lnTo>
                    <a:lnTo>
                      <a:pt x="501" y="201"/>
                    </a:lnTo>
                    <a:lnTo>
                      <a:pt x="501" y="205"/>
                    </a:lnTo>
                    <a:lnTo>
                      <a:pt x="501" y="210"/>
                    </a:lnTo>
                    <a:lnTo>
                      <a:pt x="501" y="214"/>
                    </a:lnTo>
                    <a:lnTo>
                      <a:pt x="497" y="221"/>
                    </a:lnTo>
                    <a:lnTo>
                      <a:pt x="476" y="252"/>
                    </a:lnTo>
                    <a:lnTo>
                      <a:pt x="460" y="242"/>
                    </a:lnTo>
                    <a:lnTo>
                      <a:pt x="480" y="212"/>
                    </a:lnTo>
                    <a:lnTo>
                      <a:pt x="483" y="207"/>
                    </a:lnTo>
                    <a:lnTo>
                      <a:pt x="483" y="201"/>
                    </a:lnTo>
                    <a:lnTo>
                      <a:pt x="481" y="198"/>
                    </a:lnTo>
                    <a:lnTo>
                      <a:pt x="480" y="196"/>
                    </a:lnTo>
                    <a:lnTo>
                      <a:pt x="476" y="194"/>
                    </a:lnTo>
                    <a:lnTo>
                      <a:pt x="473" y="194"/>
                    </a:lnTo>
                    <a:lnTo>
                      <a:pt x="462" y="198"/>
                    </a:lnTo>
                    <a:lnTo>
                      <a:pt x="441" y="229"/>
                    </a:lnTo>
                    <a:lnTo>
                      <a:pt x="425" y="221"/>
                    </a:lnTo>
                    <a:lnTo>
                      <a:pt x="459" y="169"/>
                    </a:lnTo>
                    <a:lnTo>
                      <a:pt x="474" y="180"/>
                    </a:lnTo>
                    <a:lnTo>
                      <a:pt x="469" y="187"/>
                    </a:lnTo>
                    <a:lnTo>
                      <a:pt x="50" y="4"/>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603" name="Freeform 116"/>
              <p:cNvSpPr>
                <a:spLocks/>
              </p:cNvSpPr>
              <p:nvPr/>
            </p:nvSpPr>
            <p:spPr bwMode="auto">
              <a:xfrm>
                <a:off x="2798" y="1553"/>
                <a:ext cx="133" cy="353"/>
              </a:xfrm>
              <a:custGeom>
                <a:avLst/>
                <a:gdLst>
                  <a:gd name="T0" fmla="*/ 52 w 133"/>
                  <a:gd name="T1" fmla="*/ 104 h 353"/>
                  <a:gd name="T2" fmla="*/ 52 w 133"/>
                  <a:gd name="T3" fmla="*/ 106 h 353"/>
                  <a:gd name="T4" fmla="*/ 89 w 133"/>
                  <a:gd name="T5" fmla="*/ 99 h 353"/>
                  <a:gd name="T6" fmla="*/ 0 w 133"/>
                  <a:gd name="T7" fmla="*/ 349 h 353"/>
                  <a:gd name="T8" fmla="*/ 0 w 133"/>
                  <a:gd name="T9" fmla="*/ 349 h 353"/>
                  <a:gd name="T10" fmla="*/ 8 w 133"/>
                  <a:gd name="T11" fmla="*/ 353 h 353"/>
                  <a:gd name="T12" fmla="*/ 100 w 133"/>
                  <a:gd name="T13" fmla="*/ 102 h 353"/>
                  <a:gd name="T14" fmla="*/ 125 w 133"/>
                  <a:gd name="T15" fmla="*/ 132 h 353"/>
                  <a:gd name="T16" fmla="*/ 125 w 133"/>
                  <a:gd name="T17" fmla="*/ 65 h 353"/>
                  <a:gd name="T18" fmla="*/ 125 w 133"/>
                  <a:gd name="T19" fmla="*/ 65 h 353"/>
                  <a:gd name="T20" fmla="*/ 128 w 133"/>
                  <a:gd name="T21" fmla="*/ 32 h 353"/>
                  <a:gd name="T22" fmla="*/ 133 w 133"/>
                  <a:gd name="T23" fmla="*/ 0 h 353"/>
                  <a:gd name="T24" fmla="*/ 133 w 133"/>
                  <a:gd name="T25" fmla="*/ 0 h 353"/>
                  <a:gd name="T26" fmla="*/ 98 w 133"/>
                  <a:gd name="T27" fmla="*/ 55 h 353"/>
                  <a:gd name="T28" fmla="*/ 52 w 133"/>
                  <a:gd name="T29" fmla="*/ 104 h 353"/>
                  <a:gd name="T30" fmla="*/ 52 w 133"/>
                  <a:gd name="T31" fmla="*/ 104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353"/>
                  <a:gd name="T50" fmla="*/ 133 w 133"/>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353">
                    <a:moveTo>
                      <a:pt x="52" y="104"/>
                    </a:moveTo>
                    <a:lnTo>
                      <a:pt x="52" y="106"/>
                    </a:lnTo>
                    <a:lnTo>
                      <a:pt x="89" y="99"/>
                    </a:lnTo>
                    <a:lnTo>
                      <a:pt x="0" y="349"/>
                    </a:lnTo>
                    <a:lnTo>
                      <a:pt x="8" y="353"/>
                    </a:lnTo>
                    <a:lnTo>
                      <a:pt x="100" y="102"/>
                    </a:lnTo>
                    <a:lnTo>
                      <a:pt x="125" y="132"/>
                    </a:lnTo>
                    <a:lnTo>
                      <a:pt x="125" y="65"/>
                    </a:lnTo>
                    <a:lnTo>
                      <a:pt x="128" y="32"/>
                    </a:lnTo>
                    <a:lnTo>
                      <a:pt x="133" y="0"/>
                    </a:lnTo>
                    <a:lnTo>
                      <a:pt x="98" y="55"/>
                    </a:lnTo>
                    <a:lnTo>
                      <a:pt x="52" y="104"/>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57" name="Group 133"/>
            <p:cNvGrpSpPr>
              <a:grpSpLocks/>
            </p:cNvGrpSpPr>
            <p:nvPr/>
          </p:nvGrpSpPr>
          <p:grpSpPr bwMode="auto">
            <a:xfrm>
              <a:off x="2052" y="931"/>
              <a:ext cx="1146" cy="941"/>
              <a:chOff x="2052" y="931"/>
              <a:chExt cx="1146" cy="941"/>
            </a:xfrm>
          </p:grpSpPr>
          <p:sp>
            <p:nvSpPr>
              <p:cNvPr id="23600" name="Freeform 110"/>
              <p:cNvSpPr>
                <a:spLocks/>
              </p:cNvSpPr>
              <p:nvPr/>
            </p:nvSpPr>
            <p:spPr bwMode="auto">
              <a:xfrm>
                <a:off x="2052" y="931"/>
                <a:ext cx="1146" cy="188"/>
              </a:xfrm>
              <a:custGeom>
                <a:avLst/>
                <a:gdLst>
                  <a:gd name="T0" fmla="*/ 26 w 1146"/>
                  <a:gd name="T1" fmla="*/ 144 h 188"/>
                  <a:gd name="T2" fmla="*/ 99 w 1146"/>
                  <a:gd name="T3" fmla="*/ 146 h 188"/>
                  <a:gd name="T4" fmla="*/ 2 w 1146"/>
                  <a:gd name="T5" fmla="*/ 146 h 188"/>
                  <a:gd name="T6" fmla="*/ 79 w 1146"/>
                  <a:gd name="T7" fmla="*/ 97 h 188"/>
                  <a:gd name="T8" fmla="*/ 118 w 1146"/>
                  <a:gd name="T9" fmla="*/ 148 h 188"/>
                  <a:gd name="T10" fmla="*/ 125 w 1146"/>
                  <a:gd name="T11" fmla="*/ 99 h 188"/>
                  <a:gd name="T12" fmla="*/ 152 w 1146"/>
                  <a:gd name="T13" fmla="*/ 90 h 188"/>
                  <a:gd name="T14" fmla="*/ 129 w 1146"/>
                  <a:gd name="T15" fmla="*/ 127 h 188"/>
                  <a:gd name="T16" fmla="*/ 192 w 1146"/>
                  <a:gd name="T17" fmla="*/ 77 h 188"/>
                  <a:gd name="T18" fmla="*/ 220 w 1146"/>
                  <a:gd name="T19" fmla="*/ 118 h 188"/>
                  <a:gd name="T20" fmla="*/ 206 w 1146"/>
                  <a:gd name="T21" fmla="*/ 109 h 188"/>
                  <a:gd name="T22" fmla="*/ 201 w 1146"/>
                  <a:gd name="T23" fmla="*/ 65 h 188"/>
                  <a:gd name="T24" fmla="*/ 277 w 1146"/>
                  <a:gd name="T25" fmla="*/ 92 h 188"/>
                  <a:gd name="T26" fmla="*/ 222 w 1146"/>
                  <a:gd name="T27" fmla="*/ 69 h 188"/>
                  <a:gd name="T28" fmla="*/ 317 w 1146"/>
                  <a:gd name="T29" fmla="*/ 39 h 188"/>
                  <a:gd name="T30" fmla="*/ 280 w 1146"/>
                  <a:gd name="T31" fmla="*/ 46 h 188"/>
                  <a:gd name="T32" fmla="*/ 337 w 1146"/>
                  <a:gd name="T33" fmla="*/ 67 h 188"/>
                  <a:gd name="T34" fmla="*/ 402 w 1146"/>
                  <a:gd name="T35" fmla="*/ 49 h 188"/>
                  <a:gd name="T36" fmla="*/ 363 w 1146"/>
                  <a:gd name="T37" fmla="*/ 44 h 188"/>
                  <a:gd name="T38" fmla="*/ 384 w 1146"/>
                  <a:gd name="T39" fmla="*/ 60 h 188"/>
                  <a:gd name="T40" fmla="*/ 437 w 1146"/>
                  <a:gd name="T41" fmla="*/ 83 h 188"/>
                  <a:gd name="T42" fmla="*/ 437 w 1146"/>
                  <a:gd name="T43" fmla="*/ 25 h 188"/>
                  <a:gd name="T44" fmla="*/ 441 w 1146"/>
                  <a:gd name="T45" fmla="*/ 70 h 188"/>
                  <a:gd name="T46" fmla="*/ 446 w 1146"/>
                  <a:gd name="T47" fmla="*/ 33 h 188"/>
                  <a:gd name="T48" fmla="*/ 527 w 1146"/>
                  <a:gd name="T49" fmla="*/ 17 h 188"/>
                  <a:gd name="T50" fmla="*/ 520 w 1146"/>
                  <a:gd name="T51" fmla="*/ 32 h 188"/>
                  <a:gd name="T52" fmla="*/ 587 w 1146"/>
                  <a:gd name="T53" fmla="*/ 56 h 188"/>
                  <a:gd name="T54" fmla="*/ 575 w 1146"/>
                  <a:gd name="T55" fmla="*/ 76 h 188"/>
                  <a:gd name="T56" fmla="*/ 677 w 1146"/>
                  <a:gd name="T57" fmla="*/ 76 h 188"/>
                  <a:gd name="T58" fmla="*/ 617 w 1146"/>
                  <a:gd name="T59" fmla="*/ 49 h 188"/>
                  <a:gd name="T60" fmla="*/ 675 w 1146"/>
                  <a:gd name="T61" fmla="*/ 35 h 188"/>
                  <a:gd name="T62" fmla="*/ 677 w 1146"/>
                  <a:gd name="T63" fmla="*/ 76 h 188"/>
                  <a:gd name="T64" fmla="*/ 79 w 1146"/>
                  <a:gd name="T65" fmla="*/ 97 h 188"/>
                  <a:gd name="T66" fmla="*/ 730 w 1146"/>
                  <a:gd name="T67" fmla="*/ 44 h 188"/>
                  <a:gd name="T68" fmla="*/ 768 w 1146"/>
                  <a:gd name="T69" fmla="*/ 93 h 188"/>
                  <a:gd name="T70" fmla="*/ 772 w 1146"/>
                  <a:gd name="T71" fmla="*/ 33 h 188"/>
                  <a:gd name="T72" fmla="*/ 798 w 1146"/>
                  <a:gd name="T73" fmla="*/ 92 h 188"/>
                  <a:gd name="T74" fmla="*/ 768 w 1146"/>
                  <a:gd name="T75" fmla="*/ 79 h 188"/>
                  <a:gd name="T76" fmla="*/ 79 w 1146"/>
                  <a:gd name="T77" fmla="*/ 97 h 188"/>
                  <a:gd name="T78" fmla="*/ 858 w 1146"/>
                  <a:gd name="T79" fmla="*/ 92 h 188"/>
                  <a:gd name="T80" fmla="*/ 920 w 1146"/>
                  <a:gd name="T81" fmla="*/ 67 h 188"/>
                  <a:gd name="T82" fmla="*/ 79 w 1146"/>
                  <a:gd name="T83" fmla="*/ 97 h 188"/>
                  <a:gd name="T84" fmla="*/ 899 w 1146"/>
                  <a:gd name="T85" fmla="*/ 102 h 188"/>
                  <a:gd name="T86" fmla="*/ 992 w 1146"/>
                  <a:gd name="T87" fmla="*/ 104 h 188"/>
                  <a:gd name="T88" fmla="*/ 964 w 1146"/>
                  <a:gd name="T89" fmla="*/ 127 h 188"/>
                  <a:gd name="T90" fmla="*/ 948 w 1146"/>
                  <a:gd name="T91" fmla="*/ 162 h 188"/>
                  <a:gd name="T92" fmla="*/ 936 w 1146"/>
                  <a:gd name="T93" fmla="*/ 116 h 188"/>
                  <a:gd name="T94" fmla="*/ 952 w 1146"/>
                  <a:gd name="T95" fmla="*/ 74 h 188"/>
                  <a:gd name="T96" fmla="*/ 938 w 1146"/>
                  <a:gd name="T97" fmla="*/ 143 h 188"/>
                  <a:gd name="T98" fmla="*/ 954 w 1146"/>
                  <a:gd name="T99" fmla="*/ 137 h 188"/>
                  <a:gd name="T100" fmla="*/ 964 w 1146"/>
                  <a:gd name="T101" fmla="*/ 84 h 188"/>
                  <a:gd name="T102" fmla="*/ 1033 w 1146"/>
                  <a:gd name="T103" fmla="*/ 93 h 188"/>
                  <a:gd name="T104" fmla="*/ 1021 w 1146"/>
                  <a:gd name="T105" fmla="*/ 69 h 188"/>
                  <a:gd name="T106" fmla="*/ 1075 w 1146"/>
                  <a:gd name="T107" fmla="*/ 120 h 188"/>
                  <a:gd name="T108" fmla="*/ 1079 w 1146"/>
                  <a:gd name="T109" fmla="*/ 153 h 188"/>
                  <a:gd name="T110" fmla="*/ 1059 w 1146"/>
                  <a:gd name="T111" fmla="*/ 151 h 188"/>
                  <a:gd name="T112" fmla="*/ 1072 w 1146"/>
                  <a:gd name="T113" fmla="*/ 106 h 188"/>
                  <a:gd name="T114" fmla="*/ 1116 w 1146"/>
                  <a:gd name="T115" fmla="*/ 174 h 188"/>
                  <a:gd name="T116" fmla="*/ 1102 w 1146"/>
                  <a:gd name="T117" fmla="*/ 132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88"/>
                  <a:gd name="T179" fmla="*/ 1146 w 1146"/>
                  <a:gd name="T180" fmla="*/ 188 h 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88">
                    <a:moveTo>
                      <a:pt x="79" y="97"/>
                    </a:moveTo>
                    <a:lnTo>
                      <a:pt x="79" y="97"/>
                    </a:lnTo>
                    <a:lnTo>
                      <a:pt x="60" y="97"/>
                    </a:lnTo>
                    <a:lnTo>
                      <a:pt x="44" y="102"/>
                    </a:lnTo>
                    <a:lnTo>
                      <a:pt x="37" y="106"/>
                    </a:lnTo>
                    <a:lnTo>
                      <a:pt x="32" y="109"/>
                    </a:lnTo>
                    <a:lnTo>
                      <a:pt x="26" y="114"/>
                    </a:lnTo>
                    <a:lnTo>
                      <a:pt x="25" y="120"/>
                    </a:lnTo>
                    <a:lnTo>
                      <a:pt x="23" y="123"/>
                    </a:lnTo>
                    <a:lnTo>
                      <a:pt x="23" y="129"/>
                    </a:lnTo>
                    <a:lnTo>
                      <a:pt x="25" y="139"/>
                    </a:lnTo>
                    <a:lnTo>
                      <a:pt x="26" y="144"/>
                    </a:lnTo>
                    <a:lnTo>
                      <a:pt x="30" y="148"/>
                    </a:lnTo>
                    <a:lnTo>
                      <a:pt x="33" y="151"/>
                    </a:lnTo>
                    <a:lnTo>
                      <a:pt x="39" y="153"/>
                    </a:lnTo>
                    <a:lnTo>
                      <a:pt x="44" y="155"/>
                    </a:lnTo>
                    <a:lnTo>
                      <a:pt x="49" y="155"/>
                    </a:lnTo>
                    <a:lnTo>
                      <a:pt x="62" y="153"/>
                    </a:lnTo>
                    <a:lnTo>
                      <a:pt x="69" y="150"/>
                    </a:lnTo>
                    <a:lnTo>
                      <a:pt x="76" y="144"/>
                    </a:lnTo>
                    <a:lnTo>
                      <a:pt x="70" y="136"/>
                    </a:lnTo>
                    <a:lnTo>
                      <a:pt x="60" y="139"/>
                    </a:lnTo>
                    <a:lnTo>
                      <a:pt x="53" y="125"/>
                    </a:lnTo>
                    <a:lnTo>
                      <a:pt x="86" y="111"/>
                    </a:lnTo>
                    <a:lnTo>
                      <a:pt x="99" y="146"/>
                    </a:lnTo>
                    <a:lnTo>
                      <a:pt x="95" y="153"/>
                    </a:lnTo>
                    <a:lnTo>
                      <a:pt x="88" y="159"/>
                    </a:lnTo>
                    <a:lnTo>
                      <a:pt x="78" y="166"/>
                    </a:lnTo>
                    <a:lnTo>
                      <a:pt x="69" y="171"/>
                    </a:lnTo>
                    <a:lnTo>
                      <a:pt x="58" y="173"/>
                    </a:lnTo>
                    <a:lnTo>
                      <a:pt x="48" y="174"/>
                    </a:lnTo>
                    <a:lnTo>
                      <a:pt x="37" y="174"/>
                    </a:lnTo>
                    <a:lnTo>
                      <a:pt x="28" y="173"/>
                    </a:lnTo>
                    <a:lnTo>
                      <a:pt x="19" y="167"/>
                    </a:lnTo>
                    <a:lnTo>
                      <a:pt x="12" y="162"/>
                    </a:lnTo>
                    <a:lnTo>
                      <a:pt x="7" y="155"/>
                    </a:lnTo>
                    <a:lnTo>
                      <a:pt x="2" y="146"/>
                    </a:lnTo>
                    <a:lnTo>
                      <a:pt x="0" y="137"/>
                    </a:lnTo>
                    <a:lnTo>
                      <a:pt x="0" y="129"/>
                    </a:lnTo>
                    <a:lnTo>
                      <a:pt x="2" y="120"/>
                    </a:lnTo>
                    <a:lnTo>
                      <a:pt x="5" y="111"/>
                    </a:lnTo>
                    <a:lnTo>
                      <a:pt x="11" y="102"/>
                    </a:lnTo>
                    <a:lnTo>
                      <a:pt x="18" y="95"/>
                    </a:lnTo>
                    <a:lnTo>
                      <a:pt x="26" y="90"/>
                    </a:lnTo>
                    <a:lnTo>
                      <a:pt x="37" y="84"/>
                    </a:lnTo>
                    <a:lnTo>
                      <a:pt x="55" y="79"/>
                    </a:lnTo>
                    <a:lnTo>
                      <a:pt x="72" y="79"/>
                    </a:lnTo>
                    <a:lnTo>
                      <a:pt x="79" y="97"/>
                    </a:lnTo>
                    <a:lnTo>
                      <a:pt x="176" y="129"/>
                    </a:lnTo>
                    <a:lnTo>
                      <a:pt x="167" y="136"/>
                    </a:lnTo>
                    <a:lnTo>
                      <a:pt x="160" y="139"/>
                    </a:lnTo>
                    <a:lnTo>
                      <a:pt x="153" y="139"/>
                    </a:lnTo>
                    <a:lnTo>
                      <a:pt x="150" y="139"/>
                    </a:lnTo>
                    <a:lnTo>
                      <a:pt x="148" y="136"/>
                    </a:lnTo>
                    <a:lnTo>
                      <a:pt x="139" y="144"/>
                    </a:lnTo>
                    <a:lnTo>
                      <a:pt x="130" y="148"/>
                    </a:lnTo>
                    <a:lnTo>
                      <a:pt x="125" y="150"/>
                    </a:lnTo>
                    <a:lnTo>
                      <a:pt x="118" y="148"/>
                    </a:lnTo>
                    <a:lnTo>
                      <a:pt x="113" y="144"/>
                    </a:lnTo>
                    <a:lnTo>
                      <a:pt x="111" y="139"/>
                    </a:lnTo>
                    <a:lnTo>
                      <a:pt x="109" y="134"/>
                    </a:lnTo>
                    <a:lnTo>
                      <a:pt x="109" y="130"/>
                    </a:lnTo>
                    <a:lnTo>
                      <a:pt x="111" y="127"/>
                    </a:lnTo>
                    <a:lnTo>
                      <a:pt x="115" y="123"/>
                    </a:lnTo>
                    <a:lnTo>
                      <a:pt x="123" y="114"/>
                    </a:lnTo>
                    <a:lnTo>
                      <a:pt x="137" y="104"/>
                    </a:lnTo>
                    <a:lnTo>
                      <a:pt x="136" y="100"/>
                    </a:lnTo>
                    <a:lnTo>
                      <a:pt x="134" y="99"/>
                    </a:lnTo>
                    <a:lnTo>
                      <a:pt x="129" y="97"/>
                    </a:lnTo>
                    <a:lnTo>
                      <a:pt x="125" y="99"/>
                    </a:lnTo>
                    <a:lnTo>
                      <a:pt x="120" y="100"/>
                    </a:lnTo>
                    <a:lnTo>
                      <a:pt x="115" y="104"/>
                    </a:lnTo>
                    <a:lnTo>
                      <a:pt x="109" y="109"/>
                    </a:lnTo>
                    <a:lnTo>
                      <a:pt x="106" y="114"/>
                    </a:lnTo>
                    <a:lnTo>
                      <a:pt x="102" y="100"/>
                    </a:lnTo>
                    <a:lnTo>
                      <a:pt x="111" y="92"/>
                    </a:lnTo>
                    <a:lnTo>
                      <a:pt x="125" y="84"/>
                    </a:lnTo>
                    <a:lnTo>
                      <a:pt x="134" y="83"/>
                    </a:lnTo>
                    <a:lnTo>
                      <a:pt x="143" y="83"/>
                    </a:lnTo>
                    <a:lnTo>
                      <a:pt x="150" y="88"/>
                    </a:lnTo>
                    <a:lnTo>
                      <a:pt x="152" y="90"/>
                    </a:lnTo>
                    <a:lnTo>
                      <a:pt x="153" y="95"/>
                    </a:lnTo>
                    <a:lnTo>
                      <a:pt x="162" y="121"/>
                    </a:lnTo>
                    <a:lnTo>
                      <a:pt x="164" y="123"/>
                    </a:lnTo>
                    <a:lnTo>
                      <a:pt x="166" y="123"/>
                    </a:lnTo>
                    <a:lnTo>
                      <a:pt x="169" y="123"/>
                    </a:lnTo>
                    <a:lnTo>
                      <a:pt x="173" y="118"/>
                    </a:lnTo>
                    <a:lnTo>
                      <a:pt x="176" y="129"/>
                    </a:lnTo>
                    <a:lnTo>
                      <a:pt x="79" y="97"/>
                    </a:lnTo>
                    <a:lnTo>
                      <a:pt x="141" y="114"/>
                    </a:lnTo>
                    <a:lnTo>
                      <a:pt x="130" y="123"/>
                    </a:lnTo>
                    <a:lnTo>
                      <a:pt x="129" y="127"/>
                    </a:lnTo>
                    <a:lnTo>
                      <a:pt x="129" y="130"/>
                    </a:lnTo>
                    <a:lnTo>
                      <a:pt x="130" y="134"/>
                    </a:lnTo>
                    <a:lnTo>
                      <a:pt x="136" y="136"/>
                    </a:lnTo>
                    <a:lnTo>
                      <a:pt x="141" y="132"/>
                    </a:lnTo>
                    <a:lnTo>
                      <a:pt x="145" y="127"/>
                    </a:lnTo>
                    <a:lnTo>
                      <a:pt x="141" y="114"/>
                    </a:lnTo>
                    <a:lnTo>
                      <a:pt x="79" y="97"/>
                    </a:lnTo>
                    <a:lnTo>
                      <a:pt x="213" y="77"/>
                    </a:lnTo>
                    <a:lnTo>
                      <a:pt x="201" y="76"/>
                    </a:lnTo>
                    <a:lnTo>
                      <a:pt x="192" y="77"/>
                    </a:lnTo>
                    <a:lnTo>
                      <a:pt x="189" y="79"/>
                    </a:lnTo>
                    <a:lnTo>
                      <a:pt x="187" y="81"/>
                    </a:lnTo>
                    <a:lnTo>
                      <a:pt x="187" y="83"/>
                    </a:lnTo>
                    <a:lnTo>
                      <a:pt x="189" y="84"/>
                    </a:lnTo>
                    <a:lnTo>
                      <a:pt x="192" y="86"/>
                    </a:lnTo>
                    <a:lnTo>
                      <a:pt x="203" y="88"/>
                    </a:lnTo>
                    <a:lnTo>
                      <a:pt x="210" y="90"/>
                    </a:lnTo>
                    <a:lnTo>
                      <a:pt x="215" y="92"/>
                    </a:lnTo>
                    <a:lnTo>
                      <a:pt x="220" y="95"/>
                    </a:lnTo>
                    <a:lnTo>
                      <a:pt x="222" y="102"/>
                    </a:lnTo>
                    <a:lnTo>
                      <a:pt x="224" y="111"/>
                    </a:lnTo>
                    <a:lnTo>
                      <a:pt x="220" y="118"/>
                    </a:lnTo>
                    <a:lnTo>
                      <a:pt x="213" y="123"/>
                    </a:lnTo>
                    <a:lnTo>
                      <a:pt x="204" y="127"/>
                    </a:lnTo>
                    <a:lnTo>
                      <a:pt x="190" y="129"/>
                    </a:lnTo>
                    <a:lnTo>
                      <a:pt x="182" y="129"/>
                    </a:lnTo>
                    <a:lnTo>
                      <a:pt x="178" y="114"/>
                    </a:lnTo>
                    <a:lnTo>
                      <a:pt x="189" y="116"/>
                    </a:lnTo>
                    <a:lnTo>
                      <a:pt x="199" y="114"/>
                    </a:lnTo>
                    <a:lnTo>
                      <a:pt x="204" y="113"/>
                    </a:lnTo>
                    <a:lnTo>
                      <a:pt x="206" y="111"/>
                    </a:lnTo>
                    <a:lnTo>
                      <a:pt x="206" y="109"/>
                    </a:lnTo>
                    <a:lnTo>
                      <a:pt x="204" y="106"/>
                    </a:lnTo>
                    <a:lnTo>
                      <a:pt x="201" y="106"/>
                    </a:lnTo>
                    <a:lnTo>
                      <a:pt x="190" y="104"/>
                    </a:lnTo>
                    <a:lnTo>
                      <a:pt x="183" y="102"/>
                    </a:lnTo>
                    <a:lnTo>
                      <a:pt x="178" y="100"/>
                    </a:lnTo>
                    <a:lnTo>
                      <a:pt x="173" y="97"/>
                    </a:lnTo>
                    <a:lnTo>
                      <a:pt x="171" y="90"/>
                    </a:lnTo>
                    <a:lnTo>
                      <a:pt x="171" y="83"/>
                    </a:lnTo>
                    <a:lnTo>
                      <a:pt x="174" y="76"/>
                    </a:lnTo>
                    <a:lnTo>
                      <a:pt x="180" y="70"/>
                    </a:lnTo>
                    <a:lnTo>
                      <a:pt x="190" y="65"/>
                    </a:lnTo>
                    <a:lnTo>
                      <a:pt x="201" y="65"/>
                    </a:lnTo>
                    <a:lnTo>
                      <a:pt x="210" y="65"/>
                    </a:lnTo>
                    <a:lnTo>
                      <a:pt x="213" y="77"/>
                    </a:lnTo>
                    <a:lnTo>
                      <a:pt x="79" y="97"/>
                    </a:lnTo>
                    <a:lnTo>
                      <a:pt x="270" y="62"/>
                    </a:lnTo>
                    <a:lnTo>
                      <a:pt x="248" y="67"/>
                    </a:lnTo>
                    <a:lnTo>
                      <a:pt x="254" y="90"/>
                    </a:lnTo>
                    <a:lnTo>
                      <a:pt x="256" y="93"/>
                    </a:lnTo>
                    <a:lnTo>
                      <a:pt x="259" y="97"/>
                    </a:lnTo>
                    <a:lnTo>
                      <a:pt x="261" y="99"/>
                    </a:lnTo>
                    <a:lnTo>
                      <a:pt x="266" y="99"/>
                    </a:lnTo>
                    <a:lnTo>
                      <a:pt x="271" y="95"/>
                    </a:lnTo>
                    <a:lnTo>
                      <a:pt x="277" y="92"/>
                    </a:lnTo>
                    <a:lnTo>
                      <a:pt x="280" y="106"/>
                    </a:lnTo>
                    <a:lnTo>
                      <a:pt x="271" y="109"/>
                    </a:lnTo>
                    <a:lnTo>
                      <a:pt x="264" y="113"/>
                    </a:lnTo>
                    <a:lnTo>
                      <a:pt x="256" y="113"/>
                    </a:lnTo>
                    <a:lnTo>
                      <a:pt x="247" y="111"/>
                    </a:lnTo>
                    <a:lnTo>
                      <a:pt x="243" y="109"/>
                    </a:lnTo>
                    <a:lnTo>
                      <a:pt x="240" y="106"/>
                    </a:lnTo>
                    <a:lnTo>
                      <a:pt x="238" y="100"/>
                    </a:lnTo>
                    <a:lnTo>
                      <a:pt x="236" y="95"/>
                    </a:lnTo>
                    <a:lnTo>
                      <a:pt x="231" y="70"/>
                    </a:lnTo>
                    <a:lnTo>
                      <a:pt x="222" y="72"/>
                    </a:lnTo>
                    <a:lnTo>
                      <a:pt x="222" y="69"/>
                    </a:lnTo>
                    <a:lnTo>
                      <a:pt x="240" y="35"/>
                    </a:lnTo>
                    <a:lnTo>
                      <a:pt x="241" y="35"/>
                    </a:lnTo>
                    <a:lnTo>
                      <a:pt x="247" y="53"/>
                    </a:lnTo>
                    <a:lnTo>
                      <a:pt x="268" y="49"/>
                    </a:lnTo>
                    <a:lnTo>
                      <a:pt x="270" y="62"/>
                    </a:lnTo>
                    <a:lnTo>
                      <a:pt x="79" y="97"/>
                    </a:lnTo>
                    <a:lnTo>
                      <a:pt x="301" y="60"/>
                    </a:lnTo>
                    <a:lnTo>
                      <a:pt x="305" y="51"/>
                    </a:lnTo>
                    <a:lnTo>
                      <a:pt x="308" y="44"/>
                    </a:lnTo>
                    <a:lnTo>
                      <a:pt x="312" y="40"/>
                    </a:lnTo>
                    <a:lnTo>
                      <a:pt x="317" y="39"/>
                    </a:lnTo>
                    <a:lnTo>
                      <a:pt x="324" y="39"/>
                    </a:lnTo>
                    <a:lnTo>
                      <a:pt x="331" y="42"/>
                    </a:lnTo>
                    <a:lnTo>
                      <a:pt x="330" y="58"/>
                    </a:lnTo>
                    <a:lnTo>
                      <a:pt x="323" y="56"/>
                    </a:lnTo>
                    <a:lnTo>
                      <a:pt x="317" y="56"/>
                    </a:lnTo>
                    <a:lnTo>
                      <a:pt x="312" y="58"/>
                    </a:lnTo>
                    <a:lnTo>
                      <a:pt x="308" y="63"/>
                    </a:lnTo>
                    <a:lnTo>
                      <a:pt x="307" y="69"/>
                    </a:lnTo>
                    <a:lnTo>
                      <a:pt x="305" y="76"/>
                    </a:lnTo>
                    <a:lnTo>
                      <a:pt x="310" y="102"/>
                    </a:lnTo>
                    <a:lnTo>
                      <a:pt x="291" y="106"/>
                    </a:lnTo>
                    <a:lnTo>
                      <a:pt x="280" y="46"/>
                    </a:lnTo>
                    <a:lnTo>
                      <a:pt x="300" y="42"/>
                    </a:lnTo>
                    <a:lnTo>
                      <a:pt x="301" y="60"/>
                    </a:lnTo>
                    <a:lnTo>
                      <a:pt x="79" y="97"/>
                    </a:lnTo>
                    <a:lnTo>
                      <a:pt x="375" y="93"/>
                    </a:lnTo>
                    <a:lnTo>
                      <a:pt x="368" y="93"/>
                    </a:lnTo>
                    <a:lnTo>
                      <a:pt x="361" y="93"/>
                    </a:lnTo>
                    <a:lnTo>
                      <a:pt x="354" y="90"/>
                    </a:lnTo>
                    <a:lnTo>
                      <a:pt x="349" y="88"/>
                    </a:lnTo>
                    <a:lnTo>
                      <a:pt x="345" y="84"/>
                    </a:lnTo>
                    <a:lnTo>
                      <a:pt x="342" y="79"/>
                    </a:lnTo>
                    <a:lnTo>
                      <a:pt x="338" y="74"/>
                    </a:lnTo>
                    <a:lnTo>
                      <a:pt x="337" y="67"/>
                    </a:lnTo>
                    <a:lnTo>
                      <a:pt x="337" y="60"/>
                    </a:lnTo>
                    <a:lnTo>
                      <a:pt x="338" y="53"/>
                    </a:lnTo>
                    <a:lnTo>
                      <a:pt x="340" y="47"/>
                    </a:lnTo>
                    <a:lnTo>
                      <a:pt x="344" y="42"/>
                    </a:lnTo>
                    <a:lnTo>
                      <a:pt x="349" y="39"/>
                    </a:lnTo>
                    <a:lnTo>
                      <a:pt x="354" y="35"/>
                    </a:lnTo>
                    <a:lnTo>
                      <a:pt x="367" y="32"/>
                    </a:lnTo>
                    <a:lnTo>
                      <a:pt x="377" y="32"/>
                    </a:lnTo>
                    <a:lnTo>
                      <a:pt x="384" y="32"/>
                    </a:lnTo>
                    <a:lnTo>
                      <a:pt x="390" y="35"/>
                    </a:lnTo>
                    <a:lnTo>
                      <a:pt x="395" y="39"/>
                    </a:lnTo>
                    <a:lnTo>
                      <a:pt x="398" y="44"/>
                    </a:lnTo>
                    <a:lnTo>
                      <a:pt x="402" y="49"/>
                    </a:lnTo>
                    <a:lnTo>
                      <a:pt x="404" y="58"/>
                    </a:lnTo>
                    <a:lnTo>
                      <a:pt x="404" y="65"/>
                    </a:lnTo>
                    <a:lnTo>
                      <a:pt x="402" y="72"/>
                    </a:lnTo>
                    <a:lnTo>
                      <a:pt x="400" y="79"/>
                    </a:lnTo>
                    <a:lnTo>
                      <a:pt x="395" y="83"/>
                    </a:lnTo>
                    <a:lnTo>
                      <a:pt x="391" y="86"/>
                    </a:lnTo>
                    <a:lnTo>
                      <a:pt x="386" y="90"/>
                    </a:lnTo>
                    <a:lnTo>
                      <a:pt x="375" y="93"/>
                    </a:lnTo>
                    <a:lnTo>
                      <a:pt x="79" y="97"/>
                    </a:lnTo>
                    <a:lnTo>
                      <a:pt x="368" y="42"/>
                    </a:lnTo>
                    <a:lnTo>
                      <a:pt x="363" y="44"/>
                    </a:lnTo>
                    <a:lnTo>
                      <a:pt x="358" y="47"/>
                    </a:lnTo>
                    <a:lnTo>
                      <a:pt x="356" y="54"/>
                    </a:lnTo>
                    <a:lnTo>
                      <a:pt x="356" y="63"/>
                    </a:lnTo>
                    <a:lnTo>
                      <a:pt x="360" y="74"/>
                    </a:lnTo>
                    <a:lnTo>
                      <a:pt x="363" y="79"/>
                    </a:lnTo>
                    <a:lnTo>
                      <a:pt x="368" y="81"/>
                    </a:lnTo>
                    <a:lnTo>
                      <a:pt x="374" y="81"/>
                    </a:lnTo>
                    <a:lnTo>
                      <a:pt x="379" y="79"/>
                    </a:lnTo>
                    <a:lnTo>
                      <a:pt x="382" y="76"/>
                    </a:lnTo>
                    <a:lnTo>
                      <a:pt x="384" y="69"/>
                    </a:lnTo>
                    <a:lnTo>
                      <a:pt x="384" y="60"/>
                    </a:lnTo>
                    <a:lnTo>
                      <a:pt x="382" y="51"/>
                    </a:lnTo>
                    <a:lnTo>
                      <a:pt x="379" y="46"/>
                    </a:lnTo>
                    <a:lnTo>
                      <a:pt x="374" y="42"/>
                    </a:lnTo>
                    <a:lnTo>
                      <a:pt x="368" y="42"/>
                    </a:lnTo>
                    <a:lnTo>
                      <a:pt x="79" y="97"/>
                    </a:lnTo>
                    <a:lnTo>
                      <a:pt x="478" y="74"/>
                    </a:lnTo>
                    <a:lnTo>
                      <a:pt x="471" y="79"/>
                    </a:lnTo>
                    <a:lnTo>
                      <a:pt x="462" y="83"/>
                    </a:lnTo>
                    <a:lnTo>
                      <a:pt x="451" y="84"/>
                    </a:lnTo>
                    <a:lnTo>
                      <a:pt x="444" y="84"/>
                    </a:lnTo>
                    <a:lnTo>
                      <a:pt x="437" y="83"/>
                    </a:lnTo>
                    <a:lnTo>
                      <a:pt x="430" y="81"/>
                    </a:lnTo>
                    <a:lnTo>
                      <a:pt x="425" y="77"/>
                    </a:lnTo>
                    <a:lnTo>
                      <a:pt x="421" y="74"/>
                    </a:lnTo>
                    <a:lnTo>
                      <a:pt x="418" y="69"/>
                    </a:lnTo>
                    <a:lnTo>
                      <a:pt x="416" y="63"/>
                    </a:lnTo>
                    <a:lnTo>
                      <a:pt x="414" y="56"/>
                    </a:lnTo>
                    <a:lnTo>
                      <a:pt x="414" y="49"/>
                    </a:lnTo>
                    <a:lnTo>
                      <a:pt x="416" y="44"/>
                    </a:lnTo>
                    <a:lnTo>
                      <a:pt x="418" y="39"/>
                    </a:lnTo>
                    <a:lnTo>
                      <a:pt x="421" y="33"/>
                    </a:lnTo>
                    <a:lnTo>
                      <a:pt x="425" y="30"/>
                    </a:lnTo>
                    <a:lnTo>
                      <a:pt x="430" y="26"/>
                    </a:lnTo>
                    <a:lnTo>
                      <a:pt x="437" y="25"/>
                    </a:lnTo>
                    <a:lnTo>
                      <a:pt x="442" y="23"/>
                    </a:lnTo>
                    <a:lnTo>
                      <a:pt x="449" y="23"/>
                    </a:lnTo>
                    <a:lnTo>
                      <a:pt x="455" y="25"/>
                    </a:lnTo>
                    <a:lnTo>
                      <a:pt x="462" y="26"/>
                    </a:lnTo>
                    <a:lnTo>
                      <a:pt x="465" y="30"/>
                    </a:lnTo>
                    <a:lnTo>
                      <a:pt x="471" y="33"/>
                    </a:lnTo>
                    <a:lnTo>
                      <a:pt x="474" y="40"/>
                    </a:lnTo>
                    <a:lnTo>
                      <a:pt x="476" y="46"/>
                    </a:lnTo>
                    <a:lnTo>
                      <a:pt x="478" y="54"/>
                    </a:lnTo>
                    <a:lnTo>
                      <a:pt x="434" y="58"/>
                    </a:lnTo>
                    <a:lnTo>
                      <a:pt x="435" y="65"/>
                    </a:lnTo>
                    <a:lnTo>
                      <a:pt x="441" y="70"/>
                    </a:lnTo>
                    <a:lnTo>
                      <a:pt x="448" y="72"/>
                    </a:lnTo>
                    <a:lnTo>
                      <a:pt x="455" y="72"/>
                    </a:lnTo>
                    <a:lnTo>
                      <a:pt x="460" y="72"/>
                    </a:lnTo>
                    <a:lnTo>
                      <a:pt x="465" y="70"/>
                    </a:lnTo>
                    <a:lnTo>
                      <a:pt x="476" y="63"/>
                    </a:lnTo>
                    <a:lnTo>
                      <a:pt x="478" y="74"/>
                    </a:lnTo>
                    <a:lnTo>
                      <a:pt x="79" y="97"/>
                    </a:lnTo>
                    <a:lnTo>
                      <a:pt x="460" y="46"/>
                    </a:lnTo>
                    <a:lnTo>
                      <a:pt x="458" y="40"/>
                    </a:lnTo>
                    <a:lnTo>
                      <a:pt x="455" y="37"/>
                    </a:lnTo>
                    <a:lnTo>
                      <a:pt x="451" y="33"/>
                    </a:lnTo>
                    <a:lnTo>
                      <a:pt x="446" y="33"/>
                    </a:lnTo>
                    <a:lnTo>
                      <a:pt x="441" y="35"/>
                    </a:lnTo>
                    <a:lnTo>
                      <a:pt x="437" y="39"/>
                    </a:lnTo>
                    <a:lnTo>
                      <a:pt x="434" y="42"/>
                    </a:lnTo>
                    <a:lnTo>
                      <a:pt x="434" y="47"/>
                    </a:lnTo>
                    <a:lnTo>
                      <a:pt x="460" y="46"/>
                    </a:lnTo>
                    <a:lnTo>
                      <a:pt x="79" y="97"/>
                    </a:lnTo>
                    <a:lnTo>
                      <a:pt x="508" y="28"/>
                    </a:lnTo>
                    <a:lnTo>
                      <a:pt x="511" y="25"/>
                    </a:lnTo>
                    <a:lnTo>
                      <a:pt x="516" y="21"/>
                    </a:lnTo>
                    <a:lnTo>
                      <a:pt x="522" y="19"/>
                    </a:lnTo>
                    <a:lnTo>
                      <a:pt x="527" y="17"/>
                    </a:lnTo>
                    <a:lnTo>
                      <a:pt x="534" y="19"/>
                    </a:lnTo>
                    <a:lnTo>
                      <a:pt x="541" y="23"/>
                    </a:lnTo>
                    <a:lnTo>
                      <a:pt x="545" y="25"/>
                    </a:lnTo>
                    <a:lnTo>
                      <a:pt x="546" y="30"/>
                    </a:lnTo>
                    <a:lnTo>
                      <a:pt x="548" y="35"/>
                    </a:lnTo>
                    <a:lnTo>
                      <a:pt x="550" y="40"/>
                    </a:lnTo>
                    <a:lnTo>
                      <a:pt x="550" y="79"/>
                    </a:lnTo>
                    <a:lnTo>
                      <a:pt x="532" y="79"/>
                    </a:lnTo>
                    <a:lnTo>
                      <a:pt x="531" y="42"/>
                    </a:lnTo>
                    <a:lnTo>
                      <a:pt x="529" y="37"/>
                    </a:lnTo>
                    <a:lnTo>
                      <a:pt x="527" y="33"/>
                    </a:lnTo>
                    <a:lnTo>
                      <a:pt x="525" y="32"/>
                    </a:lnTo>
                    <a:lnTo>
                      <a:pt x="520" y="32"/>
                    </a:lnTo>
                    <a:lnTo>
                      <a:pt x="518" y="32"/>
                    </a:lnTo>
                    <a:lnTo>
                      <a:pt x="515" y="33"/>
                    </a:lnTo>
                    <a:lnTo>
                      <a:pt x="508" y="40"/>
                    </a:lnTo>
                    <a:lnTo>
                      <a:pt x="509" y="79"/>
                    </a:lnTo>
                    <a:lnTo>
                      <a:pt x="490" y="81"/>
                    </a:lnTo>
                    <a:lnTo>
                      <a:pt x="488" y="21"/>
                    </a:lnTo>
                    <a:lnTo>
                      <a:pt x="508" y="19"/>
                    </a:lnTo>
                    <a:lnTo>
                      <a:pt x="508" y="28"/>
                    </a:lnTo>
                    <a:lnTo>
                      <a:pt x="79" y="97"/>
                    </a:lnTo>
                    <a:lnTo>
                      <a:pt x="610" y="32"/>
                    </a:lnTo>
                    <a:lnTo>
                      <a:pt x="587" y="32"/>
                    </a:lnTo>
                    <a:lnTo>
                      <a:pt x="587" y="56"/>
                    </a:lnTo>
                    <a:lnTo>
                      <a:pt x="587" y="60"/>
                    </a:lnTo>
                    <a:lnTo>
                      <a:pt x="589" y="63"/>
                    </a:lnTo>
                    <a:lnTo>
                      <a:pt x="592" y="65"/>
                    </a:lnTo>
                    <a:lnTo>
                      <a:pt x="596" y="67"/>
                    </a:lnTo>
                    <a:lnTo>
                      <a:pt x="603" y="65"/>
                    </a:lnTo>
                    <a:lnTo>
                      <a:pt x="608" y="63"/>
                    </a:lnTo>
                    <a:lnTo>
                      <a:pt x="608" y="77"/>
                    </a:lnTo>
                    <a:lnTo>
                      <a:pt x="599" y="79"/>
                    </a:lnTo>
                    <a:lnTo>
                      <a:pt x="590" y="81"/>
                    </a:lnTo>
                    <a:lnTo>
                      <a:pt x="582" y="79"/>
                    </a:lnTo>
                    <a:lnTo>
                      <a:pt x="575" y="76"/>
                    </a:lnTo>
                    <a:lnTo>
                      <a:pt x="573" y="72"/>
                    </a:lnTo>
                    <a:lnTo>
                      <a:pt x="569" y="69"/>
                    </a:lnTo>
                    <a:lnTo>
                      <a:pt x="569" y="63"/>
                    </a:lnTo>
                    <a:lnTo>
                      <a:pt x="568" y="58"/>
                    </a:lnTo>
                    <a:lnTo>
                      <a:pt x="569" y="32"/>
                    </a:lnTo>
                    <a:lnTo>
                      <a:pt x="560" y="32"/>
                    </a:lnTo>
                    <a:lnTo>
                      <a:pt x="560" y="28"/>
                    </a:lnTo>
                    <a:lnTo>
                      <a:pt x="585" y="0"/>
                    </a:lnTo>
                    <a:lnTo>
                      <a:pt x="587" y="0"/>
                    </a:lnTo>
                    <a:lnTo>
                      <a:pt x="587" y="19"/>
                    </a:lnTo>
                    <a:lnTo>
                      <a:pt x="610" y="19"/>
                    </a:lnTo>
                    <a:lnTo>
                      <a:pt x="610" y="32"/>
                    </a:lnTo>
                    <a:lnTo>
                      <a:pt x="79" y="97"/>
                    </a:lnTo>
                    <a:lnTo>
                      <a:pt x="677" y="76"/>
                    </a:lnTo>
                    <a:lnTo>
                      <a:pt x="668" y="79"/>
                    </a:lnTo>
                    <a:lnTo>
                      <a:pt x="661" y="83"/>
                    </a:lnTo>
                    <a:lnTo>
                      <a:pt x="650" y="83"/>
                    </a:lnTo>
                    <a:lnTo>
                      <a:pt x="642" y="81"/>
                    </a:lnTo>
                    <a:lnTo>
                      <a:pt x="636" y="79"/>
                    </a:lnTo>
                    <a:lnTo>
                      <a:pt x="629" y="76"/>
                    </a:lnTo>
                    <a:lnTo>
                      <a:pt x="626" y="72"/>
                    </a:lnTo>
                    <a:lnTo>
                      <a:pt x="620" y="69"/>
                    </a:lnTo>
                    <a:lnTo>
                      <a:pt x="619" y="62"/>
                    </a:lnTo>
                    <a:lnTo>
                      <a:pt x="617" y="56"/>
                    </a:lnTo>
                    <a:lnTo>
                      <a:pt x="617" y="49"/>
                    </a:lnTo>
                    <a:lnTo>
                      <a:pt x="619" y="42"/>
                    </a:lnTo>
                    <a:lnTo>
                      <a:pt x="620" y="37"/>
                    </a:lnTo>
                    <a:lnTo>
                      <a:pt x="622" y="32"/>
                    </a:lnTo>
                    <a:lnTo>
                      <a:pt x="627" y="28"/>
                    </a:lnTo>
                    <a:lnTo>
                      <a:pt x="631" y="25"/>
                    </a:lnTo>
                    <a:lnTo>
                      <a:pt x="638" y="21"/>
                    </a:lnTo>
                    <a:lnTo>
                      <a:pt x="643" y="19"/>
                    </a:lnTo>
                    <a:lnTo>
                      <a:pt x="650" y="19"/>
                    </a:lnTo>
                    <a:lnTo>
                      <a:pt x="657" y="21"/>
                    </a:lnTo>
                    <a:lnTo>
                      <a:pt x="663" y="23"/>
                    </a:lnTo>
                    <a:lnTo>
                      <a:pt x="668" y="26"/>
                    </a:lnTo>
                    <a:lnTo>
                      <a:pt x="672" y="30"/>
                    </a:lnTo>
                    <a:lnTo>
                      <a:pt x="675" y="35"/>
                    </a:lnTo>
                    <a:lnTo>
                      <a:pt x="679" y="40"/>
                    </a:lnTo>
                    <a:lnTo>
                      <a:pt x="679" y="47"/>
                    </a:lnTo>
                    <a:lnTo>
                      <a:pt x="679" y="56"/>
                    </a:lnTo>
                    <a:lnTo>
                      <a:pt x="636" y="53"/>
                    </a:lnTo>
                    <a:lnTo>
                      <a:pt x="638" y="60"/>
                    </a:lnTo>
                    <a:lnTo>
                      <a:pt x="642" y="67"/>
                    </a:lnTo>
                    <a:lnTo>
                      <a:pt x="647" y="70"/>
                    </a:lnTo>
                    <a:lnTo>
                      <a:pt x="656" y="72"/>
                    </a:lnTo>
                    <a:lnTo>
                      <a:pt x="661" y="70"/>
                    </a:lnTo>
                    <a:lnTo>
                      <a:pt x="666" y="70"/>
                    </a:lnTo>
                    <a:lnTo>
                      <a:pt x="679" y="63"/>
                    </a:lnTo>
                    <a:lnTo>
                      <a:pt x="677" y="76"/>
                    </a:lnTo>
                    <a:lnTo>
                      <a:pt x="79" y="97"/>
                    </a:lnTo>
                    <a:lnTo>
                      <a:pt x="663" y="46"/>
                    </a:lnTo>
                    <a:lnTo>
                      <a:pt x="663" y="39"/>
                    </a:lnTo>
                    <a:lnTo>
                      <a:pt x="659" y="35"/>
                    </a:lnTo>
                    <a:lnTo>
                      <a:pt x="656" y="32"/>
                    </a:lnTo>
                    <a:lnTo>
                      <a:pt x="650" y="32"/>
                    </a:lnTo>
                    <a:lnTo>
                      <a:pt x="645" y="32"/>
                    </a:lnTo>
                    <a:lnTo>
                      <a:pt x="642" y="33"/>
                    </a:lnTo>
                    <a:lnTo>
                      <a:pt x="638" y="39"/>
                    </a:lnTo>
                    <a:lnTo>
                      <a:pt x="638" y="44"/>
                    </a:lnTo>
                    <a:lnTo>
                      <a:pt x="663" y="46"/>
                    </a:lnTo>
                    <a:lnTo>
                      <a:pt x="79" y="97"/>
                    </a:lnTo>
                    <a:lnTo>
                      <a:pt x="714" y="44"/>
                    </a:lnTo>
                    <a:lnTo>
                      <a:pt x="719" y="35"/>
                    </a:lnTo>
                    <a:lnTo>
                      <a:pt x="724" y="30"/>
                    </a:lnTo>
                    <a:lnTo>
                      <a:pt x="730" y="28"/>
                    </a:lnTo>
                    <a:lnTo>
                      <a:pt x="735" y="26"/>
                    </a:lnTo>
                    <a:lnTo>
                      <a:pt x="740" y="28"/>
                    </a:lnTo>
                    <a:lnTo>
                      <a:pt x="747" y="33"/>
                    </a:lnTo>
                    <a:lnTo>
                      <a:pt x="740" y="49"/>
                    </a:lnTo>
                    <a:lnTo>
                      <a:pt x="733" y="46"/>
                    </a:lnTo>
                    <a:lnTo>
                      <a:pt x="730" y="44"/>
                    </a:lnTo>
                    <a:lnTo>
                      <a:pt x="724" y="44"/>
                    </a:lnTo>
                    <a:lnTo>
                      <a:pt x="719" y="47"/>
                    </a:lnTo>
                    <a:lnTo>
                      <a:pt x="716" y="53"/>
                    </a:lnTo>
                    <a:lnTo>
                      <a:pt x="712" y="60"/>
                    </a:lnTo>
                    <a:lnTo>
                      <a:pt x="709" y="86"/>
                    </a:lnTo>
                    <a:lnTo>
                      <a:pt x="691" y="84"/>
                    </a:lnTo>
                    <a:lnTo>
                      <a:pt x="696" y="25"/>
                    </a:lnTo>
                    <a:lnTo>
                      <a:pt x="716" y="26"/>
                    </a:lnTo>
                    <a:lnTo>
                      <a:pt x="714" y="44"/>
                    </a:lnTo>
                    <a:lnTo>
                      <a:pt x="79" y="97"/>
                    </a:lnTo>
                    <a:lnTo>
                      <a:pt x="776" y="95"/>
                    </a:lnTo>
                    <a:lnTo>
                      <a:pt x="768" y="93"/>
                    </a:lnTo>
                    <a:lnTo>
                      <a:pt x="761" y="92"/>
                    </a:lnTo>
                    <a:lnTo>
                      <a:pt x="756" y="88"/>
                    </a:lnTo>
                    <a:lnTo>
                      <a:pt x="753" y="83"/>
                    </a:lnTo>
                    <a:lnTo>
                      <a:pt x="749" y="77"/>
                    </a:lnTo>
                    <a:lnTo>
                      <a:pt x="747" y="72"/>
                    </a:lnTo>
                    <a:lnTo>
                      <a:pt x="746" y="67"/>
                    </a:lnTo>
                    <a:lnTo>
                      <a:pt x="746" y="60"/>
                    </a:lnTo>
                    <a:lnTo>
                      <a:pt x="747" y="53"/>
                    </a:lnTo>
                    <a:lnTo>
                      <a:pt x="751" y="46"/>
                    </a:lnTo>
                    <a:lnTo>
                      <a:pt x="754" y="42"/>
                    </a:lnTo>
                    <a:lnTo>
                      <a:pt x="760" y="37"/>
                    </a:lnTo>
                    <a:lnTo>
                      <a:pt x="765" y="35"/>
                    </a:lnTo>
                    <a:lnTo>
                      <a:pt x="772" y="33"/>
                    </a:lnTo>
                    <a:lnTo>
                      <a:pt x="784" y="33"/>
                    </a:lnTo>
                    <a:lnTo>
                      <a:pt x="795" y="37"/>
                    </a:lnTo>
                    <a:lnTo>
                      <a:pt x="800" y="40"/>
                    </a:lnTo>
                    <a:lnTo>
                      <a:pt x="805" y="44"/>
                    </a:lnTo>
                    <a:lnTo>
                      <a:pt x="809" y="49"/>
                    </a:lnTo>
                    <a:lnTo>
                      <a:pt x="813" y="54"/>
                    </a:lnTo>
                    <a:lnTo>
                      <a:pt x="813" y="62"/>
                    </a:lnTo>
                    <a:lnTo>
                      <a:pt x="813" y="69"/>
                    </a:lnTo>
                    <a:lnTo>
                      <a:pt x="811" y="77"/>
                    </a:lnTo>
                    <a:lnTo>
                      <a:pt x="807" y="83"/>
                    </a:lnTo>
                    <a:lnTo>
                      <a:pt x="804" y="88"/>
                    </a:lnTo>
                    <a:lnTo>
                      <a:pt x="798" y="92"/>
                    </a:lnTo>
                    <a:lnTo>
                      <a:pt x="791" y="93"/>
                    </a:lnTo>
                    <a:lnTo>
                      <a:pt x="786" y="95"/>
                    </a:lnTo>
                    <a:lnTo>
                      <a:pt x="776" y="95"/>
                    </a:lnTo>
                    <a:lnTo>
                      <a:pt x="79" y="97"/>
                    </a:lnTo>
                    <a:lnTo>
                      <a:pt x="783" y="44"/>
                    </a:lnTo>
                    <a:lnTo>
                      <a:pt x="777" y="44"/>
                    </a:lnTo>
                    <a:lnTo>
                      <a:pt x="772" y="47"/>
                    </a:lnTo>
                    <a:lnTo>
                      <a:pt x="768" y="53"/>
                    </a:lnTo>
                    <a:lnTo>
                      <a:pt x="767" y="62"/>
                    </a:lnTo>
                    <a:lnTo>
                      <a:pt x="765" y="72"/>
                    </a:lnTo>
                    <a:lnTo>
                      <a:pt x="768" y="79"/>
                    </a:lnTo>
                    <a:lnTo>
                      <a:pt x="772" y="83"/>
                    </a:lnTo>
                    <a:lnTo>
                      <a:pt x="777" y="84"/>
                    </a:lnTo>
                    <a:lnTo>
                      <a:pt x="783" y="83"/>
                    </a:lnTo>
                    <a:lnTo>
                      <a:pt x="788" y="81"/>
                    </a:lnTo>
                    <a:lnTo>
                      <a:pt x="791" y="74"/>
                    </a:lnTo>
                    <a:lnTo>
                      <a:pt x="793" y="65"/>
                    </a:lnTo>
                    <a:lnTo>
                      <a:pt x="793" y="58"/>
                    </a:lnTo>
                    <a:lnTo>
                      <a:pt x="791" y="51"/>
                    </a:lnTo>
                    <a:lnTo>
                      <a:pt x="788" y="47"/>
                    </a:lnTo>
                    <a:lnTo>
                      <a:pt x="783" y="44"/>
                    </a:lnTo>
                    <a:lnTo>
                      <a:pt x="79" y="97"/>
                    </a:lnTo>
                    <a:lnTo>
                      <a:pt x="839" y="106"/>
                    </a:lnTo>
                    <a:lnTo>
                      <a:pt x="821" y="102"/>
                    </a:lnTo>
                    <a:lnTo>
                      <a:pt x="837" y="14"/>
                    </a:lnTo>
                    <a:lnTo>
                      <a:pt x="857" y="17"/>
                    </a:lnTo>
                    <a:lnTo>
                      <a:pt x="839" y="106"/>
                    </a:lnTo>
                    <a:lnTo>
                      <a:pt x="79" y="97"/>
                    </a:lnTo>
                    <a:lnTo>
                      <a:pt x="885" y="116"/>
                    </a:lnTo>
                    <a:lnTo>
                      <a:pt x="879" y="114"/>
                    </a:lnTo>
                    <a:lnTo>
                      <a:pt x="872" y="111"/>
                    </a:lnTo>
                    <a:lnTo>
                      <a:pt x="867" y="107"/>
                    </a:lnTo>
                    <a:lnTo>
                      <a:pt x="864" y="102"/>
                    </a:lnTo>
                    <a:lnTo>
                      <a:pt x="860" y="97"/>
                    </a:lnTo>
                    <a:lnTo>
                      <a:pt x="858" y="92"/>
                    </a:lnTo>
                    <a:lnTo>
                      <a:pt x="858" y="84"/>
                    </a:lnTo>
                    <a:lnTo>
                      <a:pt x="860" y="77"/>
                    </a:lnTo>
                    <a:lnTo>
                      <a:pt x="862" y="70"/>
                    </a:lnTo>
                    <a:lnTo>
                      <a:pt x="865" y="65"/>
                    </a:lnTo>
                    <a:lnTo>
                      <a:pt x="869" y="62"/>
                    </a:lnTo>
                    <a:lnTo>
                      <a:pt x="874" y="58"/>
                    </a:lnTo>
                    <a:lnTo>
                      <a:pt x="879" y="54"/>
                    </a:lnTo>
                    <a:lnTo>
                      <a:pt x="887" y="54"/>
                    </a:lnTo>
                    <a:lnTo>
                      <a:pt x="899" y="54"/>
                    </a:lnTo>
                    <a:lnTo>
                      <a:pt x="909" y="60"/>
                    </a:lnTo>
                    <a:lnTo>
                      <a:pt x="915" y="63"/>
                    </a:lnTo>
                    <a:lnTo>
                      <a:pt x="920" y="67"/>
                    </a:lnTo>
                    <a:lnTo>
                      <a:pt x="924" y="72"/>
                    </a:lnTo>
                    <a:lnTo>
                      <a:pt x="925" y="77"/>
                    </a:lnTo>
                    <a:lnTo>
                      <a:pt x="927" y="84"/>
                    </a:lnTo>
                    <a:lnTo>
                      <a:pt x="925" y="93"/>
                    </a:lnTo>
                    <a:lnTo>
                      <a:pt x="922" y="100"/>
                    </a:lnTo>
                    <a:lnTo>
                      <a:pt x="918" y="107"/>
                    </a:lnTo>
                    <a:lnTo>
                      <a:pt x="913" y="111"/>
                    </a:lnTo>
                    <a:lnTo>
                      <a:pt x="908" y="114"/>
                    </a:lnTo>
                    <a:lnTo>
                      <a:pt x="902" y="116"/>
                    </a:lnTo>
                    <a:lnTo>
                      <a:pt x="897" y="116"/>
                    </a:lnTo>
                    <a:lnTo>
                      <a:pt x="885" y="116"/>
                    </a:lnTo>
                    <a:lnTo>
                      <a:pt x="79" y="97"/>
                    </a:lnTo>
                    <a:lnTo>
                      <a:pt x="897" y="67"/>
                    </a:lnTo>
                    <a:lnTo>
                      <a:pt x="892" y="65"/>
                    </a:lnTo>
                    <a:lnTo>
                      <a:pt x="887" y="69"/>
                    </a:lnTo>
                    <a:lnTo>
                      <a:pt x="881" y="74"/>
                    </a:lnTo>
                    <a:lnTo>
                      <a:pt x="879" y="83"/>
                    </a:lnTo>
                    <a:lnTo>
                      <a:pt x="878" y="92"/>
                    </a:lnTo>
                    <a:lnTo>
                      <a:pt x="879" y="99"/>
                    </a:lnTo>
                    <a:lnTo>
                      <a:pt x="883" y="102"/>
                    </a:lnTo>
                    <a:lnTo>
                      <a:pt x="888" y="106"/>
                    </a:lnTo>
                    <a:lnTo>
                      <a:pt x="894" y="106"/>
                    </a:lnTo>
                    <a:lnTo>
                      <a:pt x="899" y="102"/>
                    </a:lnTo>
                    <a:lnTo>
                      <a:pt x="902" y="97"/>
                    </a:lnTo>
                    <a:lnTo>
                      <a:pt x="906" y="88"/>
                    </a:lnTo>
                    <a:lnTo>
                      <a:pt x="906" y="81"/>
                    </a:lnTo>
                    <a:lnTo>
                      <a:pt x="906" y="74"/>
                    </a:lnTo>
                    <a:lnTo>
                      <a:pt x="902" y="69"/>
                    </a:lnTo>
                    <a:lnTo>
                      <a:pt x="897" y="67"/>
                    </a:lnTo>
                    <a:lnTo>
                      <a:pt x="79" y="97"/>
                    </a:lnTo>
                    <a:lnTo>
                      <a:pt x="1001" y="97"/>
                    </a:lnTo>
                    <a:lnTo>
                      <a:pt x="992" y="93"/>
                    </a:lnTo>
                    <a:lnTo>
                      <a:pt x="994" y="99"/>
                    </a:lnTo>
                    <a:lnTo>
                      <a:pt x="992" y="104"/>
                    </a:lnTo>
                    <a:lnTo>
                      <a:pt x="989" y="111"/>
                    </a:lnTo>
                    <a:lnTo>
                      <a:pt x="983" y="116"/>
                    </a:lnTo>
                    <a:lnTo>
                      <a:pt x="978" y="118"/>
                    </a:lnTo>
                    <a:lnTo>
                      <a:pt x="973" y="118"/>
                    </a:lnTo>
                    <a:lnTo>
                      <a:pt x="964" y="118"/>
                    </a:lnTo>
                    <a:lnTo>
                      <a:pt x="957" y="116"/>
                    </a:lnTo>
                    <a:lnTo>
                      <a:pt x="955" y="118"/>
                    </a:lnTo>
                    <a:lnTo>
                      <a:pt x="954" y="120"/>
                    </a:lnTo>
                    <a:lnTo>
                      <a:pt x="954" y="121"/>
                    </a:lnTo>
                    <a:lnTo>
                      <a:pt x="955" y="123"/>
                    </a:lnTo>
                    <a:lnTo>
                      <a:pt x="964" y="127"/>
                    </a:lnTo>
                    <a:lnTo>
                      <a:pt x="975" y="130"/>
                    </a:lnTo>
                    <a:lnTo>
                      <a:pt x="978" y="134"/>
                    </a:lnTo>
                    <a:lnTo>
                      <a:pt x="982" y="139"/>
                    </a:lnTo>
                    <a:lnTo>
                      <a:pt x="983" y="146"/>
                    </a:lnTo>
                    <a:lnTo>
                      <a:pt x="983" y="151"/>
                    </a:lnTo>
                    <a:lnTo>
                      <a:pt x="982" y="155"/>
                    </a:lnTo>
                    <a:lnTo>
                      <a:pt x="978" y="159"/>
                    </a:lnTo>
                    <a:lnTo>
                      <a:pt x="975" y="162"/>
                    </a:lnTo>
                    <a:lnTo>
                      <a:pt x="971" y="164"/>
                    </a:lnTo>
                    <a:lnTo>
                      <a:pt x="961" y="164"/>
                    </a:lnTo>
                    <a:lnTo>
                      <a:pt x="948" y="162"/>
                    </a:lnTo>
                    <a:lnTo>
                      <a:pt x="932" y="155"/>
                    </a:lnTo>
                    <a:lnTo>
                      <a:pt x="924" y="150"/>
                    </a:lnTo>
                    <a:lnTo>
                      <a:pt x="922" y="143"/>
                    </a:lnTo>
                    <a:lnTo>
                      <a:pt x="922" y="136"/>
                    </a:lnTo>
                    <a:lnTo>
                      <a:pt x="924" y="132"/>
                    </a:lnTo>
                    <a:lnTo>
                      <a:pt x="927" y="129"/>
                    </a:lnTo>
                    <a:lnTo>
                      <a:pt x="932" y="127"/>
                    </a:lnTo>
                    <a:lnTo>
                      <a:pt x="941" y="127"/>
                    </a:lnTo>
                    <a:lnTo>
                      <a:pt x="941" y="125"/>
                    </a:lnTo>
                    <a:lnTo>
                      <a:pt x="936" y="121"/>
                    </a:lnTo>
                    <a:lnTo>
                      <a:pt x="936" y="120"/>
                    </a:lnTo>
                    <a:lnTo>
                      <a:pt x="936" y="116"/>
                    </a:lnTo>
                    <a:lnTo>
                      <a:pt x="938" y="113"/>
                    </a:lnTo>
                    <a:lnTo>
                      <a:pt x="941" y="111"/>
                    </a:lnTo>
                    <a:lnTo>
                      <a:pt x="948" y="111"/>
                    </a:lnTo>
                    <a:lnTo>
                      <a:pt x="945" y="107"/>
                    </a:lnTo>
                    <a:lnTo>
                      <a:pt x="939" y="102"/>
                    </a:lnTo>
                    <a:lnTo>
                      <a:pt x="938" y="95"/>
                    </a:lnTo>
                    <a:lnTo>
                      <a:pt x="938" y="88"/>
                    </a:lnTo>
                    <a:lnTo>
                      <a:pt x="941" y="83"/>
                    </a:lnTo>
                    <a:lnTo>
                      <a:pt x="946" y="76"/>
                    </a:lnTo>
                    <a:lnTo>
                      <a:pt x="952" y="74"/>
                    </a:lnTo>
                    <a:lnTo>
                      <a:pt x="957" y="72"/>
                    </a:lnTo>
                    <a:lnTo>
                      <a:pt x="962" y="72"/>
                    </a:lnTo>
                    <a:lnTo>
                      <a:pt x="969" y="74"/>
                    </a:lnTo>
                    <a:lnTo>
                      <a:pt x="1005" y="84"/>
                    </a:lnTo>
                    <a:lnTo>
                      <a:pt x="1001" y="97"/>
                    </a:lnTo>
                    <a:lnTo>
                      <a:pt x="79" y="97"/>
                    </a:lnTo>
                    <a:lnTo>
                      <a:pt x="954" y="137"/>
                    </a:lnTo>
                    <a:lnTo>
                      <a:pt x="948" y="136"/>
                    </a:lnTo>
                    <a:lnTo>
                      <a:pt x="943" y="136"/>
                    </a:lnTo>
                    <a:lnTo>
                      <a:pt x="939" y="137"/>
                    </a:lnTo>
                    <a:lnTo>
                      <a:pt x="938" y="141"/>
                    </a:lnTo>
                    <a:lnTo>
                      <a:pt x="938" y="143"/>
                    </a:lnTo>
                    <a:lnTo>
                      <a:pt x="941" y="146"/>
                    </a:lnTo>
                    <a:lnTo>
                      <a:pt x="945" y="150"/>
                    </a:lnTo>
                    <a:lnTo>
                      <a:pt x="952" y="151"/>
                    </a:lnTo>
                    <a:lnTo>
                      <a:pt x="957" y="151"/>
                    </a:lnTo>
                    <a:lnTo>
                      <a:pt x="962" y="151"/>
                    </a:lnTo>
                    <a:lnTo>
                      <a:pt x="964" y="150"/>
                    </a:lnTo>
                    <a:lnTo>
                      <a:pt x="966" y="148"/>
                    </a:lnTo>
                    <a:lnTo>
                      <a:pt x="966" y="144"/>
                    </a:lnTo>
                    <a:lnTo>
                      <a:pt x="964" y="141"/>
                    </a:lnTo>
                    <a:lnTo>
                      <a:pt x="961" y="139"/>
                    </a:lnTo>
                    <a:lnTo>
                      <a:pt x="954" y="137"/>
                    </a:lnTo>
                    <a:lnTo>
                      <a:pt x="79" y="97"/>
                    </a:lnTo>
                    <a:lnTo>
                      <a:pt x="962" y="106"/>
                    </a:lnTo>
                    <a:lnTo>
                      <a:pt x="966" y="107"/>
                    </a:lnTo>
                    <a:lnTo>
                      <a:pt x="971" y="106"/>
                    </a:lnTo>
                    <a:lnTo>
                      <a:pt x="975" y="102"/>
                    </a:lnTo>
                    <a:lnTo>
                      <a:pt x="976" y="99"/>
                    </a:lnTo>
                    <a:lnTo>
                      <a:pt x="976" y="95"/>
                    </a:lnTo>
                    <a:lnTo>
                      <a:pt x="975" y="92"/>
                    </a:lnTo>
                    <a:lnTo>
                      <a:pt x="973" y="88"/>
                    </a:lnTo>
                    <a:lnTo>
                      <a:pt x="968" y="86"/>
                    </a:lnTo>
                    <a:lnTo>
                      <a:pt x="964" y="84"/>
                    </a:lnTo>
                    <a:lnTo>
                      <a:pt x="961" y="86"/>
                    </a:lnTo>
                    <a:lnTo>
                      <a:pt x="957" y="90"/>
                    </a:lnTo>
                    <a:lnTo>
                      <a:pt x="955" y="93"/>
                    </a:lnTo>
                    <a:lnTo>
                      <a:pt x="955" y="97"/>
                    </a:lnTo>
                    <a:lnTo>
                      <a:pt x="955" y="102"/>
                    </a:lnTo>
                    <a:lnTo>
                      <a:pt x="959" y="104"/>
                    </a:lnTo>
                    <a:lnTo>
                      <a:pt x="962" y="106"/>
                    </a:lnTo>
                    <a:lnTo>
                      <a:pt x="79" y="97"/>
                    </a:lnTo>
                    <a:lnTo>
                      <a:pt x="1015" y="151"/>
                    </a:lnTo>
                    <a:lnTo>
                      <a:pt x="998" y="144"/>
                    </a:lnTo>
                    <a:lnTo>
                      <a:pt x="1015" y="88"/>
                    </a:lnTo>
                    <a:lnTo>
                      <a:pt x="1033" y="93"/>
                    </a:lnTo>
                    <a:lnTo>
                      <a:pt x="1015" y="151"/>
                    </a:lnTo>
                    <a:lnTo>
                      <a:pt x="79" y="97"/>
                    </a:lnTo>
                    <a:lnTo>
                      <a:pt x="1040" y="76"/>
                    </a:lnTo>
                    <a:lnTo>
                      <a:pt x="1038" y="79"/>
                    </a:lnTo>
                    <a:lnTo>
                      <a:pt x="1035" y="81"/>
                    </a:lnTo>
                    <a:lnTo>
                      <a:pt x="1031" y="83"/>
                    </a:lnTo>
                    <a:lnTo>
                      <a:pt x="1028" y="83"/>
                    </a:lnTo>
                    <a:lnTo>
                      <a:pt x="1024" y="81"/>
                    </a:lnTo>
                    <a:lnTo>
                      <a:pt x="1021" y="77"/>
                    </a:lnTo>
                    <a:lnTo>
                      <a:pt x="1021" y="74"/>
                    </a:lnTo>
                    <a:lnTo>
                      <a:pt x="1021" y="69"/>
                    </a:lnTo>
                    <a:lnTo>
                      <a:pt x="1022" y="65"/>
                    </a:lnTo>
                    <a:lnTo>
                      <a:pt x="1026" y="63"/>
                    </a:lnTo>
                    <a:lnTo>
                      <a:pt x="1029" y="62"/>
                    </a:lnTo>
                    <a:lnTo>
                      <a:pt x="1033" y="62"/>
                    </a:lnTo>
                    <a:lnTo>
                      <a:pt x="1038" y="65"/>
                    </a:lnTo>
                    <a:lnTo>
                      <a:pt x="1040" y="67"/>
                    </a:lnTo>
                    <a:lnTo>
                      <a:pt x="1042" y="72"/>
                    </a:lnTo>
                    <a:lnTo>
                      <a:pt x="1040" y="76"/>
                    </a:lnTo>
                    <a:lnTo>
                      <a:pt x="79" y="97"/>
                    </a:lnTo>
                    <a:lnTo>
                      <a:pt x="1084" y="129"/>
                    </a:lnTo>
                    <a:lnTo>
                      <a:pt x="1075" y="120"/>
                    </a:lnTo>
                    <a:lnTo>
                      <a:pt x="1066" y="116"/>
                    </a:lnTo>
                    <a:lnTo>
                      <a:pt x="1063" y="116"/>
                    </a:lnTo>
                    <a:lnTo>
                      <a:pt x="1061" y="116"/>
                    </a:lnTo>
                    <a:lnTo>
                      <a:pt x="1059" y="118"/>
                    </a:lnTo>
                    <a:lnTo>
                      <a:pt x="1059" y="121"/>
                    </a:lnTo>
                    <a:lnTo>
                      <a:pt x="1063" y="123"/>
                    </a:lnTo>
                    <a:lnTo>
                      <a:pt x="1070" y="132"/>
                    </a:lnTo>
                    <a:lnTo>
                      <a:pt x="1075" y="136"/>
                    </a:lnTo>
                    <a:lnTo>
                      <a:pt x="1077" y="141"/>
                    </a:lnTo>
                    <a:lnTo>
                      <a:pt x="1079" y="148"/>
                    </a:lnTo>
                    <a:lnTo>
                      <a:pt x="1079" y="153"/>
                    </a:lnTo>
                    <a:lnTo>
                      <a:pt x="1073" y="162"/>
                    </a:lnTo>
                    <a:lnTo>
                      <a:pt x="1066" y="166"/>
                    </a:lnTo>
                    <a:lnTo>
                      <a:pt x="1059" y="166"/>
                    </a:lnTo>
                    <a:lnTo>
                      <a:pt x="1049" y="164"/>
                    </a:lnTo>
                    <a:lnTo>
                      <a:pt x="1036" y="159"/>
                    </a:lnTo>
                    <a:lnTo>
                      <a:pt x="1029" y="153"/>
                    </a:lnTo>
                    <a:lnTo>
                      <a:pt x="1035" y="139"/>
                    </a:lnTo>
                    <a:lnTo>
                      <a:pt x="1042" y="146"/>
                    </a:lnTo>
                    <a:lnTo>
                      <a:pt x="1050" y="151"/>
                    </a:lnTo>
                    <a:lnTo>
                      <a:pt x="1058" y="153"/>
                    </a:lnTo>
                    <a:lnTo>
                      <a:pt x="1059" y="151"/>
                    </a:lnTo>
                    <a:lnTo>
                      <a:pt x="1061" y="150"/>
                    </a:lnTo>
                    <a:lnTo>
                      <a:pt x="1061" y="148"/>
                    </a:lnTo>
                    <a:lnTo>
                      <a:pt x="1058" y="144"/>
                    </a:lnTo>
                    <a:lnTo>
                      <a:pt x="1050" y="136"/>
                    </a:lnTo>
                    <a:lnTo>
                      <a:pt x="1045" y="132"/>
                    </a:lnTo>
                    <a:lnTo>
                      <a:pt x="1042" y="127"/>
                    </a:lnTo>
                    <a:lnTo>
                      <a:pt x="1040" y="121"/>
                    </a:lnTo>
                    <a:lnTo>
                      <a:pt x="1042" y="114"/>
                    </a:lnTo>
                    <a:lnTo>
                      <a:pt x="1045" y="109"/>
                    </a:lnTo>
                    <a:lnTo>
                      <a:pt x="1052" y="104"/>
                    </a:lnTo>
                    <a:lnTo>
                      <a:pt x="1061" y="104"/>
                    </a:lnTo>
                    <a:lnTo>
                      <a:pt x="1072" y="106"/>
                    </a:lnTo>
                    <a:lnTo>
                      <a:pt x="1080" y="111"/>
                    </a:lnTo>
                    <a:lnTo>
                      <a:pt x="1087" y="116"/>
                    </a:lnTo>
                    <a:lnTo>
                      <a:pt x="1084" y="129"/>
                    </a:lnTo>
                    <a:lnTo>
                      <a:pt x="79" y="97"/>
                    </a:lnTo>
                    <a:lnTo>
                      <a:pt x="1140" y="148"/>
                    </a:lnTo>
                    <a:lnTo>
                      <a:pt x="1119" y="139"/>
                    </a:lnTo>
                    <a:lnTo>
                      <a:pt x="1110" y="162"/>
                    </a:lnTo>
                    <a:lnTo>
                      <a:pt x="1109" y="167"/>
                    </a:lnTo>
                    <a:lnTo>
                      <a:pt x="1110" y="169"/>
                    </a:lnTo>
                    <a:lnTo>
                      <a:pt x="1112" y="173"/>
                    </a:lnTo>
                    <a:lnTo>
                      <a:pt x="1116" y="174"/>
                    </a:lnTo>
                    <a:lnTo>
                      <a:pt x="1121" y="176"/>
                    </a:lnTo>
                    <a:lnTo>
                      <a:pt x="1128" y="176"/>
                    </a:lnTo>
                    <a:lnTo>
                      <a:pt x="1123" y="188"/>
                    </a:lnTo>
                    <a:lnTo>
                      <a:pt x="1114" y="188"/>
                    </a:lnTo>
                    <a:lnTo>
                      <a:pt x="1105" y="187"/>
                    </a:lnTo>
                    <a:lnTo>
                      <a:pt x="1098" y="181"/>
                    </a:lnTo>
                    <a:lnTo>
                      <a:pt x="1093" y="176"/>
                    </a:lnTo>
                    <a:lnTo>
                      <a:pt x="1091" y="171"/>
                    </a:lnTo>
                    <a:lnTo>
                      <a:pt x="1091" y="167"/>
                    </a:lnTo>
                    <a:lnTo>
                      <a:pt x="1091" y="162"/>
                    </a:lnTo>
                    <a:lnTo>
                      <a:pt x="1093" y="157"/>
                    </a:lnTo>
                    <a:lnTo>
                      <a:pt x="1102" y="132"/>
                    </a:lnTo>
                    <a:lnTo>
                      <a:pt x="1095" y="129"/>
                    </a:lnTo>
                    <a:lnTo>
                      <a:pt x="1096" y="125"/>
                    </a:lnTo>
                    <a:lnTo>
                      <a:pt x="1130" y="109"/>
                    </a:lnTo>
                    <a:lnTo>
                      <a:pt x="1132" y="111"/>
                    </a:lnTo>
                    <a:lnTo>
                      <a:pt x="1124" y="127"/>
                    </a:lnTo>
                    <a:lnTo>
                      <a:pt x="1146" y="136"/>
                    </a:lnTo>
                    <a:lnTo>
                      <a:pt x="1140" y="148"/>
                    </a:lnTo>
                    <a:lnTo>
                      <a:pt x="79" y="97"/>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601" name="Freeform 117"/>
              <p:cNvSpPr>
                <a:spLocks/>
              </p:cNvSpPr>
              <p:nvPr/>
            </p:nvSpPr>
            <p:spPr bwMode="auto">
              <a:xfrm>
                <a:off x="2575" y="1049"/>
                <a:ext cx="78" cy="823"/>
              </a:xfrm>
              <a:custGeom>
                <a:avLst/>
                <a:gdLst>
                  <a:gd name="T0" fmla="*/ 27 w 78"/>
                  <a:gd name="T1" fmla="*/ 823 h 823"/>
                  <a:gd name="T2" fmla="*/ 27 w 78"/>
                  <a:gd name="T3" fmla="*/ 823 h 823"/>
                  <a:gd name="T4" fmla="*/ 37 w 78"/>
                  <a:gd name="T5" fmla="*/ 823 h 823"/>
                  <a:gd name="T6" fmla="*/ 46 w 78"/>
                  <a:gd name="T7" fmla="*/ 111 h 823"/>
                  <a:gd name="T8" fmla="*/ 78 w 78"/>
                  <a:gd name="T9" fmla="*/ 130 h 823"/>
                  <a:gd name="T10" fmla="*/ 78 w 78"/>
                  <a:gd name="T11" fmla="*/ 129 h 823"/>
                  <a:gd name="T12" fmla="*/ 55 w 78"/>
                  <a:gd name="T13" fmla="*/ 67 h 823"/>
                  <a:gd name="T14" fmla="*/ 55 w 78"/>
                  <a:gd name="T15" fmla="*/ 67 h 823"/>
                  <a:gd name="T16" fmla="*/ 48 w 78"/>
                  <a:gd name="T17" fmla="*/ 33 h 823"/>
                  <a:gd name="T18" fmla="*/ 41 w 78"/>
                  <a:gd name="T19" fmla="*/ 0 h 823"/>
                  <a:gd name="T20" fmla="*/ 41 w 78"/>
                  <a:gd name="T21" fmla="*/ 0 h 823"/>
                  <a:gd name="T22" fmla="*/ 27 w 78"/>
                  <a:gd name="T23" fmla="*/ 67 h 823"/>
                  <a:gd name="T24" fmla="*/ 0 w 78"/>
                  <a:gd name="T25" fmla="*/ 127 h 823"/>
                  <a:gd name="T26" fmla="*/ 2 w 78"/>
                  <a:gd name="T27" fmla="*/ 129 h 823"/>
                  <a:gd name="T28" fmla="*/ 36 w 78"/>
                  <a:gd name="T29" fmla="*/ 109 h 823"/>
                  <a:gd name="T30" fmla="*/ 27 w 78"/>
                  <a:gd name="T31" fmla="*/ 823 h 823"/>
                  <a:gd name="T32" fmla="*/ 27 w 78"/>
                  <a:gd name="T33" fmla="*/ 823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23"/>
                  <a:gd name="T53" fmla="*/ 78 w 78"/>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23">
                    <a:moveTo>
                      <a:pt x="27" y="823"/>
                    </a:moveTo>
                    <a:lnTo>
                      <a:pt x="27" y="823"/>
                    </a:lnTo>
                    <a:lnTo>
                      <a:pt x="37" y="823"/>
                    </a:lnTo>
                    <a:lnTo>
                      <a:pt x="46" y="111"/>
                    </a:lnTo>
                    <a:lnTo>
                      <a:pt x="78" y="130"/>
                    </a:lnTo>
                    <a:lnTo>
                      <a:pt x="78" y="129"/>
                    </a:lnTo>
                    <a:lnTo>
                      <a:pt x="55" y="67"/>
                    </a:lnTo>
                    <a:lnTo>
                      <a:pt x="48" y="33"/>
                    </a:lnTo>
                    <a:lnTo>
                      <a:pt x="41" y="0"/>
                    </a:lnTo>
                    <a:lnTo>
                      <a:pt x="27" y="67"/>
                    </a:lnTo>
                    <a:lnTo>
                      <a:pt x="0" y="127"/>
                    </a:lnTo>
                    <a:lnTo>
                      <a:pt x="2" y="129"/>
                    </a:lnTo>
                    <a:lnTo>
                      <a:pt x="36" y="109"/>
                    </a:lnTo>
                    <a:lnTo>
                      <a:pt x="27" y="823"/>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58" name="Group 135"/>
            <p:cNvGrpSpPr>
              <a:grpSpLocks/>
            </p:cNvGrpSpPr>
            <p:nvPr/>
          </p:nvGrpSpPr>
          <p:grpSpPr bwMode="auto">
            <a:xfrm>
              <a:off x="2937" y="1038"/>
              <a:ext cx="904" cy="940"/>
              <a:chOff x="2937" y="1038"/>
              <a:chExt cx="904" cy="940"/>
            </a:xfrm>
          </p:grpSpPr>
          <p:sp>
            <p:nvSpPr>
              <p:cNvPr id="23598" name="Freeform 112"/>
              <p:cNvSpPr>
                <a:spLocks/>
              </p:cNvSpPr>
              <p:nvPr/>
            </p:nvSpPr>
            <p:spPr bwMode="auto">
              <a:xfrm>
                <a:off x="3404" y="1038"/>
                <a:ext cx="437" cy="431"/>
              </a:xfrm>
              <a:custGeom>
                <a:avLst/>
                <a:gdLst>
                  <a:gd name="T0" fmla="*/ 160 w 437"/>
                  <a:gd name="T1" fmla="*/ 73 h 431"/>
                  <a:gd name="T2" fmla="*/ 116 w 437"/>
                  <a:gd name="T3" fmla="*/ 108 h 431"/>
                  <a:gd name="T4" fmla="*/ 83 w 437"/>
                  <a:gd name="T5" fmla="*/ 74 h 431"/>
                  <a:gd name="T6" fmla="*/ 129 w 437"/>
                  <a:gd name="T7" fmla="*/ 81 h 431"/>
                  <a:gd name="T8" fmla="*/ 132 w 437"/>
                  <a:gd name="T9" fmla="*/ 39 h 431"/>
                  <a:gd name="T10" fmla="*/ 190 w 437"/>
                  <a:gd name="T11" fmla="*/ 96 h 431"/>
                  <a:gd name="T12" fmla="*/ 188 w 437"/>
                  <a:gd name="T13" fmla="*/ 83 h 431"/>
                  <a:gd name="T14" fmla="*/ 192 w 437"/>
                  <a:gd name="T15" fmla="*/ 64 h 431"/>
                  <a:gd name="T16" fmla="*/ 203 w 437"/>
                  <a:gd name="T17" fmla="*/ 81 h 431"/>
                  <a:gd name="T18" fmla="*/ 208 w 437"/>
                  <a:gd name="T19" fmla="*/ 126 h 431"/>
                  <a:gd name="T20" fmla="*/ 217 w 437"/>
                  <a:gd name="T21" fmla="*/ 161 h 431"/>
                  <a:gd name="T22" fmla="*/ 173 w 437"/>
                  <a:gd name="T23" fmla="*/ 157 h 431"/>
                  <a:gd name="T24" fmla="*/ 196 w 437"/>
                  <a:gd name="T25" fmla="*/ 159 h 431"/>
                  <a:gd name="T26" fmla="*/ 188 w 437"/>
                  <a:gd name="T27" fmla="*/ 126 h 431"/>
                  <a:gd name="T28" fmla="*/ 229 w 437"/>
                  <a:gd name="T29" fmla="*/ 127 h 431"/>
                  <a:gd name="T30" fmla="*/ 238 w 437"/>
                  <a:gd name="T31" fmla="*/ 189 h 431"/>
                  <a:gd name="T32" fmla="*/ 245 w 437"/>
                  <a:gd name="T33" fmla="*/ 215 h 431"/>
                  <a:gd name="T34" fmla="*/ 222 w 437"/>
                  <a:gd name="T35" fmla="*/ 178 h 431"/>
                  <a:gd name="T36" fmla="*/ 282 w 437"/>
                  <a:gd name="T37" fmla="*/ 171 h 431"/>
                  <a:gd name="T38" fmla="*/ 315 w 437"/>
                  <a:gd name="T39" fmla="*/ 201 h 431"/>
                  <a:gd name="T40" fmla="*/ 305 w 437"/>
                  <a:gd name="T41" fmla="*/ 215 h 431"/>
                  <a:gd name="T42" fmla="*/ 291 w 437"/>
                  <a:gd name="T43" fmla="*/ 178 h 431"/>
                  <a:gd name="T44" fmla="*/ 307 w 437"/>
                  <a:gd name="T45" fmla="*/ 277 h 431"/>
                  <a:gd name="T46" fmla="*/ 347 w 437"/>
                  <a:gd name="T47" fmla="*/ 221 h 431"/>
                  <a:gd name="T48" fmla="*/ 359 w 437"/>
                  <a:gd name="T49" fmla="*/ 203 h 431"/>
                  <a:gd name="T50" fmla="*/ 137 w 437"/>
                  <a:gd name="T51" fmla="*/ 23 h 431"/>
                  <a:gd name="T52" fmla="*/ 328 w 437"/>
                  <a:gd name="T53" fmla="*/ 293 h 431"/>
                  <a:gd name="T54" fmla="*/ 349 w 437"/>
                  <a:gd name="T55" fmla="*/ 258 h 431"/>
                  <a:gd name="T56" fmla="*/ 389 w 437"/>
                  <a:gd name="T57" fmla="*/ 275 h 431"/>
                  <a:gd name="T58" fmla="*/ 365 w 437"/>
                  <a:gd name="T59" fmla="*/ 274 h 431"/>
                  <a:gd name="T60" fmla="*/ 351 w 437"/>
                  <a:gd name="T61" fmla="*/ 305 h 431"/>
                  <a:gd name="T62" fmla="*/ 393 w 437"/>
                  <a:gd name="T63" fmla="*/ 335 h 431"/>
                  <a:gd name="T64" fmla="*/ 393 w 437"/>
                  <a:gd name="T65" fmla="*/ 365 h 431"/>
                  <a:gd name="T66" fmla="*/ 374 w 437"/>
                  <a:gd name="T67" fmla="*/ 330 h 431"/>
                  <a:gd name="T68" fmla="*/ 421 w 437"/>
                  <a:gd name="T69" fmla="*/ 311 h 431"/>
                  <a:gd name="T70" fmla="*/ 0 w 437"/>
                  <a:gd name="T71" fmla="*/ 203 h 431"/>
                  <a:gd name="T72" fmla="*/ 125 w 437"/>
                  <a:gd name="T73" fmla="*/ 286 h 431"/>
                  <a:gd name="T74" fmla="*/ 95 w 437"/>
                  <a:gd name="T75" fmla="*/ 267 h 431"/>
                  <a:gd name="T76" fmla="*/ 113 w 437"/>
                  <a:gd name="T77" fmla="*/ 268 h 431"/>
                  <a:gd name="T78" fmla="*/ 157 w 437"/>
                  <a:gd name="T79" fmla="*/ 245 h 431"/>
                  <a:gd name="T80" fmla="*/ 188 w 437"/>
                  <a:gd name="T81" fmla="*/ 295 h 431"/>
                  <a:gd name="T82" fmla="*/ 206 w 437"/>
                  <a:gd name="T83" fmla="*/ 316 h 431"/>
                  <a:gd name="T84" fmla="*/ 176 w 437"/>
                  <a:gd name="T85" fmla="*/ 307 h 431"/>
                  <a:gd name="T86" fmla="*/ 248 w 437"/>
                  <a:gd name="T87" fmla="*/ 351 h 431"/>
                  <a:gd name="T88" fmla="*/ 229 w 437"/>
                  <a:gd name="T89" fmla="*/ 334 h 431"/>
                  <a:gd name="T90" fmla="*/ 225 w 437"/>
                  <a:gd name="T91" fmla="*/ 376 h 431"/>
                  <a:gd name="T92" fmla="*/ 199 w 437"/>
                  <a:gd name="T93" fmla="*/ 341 h 431"/>
                  <a:gd name="T94" fmla="*/ 220 w 437"/>
                  <a:gd name="T95" fmla="*/ 357 h 431"/>
                  <a:gd name="T96" fmla="*/ 222 w 437"/>
                  <a:gd name="T97" fmla="*/ 316 h 431"/>
                  <a:gd name="T98" fmla="*/ 137 w 437"/>
                  <a:gd name="T99" fmla="*/ 23 h 431"/>
                  <a:gd name="T100" fmla="*/ 240 w 437"/>
                  <a:gd name="T101" fmla="*/ 404 h 431"/>
                  <a:gd name="T102" fmla="*/ 252 w 437"/>
                  <a:gd name="T103" fmla="*/ 365 h 431"/>
                  <a:gd name="T104" fmla="*/ 292 w 437"/>
                  <a:gd name="T105" fmla="*/ 371 h 431"/>
                  <a:gd name="T106" fmla="*/ 289 w 437"/>
                  <a:gd name="T107" fmla="*/ 416 h 431"/>
                  <a:gd name="T108" fmla="*/ 264 w 437"/>
                  <a:gd name="T109" fmla="*/ 415 h 431"/>
                  <a:gd name="T110" fmla="*/ 289 w 437"/>
                  <a:gd name="T111" fmla="*/ 388 h 431"/>
                  <a:gd name="T112" fmla="*/ 284 w 437"/>
                  <a:gd name="T113" fmla="*/ 397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7"/>
                  <a:gd name="T172" fmla="*/ 0 h 431"/>
                  <a:gd name="T173" fmla="*/ 437 w 437"/>
                  <a:gd name="T174" fmla="*/ 431 h 4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7" h="431">
                    <a:moveTo>
                      <a:pt x="137" y="23"/>
                    </a:moveTo>
                    <a:lnTo>
                      <a:pt x="137" y="23"/>
                    </a:lnTo>
                    <a:lnTo>
                      <a:pt x="146" y="30"/>
                    </a:lnTo>
                    <a:lnTo>
                      <a:pt x="153" y="39"/>
                    </a:lnTo>
                    <a:lnTo>
                      <a:pt x="158" y="46"/>
                    </a:lnTo>
                    <a:lnTo>
                      <a:pt x="160" y="55"/>
                    </a:lnTo>
                    <a:lnTo>
                      <a:pt x="162" y="64"/>
                    </a:lnTo>
                    <a:lnTo>
                      <a:pt x="160" y="73"/>
                    </a:lnTo>
                    <a:lnTo>
                      <a:pt x="158" y="80"/>
                    </a:lnTo>
                    <a:lnTo>
                      <a:pt x="153" y="89"/>
                    </a:lnTo>
                    <a:lnTo>
                      <a:pt x="148" y="96"/>
                    </a:lnTo>
                    <a:lnTo>
                      <a:pt x="141" y="101"/>
                    </a:lnTo>
                    <a:lnTo>
                      <a:pt x="134" y="104"/>
                    </a:lnTo>
                    <a:lnTo>
                      <a:pt x="125" y="108"/>
                    </a:lnTo>
                    <a:lnTo>
                      <a:pt x="116" y="108"/>
                    </a:lnTo>
                    <a:lnTo>
                      <a:pt x="107" y="106"/>
                    </a:lnTo>
                    <a:lnTo>
                      <a:pt x="97" y="101"/>
                    </a:lnTo>
                    <a:lnTo>
                      <a:pt x="86" y="96"/>
                    </a:lnTo>
                    <a:lnTo>
                      <a:pt x="55" y="74"/>
                    </a:lnTo>
                    <a:lnTo>
                      <a:pt x="106" y="0"/>
                    </a:lnTo>
                    <a:lnTo>
                      <a:pt x="137" y="23"/>
                    </a:lnTo>
                    <a:lnTo>
                      <a:pt x="83" y="74"/>
                    </a:lnTo>
                    <a:lnTo>
                      <a:pt x="95" y="81"/>
                    </a:lnTo>
                    <a:lnTo>
                      <a:pt x="102" y="85"/>
                    </a:lnTo>
                    <a:lnTo>
                      <a:pt x="107" y="87"/>
                    </a:lnTo>
                    <a:lnTo>
                      <a:pt x="113" y="89"/>
                    </a:lnTo>
                    <a:lnTo>
                      <a:pt x="118" y="87"/>
                    </a:lnTo>
                    <a:lnTo>
                      <a:pt x="123" y="85"/>
                    </a:lnTo>
                    <a:lnTo>
                      <a:pt x="129" y="81"/>
                    </a:lnTo>
                    <a:lnTo>
                      <a:pt x="134" y="74"/>
                    </a:lnTo>
                    <a:lnTo>
                      <a:pt x="139" y="66"/>
                    </a:lnTo>
                    <a:lnTo>
                      <a:pt x="141" y="60"/>
                    </a:lnTo>
                    <a:lnTo>
                      <a:pt x="141" y="55"/>
                    </a:lnTo>
                    <a:lnTo>
                      <a:pt x="139" y="50"/>
                    </a:lnTo>
                    <a:lnTo>
                      <a:pt x="136" y="44"/>
                    </a:lnTo>
                    <a:lnTo>
                      <a:pt x="132" y="39"/>
                    </a:lnTo>
                    <a:lnTo>
                      <a:pt x="127" y="36"/>
                    </a:lnTo>
                    <a:lnTo>
                      <a:pt x="114" y="27"/>
                    </a:lnTo>
                    <a:lnTo>
                      <a:pt x="83" y="74"/>
                    </a:lnTo>
                    <a:lnTo>
                      <a:pt x="137" y="23"/>
                    </a:lnTo>
                    <a:lnTo>
                      <a:pt x="153" y="145"/>
                    </a:lnTo>
                    <a:lnTo>
                      <a:pt x="139" y="133"/>
                    </a:lnTo>
                    <a:lnTo>
                      <a:pt x="174" y="85"/>
                    </a:lnTo>
                    <a:lnTo>
                      <a:pt x="190" y="96"/>
                    </a:lnTo>
                    <a:lnTo>
                      <a:pt x="153" y="145"/>
                    </a:lnTo>
                    <a:lnTo>
                      <a:pt x="137" y="23"/>
                    </a:lnTo>
                    <a:lnTo>
                      <a:pt x="203" y="81"/>
                    </a:lnTo>
                    <a:lnTo>
                      <a:pt x="199" y="83"/>
                    </a:lnTo>
                    <a:lnTo>
                      <a:pt x="196" y="85"/>
                    </a:lnTo>
                    <a:lnTo>
                      <a:pt x="192" y="85"/>
                    </a:lnTo>
                    <a:lnTo>
                      <a:pt x="188" y="83"/>
                    </a:lnTo>
                    <a:lnTo>
                      <a:pt x="185" y="80"/>
                    </a:lnTo>
                    <a:lnTo>
                      <a:pt x="183" y="76"/>
                    </a:lnTo>
                    <a:lnTo>
                      <a:pt x="185" y="73"/>
                    </a:lnTo>
                    <a:lnTo>
                      <a:pt x="187" y="69"/>
                    </a:lnTo>
                    <a:lnTo>
                      <a:pt x="188" y="66"/>
                    </a:lnTo>
                    <a:lnTo>
                      <a:pt x="192" y="64"/>
                    </a:lnTo>
                    <a:lnTo>
                      <a:pt x="197" y="66"/>
                    </a:lnTo>
                    <a:lnTo>
                      <a:pt x="201" y="67"/>
                    </a:lnTo>
                    <a:lnTo>
                      <a:pt x="203" y="69"/>
                    </a:lnTo>
                    <a:lnTo>
                      <a:pt x="204" y="74"/>
                    </a:lnTo>
                    <a:lnTo>
                      <a:pt x="204" y="78"/>
                    </a:lnTo>
                    <a:lnTo>
                      <a:pt x="203" y="81"/>
                    </a:lnTo>
                    <a:lnTo>
                      <a:pt x="137" y="23"/>
                    </a:lnTo>
                    <a:lnTo>
                      <a:pt x="227" y="147"/>
                    </a:lnTo>
                    <a:lnTo>
                      <a:pt x="220" y="134"/>
                    </a:lnTo>
                    <a:lnTo>
                      <a:pt x="215" y="129"/>
                    </a:lnTo>
                    <a:lnTo>
                      <a:pt x="211" y="126"/>
                    </a:lnTo>
                    <a:lnTo>
                      <a:pt x="208" y="126"/>
                    </a:lnTo>
                    <a:lnTo>
                      <a:pt x="206" y="127"/>
                    </a:lnTo>
                    <a:lnTo>
                      <a:pt x="206" y="131"/>
                    </a:lnTo>
                    <a:lnTo>
                      <a:pt x="208" y="134"/>
                    </a:lnTo>
                    <a:lnTo>
                      <a:pt x="213" y="143"/>
                    </a:lnTo>
                    <a:lnTo>
                      <a:pt x="215" y="150"/>
                    </a:lnTo>
                    <a:lnTo>
                      <a:pt x="217" y="156"/>
                    </a:lnTo>
                    <a:lnTo>
                      <a:pt x="217" y="161"/>
                    </a:lnTo>
                    <a:lnTo>
                      <a:pt x="213" y="168"/>
                    </a:lnTo>
                    <a:lnTo>
                      <a:pt x="206" y="173"/>
                    </a:lnTo>
                    <a:lnTo>
                      <a:pt x="199" y="175"/>
                    </a:lnTo>
                    <a:lnTo>
                      <a:pt x="190" y="173"/>
                    </a:lnTo>
                    <a:lnTo>
                      <a:pt x="181" y="168"/>
                    </a:lnTo>
                    <a:lnTo>
                      <a:pt x="173" y="157"/>
                    </a:lnTo>
                    <a:lnTo>
                      <a:pt x="167" y="150"/>
                    </a:lnTo>
                    <a:lnTo>
                      <a:pt x="176" y="140"/>
                    </a:lnTo>
                    <a:lnTo>
                      <a:pt x="181" y="148"/>
                    </a:lnTo>
                    <a:lnTo>
                      <a:pt x="188" y="156"/>
                    </a:lnTo>
                    <a:lnTo>
                      <a:pt x="194" y="159"/>
                    </a:lnTo>
                    <a:lnTo>
                      <a:pt x="196" y="159"/>
                    </a:lnTo>
                    <a:lnTo>
                      <a:pt x="197" y="159"/>
                    </a:lnTo>
                    <a:lnTo>
                      <a:pt x="199" y="156"/>
                    </a:lnTo>
                    <a:lnTo>
                      <a:pt x="197" y="152"/>
                    </a:lnTo>
                    <a:lnTo>
                      <a:pt x="192" y="141"/>
                    </a:lnTo>
                    <a:lnTo>
                      <a:pt x="190" y="136"/>
                    </a:lnTo>
                    <a:lnTo>
                      <a:pt x="188" y="131"/>
                    </a:lnTo>
                    <a:lnTo>
                      <a:pt x="188" y="126"/>
                    </a:lnTo>
                    <a:lnTo>
                      <a:pt x="192" y="119"/>
                    </a:lnTo>
                    <a:lnTo>
                      <a:pt x="197" y="115"/>
                    </a:lnTo>
                    <a:lnTo>
                      <a:pt x="204" y="113"/>
                    </a:lnTo>
                    <a:lnTo>
                      <a:pt x="213" y="115"/>
                    </a:lnTo>
                    <a:lnTo>
                      <a:pt x="222" y="120"/>
                    </a:lnTo>
                    <a:lnTo>
                      <a:pt x="229" y="127"/>
                    </a:lnTo>
                    <a:lnTo>
                      <a:pt x="234" y="136"/>
                    </a:lnTo>
                    <a:lnTo>
                      <a:pt x="227" y="147"/>
                    </a:lnTo>
                    <a:lnTo>
                      <a:pt x="137" y="23"/>
                    </a:lnTo>
                    <a:lnTo>
                      <a:pt x="273" y="180"/>
                    </a:lnTo>
                    <a:lnTo>
                      <a:pt x="257" y="166"/>
                    </a:lnTo>
                    <a:lnTo>
                      <a:pt x="241" y="185"/>
                    </a:lnTo>
                    <a:lnTo>
                      <a:pt x="238" y="189"/>
                    </a:lnTo>
                    <a:lnTo>
                      <a:pt x="238" y="193"/>
                    </a:lnTo>
                    <a:lnTo>
                      <a:pt x="240" y="196"/>
                    </a:lnTo>
                    <a:lnTo>
                      <a:pt x="241" y="200"/>
                    </a:lnTo>
                    <a:lnTo>
                      <a:pt x="247" y="201"/>
                    </a:lnTo>
                    <a:lnTo>
                      <a:pt x="254" y="205"/>
                    </a:lnTo>
                    <a:lnTo>
                      <a:pt x="245" y="215"/>
                    </a:lnTo>
                    <a:lnTo>
                      <a:pt x="236" y="212"/>
                    </a:lnTo>
                    <a:lnTo>
                      <a:pt x="229" y="207"/>
                    </a:lnTo>
                    <a:lnTo>
                      <a:pt x="222" y="200"/>
                    </a:lnTo>
                    <a:lnTo>
                      <a:pt x="220" y="193"/>
                    </a:lnTo>
                    <a:lnTo>
                      <a:pt x="218" y="187"/>
                    </a:lnTo>
                    <a:lnTo>
                      <a:pt x="220" y="184"/>
                    </a:lnTo>
                    <a:lnTo>
                      <a:pt x="222" y="178"/>
                    </a:lnTo>
                    <a:lnTo>
                      <a:pt x="225" y="175"/>
                    </a:lnTo>
                    <a:lnTo>
                      <a:pt x="243" y="154"/>
                    </a:lnTo>
                    <a:lnTo>
                      <a:pt x="236" y="148"/>
                    </a:lnTo>
                    <a:lnTo>
                      <a:pt x="238" y="147"/>
                    </a:lnTo>
                    <a:lnTo>
                      <a:pt x="275" y="141"/>
                    </a:lnTo>
                    <a:lnTo>
                      <a:pt x="277" y="143"/>
                    </a:lnTo>
                    <a:lnTo>
                      <a:pt x="264" y="157"/>
                    </a:lnTo>
                    <a:lnTo>
                      <a:pt x="282" y="171"/>
                    </a:lnTo>
                    <a:lnTo>
                      <a:pt x="273" y="180"/>
                    </a:lnTo>
                    <a:lnTo>
                      <a:pt x="137" y="23"/>
                    </a:lnTo>
                    <a:lnTo>
                      <a:pt x="292" y="205"/>
                    </a:lnTo>
                    <a:lnTo>
                      <a:pt x="301" y="201"/>
                    </a:lnTo>
                    <a:lnTo>
                      <a:pt x="310" y="201"/>
                    </a:lnTo>
                    <a:lnTo>
                      <a:pt x="315" y="201"/>
                    </a:lnTo>
                    <a:lnTo>
                      <a:pt x="321" y="205"/>
                    </a:lnTo>
                    <a:lnTo>
                      <a:pt x="322" y="208"/>
                    </a:lnTo>
                    <a:lnTo>
                      <a:pt x="326" y="217"/>
                    </a:lnTo>
                    <a:lnTo>
                      <a:pt x="310" y="226"/>
                    </a:lnTo>
                    <a:lnTo>
                      <a:pt x="308" y="219"/>
                    </a:lnTo>
                    <a:lnTo>
                      <a:pt x="305" y="215"/>
                    </a:lnTo>
                    <a:lnTo>
                      <a:pt x="301" y="212"/>
                    </a:lnTo>
                    <a:lnTo>
                      <a:pt x="296" y="212"/>
                    </a:lnTo>
                    <a:lnTo>
                      <a:pt x="289" y="214"/>
                    </a:lnTo>
                    <a:lnTo>
                      <a:pt x="282" y="217"/>
                    </a:lnTo>
                    <a:lnTo>
                      <a:pt x="264" y="237"/>
                    </a:lnTo>
                    <a:lnTo>
                      <a:pt x="250" y="224"/>
                    </a:lnTo>
                    <a:lnTo>
                      <a:pt x="291" y="178"/>
                    </a:lnTo>
                    <a:lnTo>
                      <a:pt x="305" y="193"/>
                    </a:lnTo>
                    <a:lnTo>
                      <a:pt x="292" y="205"/>
                    </a:lnTo>
                    <a:lnTo>
                      <a:pt x="137" y="23"/>
                    </a:lnTo>
                    <a:lnTo>
                      <a:pt x="307" y="277"/>
                    </a:lnTo>
                    <a:lnTo>
                      <a:pt x="292" y="263"/>
                    </a:lnTo>
                    <a:lnTo>
                      <a:pt x="335" y="221"/>
                    </a:lnTo>
                    <a:lnTo>
                      <a:pt x="349" y="233"/>
                    </a:lnTo>
                    <a:lnTo>
                      <a:pt x="307" y="277"/>
                    </a:lnTo>
                    <a:lnTo>
                      <a:pt x="137" y="23"/>
                    </a:lnTo>
                    <a:lnTo>
                      <a:pt x="363" y="221"/>
                    </a:lnTo>
                    <a:lnTo>
                      <a:pt x="359" y="223"/>
                    </a:lnTo>
                    <a:lnTo>
                      <a:pt x="356" y="223"/>
                    </a:lnTo>
                    <a:lnTo>
                      <a:pt x="351" y="223"/>
                    </a:lnTo>
                    <a:lnTo>
                      <a:pt x="347" y="221"/>
                    </a:lnTo>
                    <a:lnTo>
                      <a:pt x="345" y="217"/>
                    </a:lnTo>
                    <a:lnTo>
                      <a:pt x="345" y="212"/>
                    </a:lnTo>
                    <a:lnTo>
                      <a:pt x="345" y="208"/>
                    </a:lnTo>
                    <a:lnTo>
                      <a:pt x="347" y="205"/>
                    </a:lnTo>
                    <a:lnTo>
                      <a:pt x="351" y="203"/>
                    </a:lnTo>
                    <a:lnTo>
                      <a:pt x="354" y="201"/>
                    </a:lnTo>
                    <a:lnTo>
                      <a:pt x="359" y="203"/>
                    </a:lnTo>
                    <a:lnTo>
                      <a:pt x="363" y="205"/>
                    </a:lnTo>
                    <a:lnTo>
                      <a:pt x="365" y="208"/>
                    </a:lnTo>
                    <a:lnTo>
                      <a:pt x="365" y="212"/>
                    </a:lnTo>
                    <a:lnTo>
                      <a:pt x="365" y="217"/>
                    </a:lnTo>
                    <a:lnTo>
                      <a:pt x="363" y="221"/>
                    </a:lnTo>
                    <a:lnTo>
                      <a:pt x="137" y="23"/>
                    </a:lnTo>
                    <a:lnTo>
                      <a:pt x="356" y="323"/>
                    </a:lnTo>
                    <a:lnTo>
                      <a:pt x="347" y="318"/>
                    </a:lnTo>
                    <a:lnTo>
                      <a:pt x="338" y="312"/>
                    </a:lnTo>
                    <a:lnTo>
                      <a:pt x="335" y="305"/>
                    </a:lnTo>
                    <a:lnTo>
                      <a:pt x="331" y="300"/>
                    </a:lnTo>
                    <a:lnTo>
                      <a:pt x="328" y="293"/>
                    </a:lnTo>
                    <a:lnTo>
                      <a:pt x="328" y="288"/>
                    </a:lnTo>
                    <a:lnTo>
                      <a:pt x="328" y="281"/>
                    </a:lnTo>
                    <a:lnTo>
                      <a:pt x="329" y="275"/>
                    </a:lnTo>
                    <a:lnTo>
                      <a:pt x="333" y="270"/>
                    </a:lnTo>
                    <a:lnTo>
                      <a:pt x="337" y="265"/>
                    </a:lnTo>
                    <a:lnTo>
                      <a:pt x="342" y="261"/>
                    </a:lnTo>
                    <a:lnTo>
                      <a:pt x="349" y="258"/>
                    </a:lnTo>
                    <a:lnTo>
                      <a:pt x="354" y="256"/>
                    </a:lnTo>
                    <a:lnTo>
                      <a:pt x="359" y="256"/>
                    </a:lnTo>
                    <a:lnTo>
                      <a:pt x="366" y="258"/>
                    </a:lnTo>
                    <a:lnTo>
                      <a:pt x="372" y="260"/>
                    </a:lnTo>
                    <a:lnTo>
                      <a:pt x="379" y="263"/>
                    </a:lnTo>
                    <a:lnTo>
                      <a:pt x="384" y="268"/>
                    </a:lnTo>
                    <a:lnTo>
                      <a:pt x="389" y="275"/>
                    </a:lnTo>
                    <a:lnTo>
                      <a:pt x="395" y="284"/>
                    </a:lnTo>
                    <a:lnTo>
                      <a:pt x="384" y="295"/>
                    </a:lnTo>
                    <a:lnTo>
                      <a:pt x="381" y="288"/>
                    </a:lnTo>
                    <a:lnTo>
                      <a:pt x="377" y="281"/>
                    </a:lnTo>
                    <a:lnTo>
                      <a:pt x="370" y="275"/>
                    </a:lnTo>
                    <a:lnTo>
                      <a:pt x="365" y="274"/>
                    </a:lnTo>
                    <a:lnTo>
                      <a:pt x="358" y="275"/>
                    </a:lnTo>
                    <a:lnTo>
                      <a:pt x="351" y="279"/>
                    </a:lnTo>
                    <a:lnTo>
                      <a:pt x="347" y="286"/>
                    </a:lnTo>
                    <a:lnTo>
                      <a:pt x="345" y="291"/>
                    </a:lnTo>
                    <a:lnTo>
                      <a:pt x="347" y="298"/>
                    </a:lnTo>
                    <a:lnTo>
                      <a:pt x="351" y="305"/>
                    </a:lnTo>
                    <a:lnTo>
                      <a:pt x="356" y="309"/>
                    </a:lnTo>
                    <a:lnTo>
                      <a:pt x="366" y="314"/>
                    </a:lnTo>
                    <a:lnTo>
                      <a:pt x="356" y="323"/>
                    </a:lnTo>
                    <a:lnTo>
                      <a:pt x="137" y="23"/>
                    </a:lnTo>
                    <a:lnTo>
                      <a:pt x="426" y="335"/>
                    </a:lnTo>
                    <a:lnTo>
                      <a:pt x="412" y="319"/>
                    </a:lnTo>
                    <a:lnTo>
                      <a:pt x="393" y="335"/>
                    </a:lnTo>
                    <a:lnTo>
                      <a:pt x="391" y="339"/>
                    </a:lnTo>
                    <a:lnTo>
                      <a:pt x="389" y="342"/>
                    </a:lnTo>
                    <a:lnTo>
                      <a:pt x="389" y="346"/>
                    </a:lnTo>
                    <a:lnTo>
                      <a:pt x="393" y="349"/>
                    </a:lnTo>
                    <a:lnTo>
                      <a:pt x="396" y="353"/>
                    </a:lnTo>
                    <a:lnTo>
                      <a:pt x="403" y="357"/>
                    </a:lnTo>
                    <a:lnTo>
                      <a:pt x="393" y="365"/>
                    </a:lnTo>
                    <a:lnTo>
                      <a:pt x="384" y="360"/>
                    </a:lnTo>
                    <a:lnTo>
                      <a:pt x="379" y="355"/>
                    </a:lnTo>
                    <a:lnTo>
                      <a:pt x="374" y="348"/>
                    </a:lnTo>
                    <a:lnTo>
                      <a:pt x="372" y="339"/>
                    </a:lnTo>
                    <a:lnTo>
                      <a:pt x="372" y="335"/>
                    </a:lnTo>
                    <a:lnTo>
                      <a:pt x="374" y="330"/>
                    </a:lnTo>
                    <a:lnTo>
                      <a:pt x="375" y="327"/>
                    </a:lnTo>
                    <a:lnTo>
                      <a:pt x="381" y="323"/>
                    </a:lnTo>
                    <a:lnTo>
                      <a:pt x="400" y="305"/>
                    </a:lnTo>
                    <a:lnTo>
                      <a:pt x="393" y="298"/>
                    </a:lnTo>
                    <a:lnTo>
                      <a:pt x="396" y="297"/>
                    </a:lnTo>
                    <a:lnTo>
                      <a:pt x="433" y="297"/>
                    </a:lnTo>
                    <a:lnTo>
                      <a:pt x="435" y="298"/>
                    </a:lnTo>
                    <a:lnTo>
                      <a:pt x="421" y="311"/>
                    </a:lnTo>
                    <a:lnTo>
                      <a:pt x="437" y="327"/>
                    </a:lnTo>
                    <a:lnTo>
                      <a:pt x="426" y="335"/>
                    </a:lnTo>
                    <a:lnTo>
                      <a:pt x="137" y="23"/>
                    </a:lnTo>
                    <a:lnTo>
                      <a:pt x="74" y="256"/>
                    </a:lnTo>
                    <a:lnTo>
                      <a:pt x="58" y="244"/>
                    </a:lnTo>
                    <a:lnTo>
                      <a:pt x="53" y="170"/>
                    </a:lnTo>
                    <a:lnTo>
                      <a:pt x="19" y="215"/>
                    </a:lnTo>
                    <a:lnTo>
                      <a:pt x="0" y="203"/>
                    </a:lnTo>
                    <a:lnTo>
                      <a:pt x="53" y="131"/>
                    </a:lnTo>
                    <a:lnTo>
                      <a:pt x="69" y="143"/>
                    </a:lnTo>
                    <a:lnTo>
                      <a:pt x="76" y="214"/>
                    </a:lnTo>
                    <a:lnTo>
                      <a:pt x="107" y="170"/>
                    </a:lnTo>
                    <a:lnTo>
                      <a:pt x="125" y="184"/>
                    </a:lnTo>
                    <a:lnTo>
                      <a:pt x="74" y="256"/>
                    </a:lnTo>
                    <a:lnTo>
                      <a:pt x="137" y="23"/>
                    </a:lnTo>
                    <a:lnTo>
                      <a:pt x="125" y="286"/>
                    </a:lnTo>
                    <a:lnTo>
                      <a:pt x="118" y="286"/>
                    </a:lnTo>
                    <a:lnTo>
                      <a:pt x="113" y="286"/>
                    </a:lnTo>
                    <a:lnTo>
                      <a:pt x="107" y="284"/>
                    </a:lnTo>
                    <a:lnTo>
                      <a:pt x="104" y="281"/>
                    </a:lnTo>
                    <a:lnTo>
                      <a:pt x="97" y="274"/>
                    </a:lnTo>
                    <a:lnTo>
                      <a:pt x="95" y="267"/>
                    </a:lnTo>
                    <a:lnTo>
                      <a:pt x="95" y="258"/>
                    </a:lnTo>
                    <a:lnTo>
                      <a:pt x="100" y="249"/>
                    </a:lnTo>
                    <a:lnTo>
                      <a:pt x="125" y="219"/>
                    </a:lnTo>
                    <a:lnTo>
                      <a:pt x="139" y="231"/>
                    </a:lnTo>
                    <a:lnTo>
                      <a:pt x="116" y="260"/>
                    </a:lnTo>
                    <a:lnTo>
                      <a:pt x="113" y="265"/>
                    </a:lnTo>
                    <a:lnTo>
                      <a:pt x="113" y="268"/>
                    </a:lnTo>
                    <a:lnTo>
                      <a:pt x="114" y="272"/>
                    </a:lnTo>
                    <a:lnTo>
                      <a:pt x="116" y="275"/>
                    </a:lnTo>
                    <a:lnTo>
                      <a:pt x="120" y="277"/>
                    </a:lnTo>
                    <a:lnTo>
                      <a:pt x="123" y="277"/>
                    </a:lnTo>
                    <a:lnTo>
                      <a:pt x="129" y="277"/>
                    </a:lnTo>
                    <a:lnTo>
                      <a:pt x="132" y="275"/>
                    </a:lnTo>
                    <a:lnTo>
                      <a:pt x="157" y="245"/>
                    </a:lnTo>
                    <a:lnTo>
                      <a:pt x="171" y="258"/>
                    </a:lnTo>
                    <a:lnTo>
                      <a:pt x="134" y="304"/>
                    </a:lnTo>
                    <a:lnTo>
                      <a:pt x="118" y="291"/>
                    </a:lnTo>
                    <a:lnTo>
                      <a:pt x="125" y="286"/>
                    </a:lnTo>
                    <a:lnTo>
                      <a:pt x="137" y="23"/>
                    </a:lnTo>
                    <a:lnTo>
                      <a:pt x="188" y="295"/>
                    </a:lnTo>
                    <a:lnTo>
                      <a:pt x="197" y="291"/>
                    </a:lnTo>
                    <a:lnTo>
                      <a:pt x="204" y="291"/>
                    </a:lnTo>
                    <a:lnTo>
                      <a:pt x="210" y="291"/>
                    </a:lnTo>
                    <a:lnTo>
                      <a:pt x="215" y="295"/>
                    </a:lnTo>
                    <a:lnTo>
                      <a:pt x="218" y="298"/>
                    </a:lnTo>
                    <a:lnTo>
                      <a:pt x="220" y="307"/>
                    </a:lnTo>
                    <a:lnTo>
                      <a:pt x="206" y="316"/>
                    </a:lnTo>
                    <a:lnTo>
                      <a:pt x="203" y="309"/>
                    </a:lnTo>
                    <a:lnTo>
                      <a:pt x="201" y="305"/>
                    </a:lnTo>
                    <a:lnTo>
                      <a:pt x="196" y="302"/>
                    </a:lnTo>
                    <a:lnTo>
                      <a:pt x="190" y="302"/>
                    </a:lnTo>
                    <a:lnTo>
                      <a:pt x="183" y="304"/>
                    </a:lnTo>
                    <a:lnTo>
                      <a:pt x="176" y="307"/>
                    </a:lnTo>
                    <a:lnTo>
                      <a:pt x="158" y="327"/>
                    </a:lnTo>
                    <a:lnTo>
                      <a:pt x="144" y="314"/>
                    </a:lnTo>
                    <a:lnTo>
                      <a:pt x="185" y="270"/>
                    </a:lnTo>
                    <a:lnTo>
                      <a:pt x="199" y="282"/>
                    </a:lnTo>
                    <a:lnTo>
                      <a:pt x="188" y="295"/>
                    </a:lnTo>
                    <a:lnTo>
                      <a:pt x="137" y="23"/>
                    </a:lnTo>
                    <a:lnTo>
                      <a:pt x="248" y="351"/>
                    </a:lnTo>
                    <a:lnTo>
                      <a:pt x="243" y="339"/>
                    </a:lnTo>
                    <a:lnTo>
                      <a:pt x="238" y="332"/>
                    </a:lnTo>
                    <a:lnTo>
                      <a:pt x="234" y="330"/>
                    </a:lnTo>
                    <a:lnTo>
                      <a:pt x="233" y="330"/>
                    </a:lnTo>
                    <a:lnTo>
                      <a:pt x="231" y="330"/>
                    </a:lnTo>
                    <a:lnTo>
                      <a:pt x="229" y="334"/>
                    </a:lnTo>
                    <a:lnTo>
                      <a:pt x="231" y="337"/>
                    </a:lnTo>
                    <a:lnTo>
                      <a:pt x="234" y="348"/>
                    </a:lnTo>
                    <a:lnTo>
                      <a:pt x="236" y="353"/>
                    </a:lnTo>
                    <a:lnTo>
                      <a:pt x="238" y="358"/>
                    </a:lnTo>
                    <a:lnTo>
                      <a:pt x="236" y="365"/>
                    </a:lnTo>
                    <a:lnTo>
                      <a:pt x="233" y="371"/>
                    </a:lnTo>
                    <a:lnTo>
                      <a:pt x="225" y="376"/>
                    </a:lnTo>
                    <a:lnTo>
                      <a:pt x="218" y="376"/>
                    </a:lnTo>
                    <a:lnTo>
                      <a:pt x="210" y="374"/>
                    </a:lnTo>
                    <a:lnTo>
                      <a:pt x="201" y="367"/>
                    </a:lnTo>
                    <a:lnTo>
                      <a:pt x="194" y="357"/>
                    </a:lnTo>
                    <a:lnTo>
                      <a:pt x="188" y="349"/>
                    </a:lnTo>
                    <a:lnTo>
                      <a:pt x="199" y="341"/>
                    </a:lnTo>
                    <a:lnTo>
                      <a:pt x="203" y="349"/>
                    </a:lnTo>
                    <a:lnTo>
                      <a:pt x="208" y="357"/>
                    </a:lnTo>
                    <a:lnTo>
                      <a:pt x="215" y="360"/>
                    </a:lnTo>
                    <a:lnTo>
                      <a:pt x="217" y="362"/>
                    </a:lnTo>
                    <a:lnTo>
                      <a:pt x="218" y="360"/>
                    </a:lnTo>
                    <a:lnTo>
                      <a:pt x="220" y="357"/>
                    </a:lnTo>
                    <a:lnTo>
                      <a:pt x="218" y="353"/>
                    </a:lnTo>
                    <a:lnTo>
                      <a:pt x="215" y="342"/>
                    </a:lnTo>
                    <a:lnTo>
                      <a:pt x="211" y="337"/>
                    </a:lnTo>
                    <a:lnTo>
                      <a:pt x="211" y="332"/>
                    </a:lnTo>
                    <a:lnTo>
                      <a:pt x="211" y="327"/>
                    </a:lnTo>
                    <a:lnTo>
                      <a:pt x="215" y="319"/>
                    </a:lnTo>
                    <a:lnTo>
                      <a:pt x="222" y="316"/>
                    </a:lnTo>
                    <a:lnTo>
                      <a:pt x="229" y="316"/>
                    </a:lnTo>
                    <a:lnTo>
                      <a:pt x="238" y="318"/>
                    </a:lnTo>
                    <a:lnTo>
                      <a:pt x="247" y="325"/>
                    </a:lnTo>
                    <a:lnTo>
                      <a:pt x="254" y="332"/>
                    </a:lnTo>
                    <a:lnTo>
                      <a:pt x="257" y="341"/>
                    </a:lnTo>
                    <a:lnTo>
                      <a:pt x="248" y="351"/>
                    </a:lnTo>
                    <a:lnTo>
                      <a:pt x="137" y="23"/>
                    </a:lnTo>
                    <a:lnTo>
                      <a:pt x="273" y="431"/>
                    </a:lnTo>
                    <a:lnTo>
                      <a:pt x="264" y="427"/>
                    </a:lnTo>
                    <a:lnTo>
                      <a:pt x="257" y="423"/>
                    </a:lnTo>
                    <a:lnTo>
                      <a:pt x="248" y="416"/>
                    </a:lnTo>
                    <a:lnTo>
                      <a:pt x="243" y="409"/>
                    </a:lnTo>
                    <a:lnTo>
                      <a:pt x="240" y="404"/>
                    </a:lnTo>
                    <a:lnTo>
                      <a:pt x="238" y="397"/>
                    </a:lnTo>
                    <a:lnTo>
                      <a:pt x="238" y="392"/>
                    </a:lnTo>
                    <a:lnTo>
                      <a:pt x="238" y="385"/>
                    </a:lnTo>
                    <a:lnTo>
                      <a:pt x="240" y="379"/>
                    </a:lnTo>
                    <a:lnTo>
                      <a:pt x="243" y="374"/>
                    </a:lnTo>
                    <a:lnTo>
                      <a:pt x="247" y="369"/>
                    </a:lnTo>
                    <a:lnTo>
                      <a:pt x="252" y="365"/>
                    </a:lnTo>
                    <a:lnTo>
                      <a:pt x="259" y="362"/>
                    </a:lnTo>
                    <a:lnTo>
                      <a:pt x="264" y="360"/>
                    </a:lnTo>
                    <a:lnTo>
                      <a:pt x="270" y="360"/>
                    </a:lnTo>
                    <a:lnTo>
                      <a:pt x="277" y="360"/>
                    </a:lnTo>
                    <a:lnTo>
                      <a:pt x="282" y="364"/>
                    </a:lnTo>
                    <a:lnTo>
                      <a:pt x="287" y="365"/>
                    </a:lnTo>
                    <a:lnTo>
                      <a:pt x="292" y="371"/>
                    </a:lnTo>
                    <a:lnTo>
                      <a:pt x="296" y="376"/>
                    </a:lnTo>
                    <a:lnTo>
                      <a:pt x="299" y="381"/>
                    </a:lnTo>
                    <a:lnTo>
                      <a:pt x="299" y="386"/>
                    </a:lnTo>
                    <a:lnTo>
                      <a:pt x="301" y="394"/>
                    </a:lnTo>
                    <a:lnTo>
                      <a:pt x="299" y="399"/>
                    </a:lnTo>
                    <a:lnTo>
                      <a:pt x="298" y="406"/>
                    </a:lnTo>
                    <a:lnTo>
                      <a:pt x="294" y="411"/>
                    </a:lnTo>
                    <a:lnTo>
                      <a:pt x="289" y="416"/>
                    </a:lnTo>
                    <a:lnTo>
                      <a:pt x="259" y="385"/>
                    </a:lnTo>
                    <a:lnTo>
                      <a:pt x="254" y="392"/>
                    </a:lnTo>
                    <a:lnTo>
                      <a:pt x="254" y="399"/>
                    </a:lnTo>
                    <a:lnTo>
                      <a:pt x="255" y="404"/>
                    </a:lnTo>
                    <a:lnTo>
                      <a:pt x="259" y="411"/>
                    </a:lnTo>
                    <a:lnTo>
                      <a:pt x="264" y="415"/>
                    </a:lnTo>
                    <a:lnTo>
                      <a:pt x="268" y="418"/>
                    </a:lnTo>
                    <a:lnTo>
                      <a:pt x="282" y="422"/>
                    </a:lnTo>
                    <a:lnTo>
                      <a:pt x="273" y="431"/>
                    </a:lnTo>
                    <a:lnTo>
                      <a:pt x="137" y="23"/>
                    </a:lnTo>
                    <a:lnTo>
                      <a:pt x="284" y="397"/>
                    </a:lnTo>
                    <a:lnTo>
                      <a:pt x="287" y="394"/>
                    </a:lnTo>
                    <a:lnTo>
                      <a:pt x="289" y="388"/>
                    </a:lnTo>
                    <a:lnTo>
                      <a:pt x="287" y="383"/>
                    </a:lnTo>
                    <a:lnTo>
                      <a:pt x="285" y="379"/>
                    </a:lnTo>
                    <a:lnTo>
                      <a:pt x="280" y="376"/>
                    </a:lnTo>
                    <a:lnTo>
                      <a:pt x="277" y="374"/>
                    </a:lnTo>
                    <a:lnTo>
                      <a:pt x="271" y="376"/>
                    </a:lnTo>
                    <a:lnTo>
                      <a:pt x="266" y="379"/>
                    </a:lnTo>
                    <a:lnTo>
                      <a:pt x="284" y="397"/>
                    </a:lnTo>
                    <a:lnTo>
                      <a:pt x="137" y="23"/>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99" name="Freeform 118"/>
              <p:cNvSpPr>
                <a:spLocks/>
              </p:cNvSpPr>
              <p:nvPr/>
            </p:nvSpPr>
            <p:spPr bwMode="auto">
              <a:xfrm>
                <a:off x="2937" y="1356"/>
                <a:ext cx="529" cy="622"/>
              </a:xfrm>
              <a:custGeom>
                <a:avLst/>
                <a:gdLst>
                  <a:gd name="T0" fmla="*/ 474 w 529"/>
                  <a:gd name="T1" fmla="*/ 121 h 622"/>
                  <a:gd name="T2" fmla="*/ 476 w 529"/>
                  <a:gd name="T3" fmla="*/ 121 h 622"/>
                  <a:gd name="T4" fmla="*/ 497 w 529"/>
                  <a:gd name="T5" fmla="*/ 58 h 622"/>
                  <a:gd name="T6" fmla="*/ 497 w 529"/>
                  <a:gd name="T7" fmla="*/ 58 h 622"/>
                  <a:gd name="T8" fmla="*/ 513 w 529"/>
                  <a:gd name="T9" fmla="*/ 30 h 622"/>
                  <a:gd name="T10" fmla="*/ 529 w 529"/>
                  <a:gd name="T11" fmla="*/ 0 h 622"/>
                  <a:gd name="T12" fmla="*/ 529 w 529"/>
                  <a:gd name="T13" fmla="*/ 0 h 622"/>
                  <a:gd name="T14" fmla="*/ 476 w 529"/>
                  <a:gd name="T15" fmla="*/ 40 h 622"/>
                  <a:gd name="T16" fmla="*/ 418 w 529"/>
                  <a:gd name="T17" fmla="*/ 72 h 622"/>
                  <a:gd name="T18" fmla="*/ 418 w 529"/>
                  <a:gd name="T19" fmla="*/ 74 h 622"/>
                  <a:gd name="T20" fmla="*/ 455 w 529"/>
                  <a:gd name="T21" fmla="*/ 79 h 622"/>
                  <a:gd name="T22" fmla="*/ 0 w 529"/>
                  <a:gd name="T23" fmla="*/ 617 h 622"/>
                  <a:gd name="T24" fmla="*/ 0 w 529"/>
                  <a:gd name="T25" fmla="*/ 617 h 622"/>
                  <a:gd name="T26" fmla="*/ 9 w 529"/>
                  <a:gd name="T27" fmla="*/ 622 h 622"/>
                  <a:gd name="T28" fmla="*/ 463 w 529"/>
                  <a:gd name="T29" fmla="*/ 86 h 622"/>
                  <a:gd name="T30" fmla="*/ 474 w 529"/>
                  <a:gd name="T31" fmla="*/ 121 h 622"/>
                  <a:gd name="T32" fmla="*/ 474 w 529"/>
                  <a:gd name="T33" fmla="*/ 121 h 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9"/>
                  <a:gd name="T52" fmla="*/ 0 h 622"/>
                  <a:gd name="T53" fmla="*/ 529 w 529"/>
                  <a:gd name="T54" fmla="*/ 622 h 6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9" h="622">
                    <a:moveTo>
                      <a:pt x="474" y="121"/>
                    </a:moveTo>
                    <a:lnTo>
                      <a:pt x="476" y="121"/>
                    </a:lnTo>
                    <a:lnTo>
                      <a:pt x="497" y="58"/>
                    </a:lnTo>
                    <a:lnTo>
                      <a:pt x="513" y="30"/>
                    </a:lnTo>
                    <a:lnTo>
                      <a:pt x="529" y="0"/>
                    </a:lnTo>
                    <a:lnTo>
                      <a:pt x="476" y="40"/>
                    </a:lnTo>
                    <a:lnTo>
                      <a:pt x="418" y="72"/>
                    </a:lnTo>
                    <a:lnTo>
                      <a:pt x="418" y="74"/>
                    </a:lnTo>
                    <a:lnTo>
                      <a:pt x="455" y="79"/>
                    </a:lnTo>
                    <a:lnTo>
                      <a:pt x="0" y="617"/>
                    </a:lnTo>
                    <a:lnTo>
                      <a:pt x="9" y="622"/>
                    </a:lnTo>
                    <a:lnTo>
                      <a:pt x="463" y="86"/>
                    </a:lnTo>
                    <a:lnTo>
                      <a:pt x="474" y="121"/>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59" name="Group 138"/>
            <p:cNvGrpSpPr>
              <a:grpSpLocks/>
            </p:cNvGrpSpPr>
            <p:nvPr/>
          </p:nvGrpSpPr>
          <p:grpSpPr bwMode="auto">
            <a:xfrm>
              <a:off x="3168" y="2246"/>
              <a:ext cx="680" cy="652"/>
              <a:chOff x="3168" y="2246"/>
              <a:chExt cx="680" cy="652"/>
            </a:xfrm>
          </p:grpSpPr>
          <p:sp>
            <p:nvSpPr>
              <p:cNvPr id="23596" name="Freeform 105"/>
              <p:cNvSpPr>
                <a:spLocks/>
              </p:cNvSpPr>
              <p:nvPr/>
            </p:nvSpPr>
            <p:spPr bwMode="auto">
              <a:xfrm>
                <a:off x="3347" y="2246"/>
                <a:ext cx="501" cy="652"/>
              </a:xfrm>
              <a:custGeom>
                <a:avLst/>
                <a:gdLst>
                  <a:gd name="T0" fmla="*/ 438 w 501"/>
                  <a:gd name="T1" fmla="*/ 150 h 652"/>
                  <a:gd name="T2" fmla="*/ 429 w 501"/>
                  <a:gd name="T3" fmla="*/ 123 h 652"/>
                  <a:gd name="T4" fmla="*/ 501 w 501"/>
                  <a:gd name="T5" fmla="*/ 111 h 652"/>
                  <a:gd name="T6" fmla="*/ 443 w 501"/>
                  <a:gd name="T7" fmla="*/ 222 h 652"/>
                  <a:gd name="T8" fmla="*/ 427 w 501"/>
                  <a:gd name="T9" fmla="*/ 176 h 652"/>
                  <a:gd name="T10" fmla="*/ 415 w 501"/>
                  <a:gd name="T11" fmla="*/ 287 h 652"/>
                  <a:gd name="T12" fmla="*/ 469 w 501"/>
                  <a:gd name="T13" fmla="*/ 249 h 652"/>
                  <a:gd name="T14" fmla="*/ 420 w 501"/>
                  <a:gd name="T15" fmla="*/ 272 h 652"/>
                  <a:gd name="T16" fmla="*/ 406 w 501"/>
                  <a:gd name="T17" fmla="*/ 356 h 652"/>
                  <a:gd name="T18" fmla="*/ 464 w 501"/>
                  <a:gd name="T19" fmla="*/ 319 h 652"/>
                  <a:gd name="T20" fmla="*/ 411 w 501"/>
                  <a:gd name="T21" fmla="*/ 339 h 652"/>
                  <a:gd name="T22" fmla="*/ 392 w 501"/>
                  <a:gd name="T23" fmla="*/ 416 h 652"/>
                  <a:gd name="T24" fmla="*/ 453 w 501"/>
                  <a:gd name="T25" fmla="*/ 398 h 652"/>
                  <a:gd name="T26" fmla="*/ 404 w 501"/>
                  <a:gd name="T27" fmla="*/ 400 h 652"/>
                  <a:gd name="T28" fmla="*/ 376 w 501"/>
                  <a:gd name="T29" fmla="*/ 464 h 652"/>
                  <a:gd name="T30" fmla="*/ 349 w 501"/>
                  <a:gd name="T31" fmla="*/ 640 h 652"/>
                  <a:gd name="T32" fmla="*/ 388 w 501"/>
                  <a:gd name="T33" fmla="*/ 587 h 652"/>
                  <a:gd name="T34" fmla="*/ 376 w 501"/>
                  <a:gd name="T35" fmla="*/ 614 h 652"/>
                  <a:gd name="T36" fmla="*/ 351 w 501"/>
                  <a:gd name="T37" fmla="*/ 601 h 652"/>
                  <a:gd name="T38" fmla="*/ 392 w 501"/>
                  <a:gd name="T39" fmla="*/ 617 h 652"/>
                  <a:gd name="T40" fmla="*/ 141 w 501"/>
                  <a:gd name="T41" fmla="*/ 134 h 652"/>
                  <a:gd name="T42" fmla="*/ 119 w 501"/>
                  <a:gd name="T43" fmla="*/ 120 h 652"/>
                  <a:gd name="T44" fmla="*/ 106 w 501"/>
                  <a:gd name="T45" fmla="*/ 173 h 652"/>
                  <a:gd name="T46" fmla="*/ 108 w 501"/>
                  <a:gd name="T47" fmla="*/ 234 h 652"/>
                  <a:gd name="T48" fmla="*/ 133 w 501"/>
                  <a:gd name="T49" fmla="*/ 205 h 652"/>
                  <a:gd name="T50" fmla="*/ 119 w 501"/>
                  <a:gd name="T51" fmla="*/ 284 h 652"/>
                  <a:gd name="T52" fmla="*/ 71 w 501"/>
                  <a:gd name="T53" fmla="*/ 328 h 652"/>
                  <a:gd name="T54" fmla="*/ 115 w 501"/>
                  <a:gd name="T55" fmla="*/ 331 h 652"/>
                  <a:gd name="T56" fmla="*/ 82 w 501"/>
                  <a:gd name="T57" fmla="*/ 347 h 652"/>
                  <a:gd name="T58" fmla="*/ 97 w 501"/>
                  <a:gd name="T59" fmla="*/ 331 h 652"/>
                  <a:gd name="T60" fmla="*/ 57 w 501"/>
                  <a:gd name="T61" fmla="*/ 413 h 652"/>
                  <a:gd name="T62" fmla="*/ 66 w 501"/>
                  <a:gd name="T63" fmla="*/ 395 h 652"/>
                  <a:gd name="T64" fmla="*/ 478 w 501"/>
                  <a:gd name="T65" fmla="*/ 143 h 652"/>
                  <a:gd name="T66" fmla="*/ 122 w 501"/>
                  <a:gd name="T67" fmla="*/ 471 h 652"/>
                  <a:gd name="T68" fmla="*/ 41 w 501"/>
                  <a:gd name="T69" fmla="*/ 506 h 652"/>
                  <a:gd name="T70" fmla="*/ 43 w 501"/>
                  <a:gd name="T71" fmla="*/ 487 h 652"/>
                  <a:gd name="T72" fmla="*/ 27 w 501"/>
                  <a:gd name="T73" fmla="*/ 532 h 652"/>
                  <a:gd name="T74" fmla="*/ 34 w 501"/>
                  <a:gd name="T75" fmla="*/ 515 h 652"/>
                  <a:gd name="T76" fmla="*/ 258 w 501"/>
                  <a:gd name="T77" fmla="*/ 189 h 652"/>
                  <a:gd name="T78" fmla="*/ 281 w 501"/>
                  <a:gd name="T79" fmla="*/ 132 h 652"/>
                  <a:gd name="T80" fmla="*/ 309 w 501"/>
                  <a:gd name="T81" fmla="*/ 171 h 652"/>
                  <a:gd name="T82" fmla="*/ 263 w 501"/>
                  <a:gd name="T83" fmla="*/ 145 h 652"/>
                  <a:gd name="T84" fmla="*/ 288 w 501"/>
                  <a:gd name="T85" fmla="*/ 254 h 652"/>
                  <a:gd name="T86" fmla="*/ 290 w 501"/>
                  <a:gd name="T87" fmla="*/ 330 h 652"/>
                  <a:gd name="T88" fmla="*/ 251 w 501"/>
                  <a:gd name="T89" fmla="*/ 309 h 652"/>
                  <a:gd name="T90" fmla="*/ 240 w 501"/>
                  <a:gd name="T91" fmla="*/ 259 h 652"/>
                  <a:gd name="T92" fmla="*/ 288 w 501"/>
                  <a:gd name="T93" fmla="*/ 266 h 652"/>
                  <a:gd name="T94" fmla="*/ 228 w 501"/>
                  <a:gd name="T95" fmla="*/ 282 h 652"/>
                  <a:gd name="T96" fmla="*/ 282 w 501"/>
                  <a:gd name="T97" fmla="*/ 305 h 652"/>
                  <a:gd name="T98" fmla="*/ 242 w 501"/>
                  <a:gd name="T99" fmla="*/ 372 h 652"/>
                  <a:gd name="T100" fmla="*/ 247 w 501"/>
                  <a:gd name="T101" fmla="*/ 363 h 652"/>
                  <a:gd name="T102" fmla="*/ 223 w 501"/>
                  <a:gd name="T103" fmla="*/ 421 h 652"/>
                  <a:gd name="T104" fmla="*/ 270 w 501"/>
                  <a:gd name="T105" fmla="*/ 432 h 652"/>
                  <a:gd name="T106" fmla="*/ 226 w 501"/>
                  <a:gd name="T107" fmla="*/ 455 h 652"/>
                  <a:gd name="T108" fmla="*/ 240 w 501"/>
                  <a:gd name="T109" fmla="*/ 527 h 652"/>
                  <a:gd name="T110" fmla="*/ 200 w 501"/>
                  <a:gd name="T111" fmla="*/ 511 h 652"/>
                  <a:gd name="T112" fmla="*/ 207 w 501"/>
                  <a:gd name="T113" fmla="*/ 460 h 652"/>
                  <a:gd name="T114" fmla="*/ 254 w 501"/>
                  <a:gd name="T115" fmla="*/ 476 h 652"/>
                  <a:gd name="T116" fmla="*/ 184 w 501"/>
                  <a:gd name="T117" fmla="*/ 483 h 652"/>
                  <a:gd name="T118" fmla="*/ 237 w 501"/>
                  <a:gd name="T119" fmla="*/ 511 h 652"/>
                  <a:gd name="T120" fmla="*/ 173 w 501"/>
                  <a:gd name="T121" fmla="*/ 571 h 652"/>
                  <a:gd name="T122" fmla="*/ 238 w 501"/>
                  <a:gd name="T123" fmla="*/ 568 h 652"/>
                  <a:gd name="T124" fmla="*/ 184 w 501"/>
                  <a:gd name="T125" fmla="*/ 573 h 6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
                  <a:gd name="T190" fmla="*/ 0 h 652"/>
                  <a:gd name="T191" fmla="*/ 501 w 501"/>
                  <a:gd name="T192" fmla="*/ 652 h 6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 h="652">
                    <a:moveTo>
                      <a:pt x="478" y="143"/>
                    </a:moveTo>
                    <a:lnTo>
                      <a:pt x="478" y="143"/>
                    </a:lnTo>
                    <a:lnTo>
                      <a:pt x="483" y="127"/>
                    </a:lnTo>
                    <a:lnTo>
                      <a:pt x="485" y="115"/>
                    </a:lnTo>
                    <a:lnTo>
                      <a:pt x="483" y="109"/>
                    </a:lnTo>
                    <a:lnTo>
                      <a:pt x="482" y="104"/>
                    </a:lnTo>
                    <a:lnTo>
                      <a:pt x="480" y="102"/>
                    </a:lnTo>
                    <a:lnTo>
                      <a:pt x="476" y="102"/>
                    </a:lnTo>
                    <a:lnTo>
                      <a:pt x="473" y="104"/>
                    </a:lnTo>
                    <a:lnTo>
                      <a:pt x="469" y="109"/>
                    </a:lnTo>
                    <a:lnTo>
                      <a:pt x="464" y="125"/>
                    </a:lnTo>
                    <a:lnTo>
                      <a:pt x="460" y="134"/>
                    </a:lnTo>
                    <a:lnTo>
                      <a:pt x="455" y="141"/>
                    </a:lnTo>
                    <a:lnTo>
                      <a:pt x="448" y="146"/>
                    </a:lnTo>
                    <a:lnTo>
                      <a:pt x="443" y="148"/>
                    </a:lnTo>
                    <a:lnTo>
                      <a:pt x="438" y="150"/>
                    </a:lnTo>
                    <a:lnTo>
                      <a:pt x="432" y="148"/>
                    </a:lnTo>
                    <a:lnTo>
                      <a:pt x="427" y="146"/>
                    </a:lnTo>
                    <a:lnTo>
                      <a:pt x="422" y="145"/>
                    </a:lnTo>
                    <a:lnTo>
                      <a:pt x="418" y="141"/>
                    </a:lnTo>
                    <a:lnTo>
                      <a:pt x="415" y="136"/>
                    </a:lnTo>
                    <a:lnTo>
                      <a:pt x="413" y="130"/>
                    </a:lnTo>
                    <a:lnTo>
                      <a:pt x="409" y="116"/>
                    </a:lnTo>
                    <a:lnTo>
                      <a:pt x="409" y="106"/>
                    </a:lnTo>
                    <a:lnTo>
                      <a:pt x="411" y="97"/>
                    </a:lnTo>
                    <a:lnTo>
                      <a:pt x="416" y="85"/>
                    </a:lnTo>
                    <a:lnTo>
                      <a:pt x="436" y="83"/>
                    </a:lnTo>
                    <a:lnTo>
                      <a:pt x="427" y="99"/>
                    </a:lnTo>
                    <a:lnTo>
                      <a:pt x="425" y="108"/>
                    </a:lnTo>
                    <a:lnTo>
                      <a:pt x="425" y="115"/>
                    </a:lnTo>
                    <a:lnTo>
                      <a:pt x="427" y="120"/>
                    </a:lnTo>
                    <a:lnTo>
                      <a:pt x="429" y="123"/>
                    </a:lnTo>
                    <a:lnTo>
                      <a:pt x="431" y="125"/>
                    </a:lnTo>
                    <a:lnTo>
                      <a:pt x="434" y="127"/>
                    </a:lnTo>
                    <a:lnTo>
                      <a:pt x="439" y="123"/>
                    </a:lnTo>
                    <a:lnTo>
                      <a:pt x="443" y="118"/>
                    </a:lnTo>
                    <a:lnTo>
                      <a:pt x="448" y="102"/>
                    </a:lnTo>
                    <a:lnTo>
                      <a:pt x="452" y="95"/>
                    </a:lnTo>
                    <a:lnTo>
                      <a:pt x="455" y="86"/>
                    </a:lnTo>
                    <a:lnTo>
                      <a:pt x="462" y="81"/>
                    </a:lnTo>
                    <a:lnTo>
                      <a:pt x="468" y="79"/>
                    </a:lnTo>
                    <a:lnTo>
                      <a:pt x="473" y="79"/>
                    </a:lnTo>
                    <a:lnTo>
                      <a:pt x="478" y="79"/>
                    </a:lnTo>
                    <a:lnTo>
                      <a:pt x="483" y="81"/>
                    </a:lnTo>
                    <a:lnTo>
                      <a:pt x="489" y="83"/>
                    </a:lnTo>
                    <a:lnTo>
                      <a:pt x="492" y="86"/>
                    </a:lnTo>
                    <a:lnTo>
                      <a:pt x="496" y="92"/>
                    </a:lnTo>
                    <a:lnTo>
                      <a:pt x="498" y="97"/>
                    </a:lnTo>
                    <a:lnTo>
                      <a:pt x="501" y="111"/>
                    </a:lnTo>
                    <a:lnTo>
                      <a:pt x="499" y="125"/>
                    </a:lnTo>
                    <a:lnTo>
                      <a:pt x="496" y="141"/>
                    </a:lnTo>
                    <a:lnTo>
                      <a:pt x="478" y="143"/>
                    </a:lnTo>
                    <a:lnTo>
                      <a:pt x="468" y="176"/>
                    </a:lnTo>
                    <a:lnTo>
                      <a:pt x="473" y="185"/>
                    </a:lnTo>
                    <a:lnTo>
                      <a:pt x="473" y="194"/>
                    </a:lnTo>
                    <a:lnTo>
                      <a:pt x="473" y="199"/>
                    </a:lnTo>
                    <a:lnTo>
                      <a:pt x="471" y="205"/>
                    </a:lnTo>
                    <a:lnTo>
                      <a:pt x="468" y="210"/>
                    </a:lnTo>
                    <a:lnTo>
                      <a:pt x="464" y="213"/>
                    </a:lnTo>
                    <a:lnTo>
                      <a:pt x="460" y="217"/>
                    </a:lnTo>
                    <a:lnTo>
                      <a:pt x="455" y="220"/>
                    </a:lnTo>
                    <a:lnTo>
                      <a:pt x="450" y="222"/>
                    </a:lnTo>
                    <a:lnTo>
                      <a:pt x="443" y="222"/>
                    </a:lnTo>
                    <a:lnTo>
                      <a:pt x="436" y="222"/>
                    </a:lnTo>
                    <a:lnTo>
                      <a:pt x="431" y="220"/>
                    </a:lnTo>
                    <a:lnTo>
                      <a:pt x="423" y="217"/>
                    </a:lnTo>
                    <a:lnTo>
                      <a:pt x="420" y="213"/>
                    </a:lnTo>
                    <a:lnTo>
                      <a:pt x="416" y="210"/>
                    </a:lnTo>
                    <a:lnTo>
                      <a:pt x="413" y="205"/>
                    </a:lnTo>
                    <a:lnTo>
                      <a:pt x="411" y="199"/>
                    </a:lnTo>
                    <a:lnTo>
                      <a:pt x="411" y="192"/>
                    </a:lnTo>
                    <a:lnTo>
                      <a:pt x="413" y="183"/>
                    </a:lnTo>
                    <a:lnTo>
                      <a:pt x="415" y="176"/>
                    </a:lnTo>
                    <a:lnTo>
                      <a:pt x="383" y="176"/>
                    </a:lnTo>
                    <a:lnTo>
                      <a:pt x="383" y="157"/>
                    </a:lnTo>
                    <a:lnTo>
                      <a:pt x="473" y="159"/>
                    </a:lnTo>
                    <a:lnTo>
                      <a:pt x="473" y="176"/>
                    </a:lnTo>
                    <a:lnTo>
                      <a:pt x="468" y="176"/>
                    </a:lnTo>
                    <a:lnTo>
                      <a:pt x="478" y="143"/>
                    </a:lnTo>
                    <a:lnTo>
                      <a:pt x="427" y="176"/>
                    </a:lnTo>
                    <a:lnTo>
                      <a:pt x="425" y="182"/>
                    </a:lnTo>
                    <a:lnTo>
                      <a:pt x="423" y="187"/>
                    </a:lnTo>
                    <a:lnTo>
                      <a:pt x="425" y="194"/>
                    </a:lnTo>
                    <a:lnTo>
                      <a:pt x="429" y="199"/>
                    </a:lnTo>
                    <a:lnTo>
                      <a:pt x="434" y="201"/>
                    </a:lnTo>
                    <a:lnTo>
                      <a:pt x="441" y="203"/>
                    </a:lnTo>
                    <a:lnTo>
                      <a:pt x="450" y="203"/>
                    </a:lnTo>
                    <a:lnTo>
                      <a:pt x="455" y="199"/>
                    </a:lnTo>
                    <a:lnTo>
                      <a:pt x="459" y="194"/>
                    </a:lnTo>
                    <a:lnTo>
                      <a:pt x="460" y="189"/>
                    </a:lnTo>
                    <a:lnTo>
                      <a:pt x="459" y="183"/>
                    </a:lnTo>
                    <a:lnTo>
                      <a:pt x="455" y="176"/>
                    </a:lnTo>
                    <a:lnTo>
                      <a:pt x="427" y="176"/>
                    </a:lnTo>
                    <a:lnTo>
                      <a:pt x="478" y="143"/>
                    </a:lnTo>
                    <a:lnTo>
                      <a:pt x="415" y="287"/>
                    </a:lnTo>
                    <a:lnTo>
                      <a:pt x="411" y="280"/>
                    </a:lnTo>
                    <a:lnTo>
                      <a:pt x="409" y="272"/>
                    </a:lnTo>
                    <a:lnTo>
                      <a:pt x="408" y="261"/>
                    </a:lnTo>
                    <a:lnTo>
                      <a:pt x="409" y="254"/>
                    </a:lnTo>
                    <a:lnTo>
                      <a:pt x="411" y="247"/>
                    </a:lnTo>
                    <a:lnTo>
                      <a:pt x="415" y="240"/>
                    </a:lnTo>
                    <a:lnTo>
                      <a:pt x="418" y="236"/>
                    </a:lnTo>
                    <a:lnTo>
                      <a:pt x="423" y="233"/>
                    </a:lnTo>
                    <a:lnTo>
                      <a:pt x="429" y="229"/>
                    </a:lnTo>
                    <a:lnTo>
                      <a:pt x="434" y="227"/>
                    </a:lnTo>
                    <a:lnTo>
                      <a:pt x="441" y="227"/>
                    </a:lnTo>
                    <a:lnTo>
                      <a:pt x="448" y="229"/>
                    </a:lnTo>
                    <a:lnTo>
                      <a:pt x="453" y="231"/>
                    </a:lnTo>
                    <a:lnTo>
                      <a:pt x="459" y="234"/>
                    </a:lnTo>
                    <a:lnTo>
                      <a:pt x="464" y="238"/>
                    </a:lnTo>
                    <a:lnTo>
                      <a:pt x="468" y="243"/>
                    </a:lnTo>
                    <a:lnTo>
                      <a:pt x="469" y="249"/>
                    </a:lnTo>
                    <a:lnTo>
                      <a:pt x="471" y="256"/>
                    </a:lnTo>
                    <a:lnTo>
                      <a:pt x="471" y="261"/>
                    </a:lnTo>
                    <a:lnTo>
                      <a:pt x="469" y="268"/>
                    </a:lnTo>
                    <a:lnTo>
                      <a:pt x="468" y="273"/>
                    </a:lnTo>
                    <a:lnTo>
                      <a:pt x="464" y="279"/>
                    </a:lnTo>
                    <a:lnTo>
                      <a:pt x="460" y="284"/>
                    </a:lnTo>
                    <a:lnTo>
                      <a:pt x="455" y="287"/>
                    </a:lnTo>
                    <a:lnTo>
                      <a:pt x="450" y="289"/>
                    </a:lnTo>
                    <a:lnTo>
                      <a:pt x="443" y="291"/>
                    </a:lnTo>
                    <a:lnTo>
                      <a:pt x="434" y="291"/>
                    </a:lnTo>
                    <a:lnTo>
                      <a:pt x="438" y="247"/>
                    </a:lnTo>
                    <a:lnTo>
                      <a:pt x="431" y="249"/>
                    </a:lnTo>
                    <a:lnTo>
                      <a:pt x="425" y="252"/>
                    </a:lnTo>
                    <a:lnTo>
                      <a:pt x="422" y="257"/>
                    </a:lnTo>
                    <a:lnTo>
                      <a:pt x="420" y="266"/>
                    </a:lnTo>
                    <a:lnTo>
                      <a:pt x="420" y="272"/>
                    </a:lnTo>
                    <a:lnTo>
                      <a:pt x="420" y="277"/>
                    </a:lnTo>
                    <a:lnTo>
                      <a:pt x="427" y="289"/>
                    </a:lnTo>
                    <a:lnTo>
                      <a:pt x="415" y="287"/>
                    </a:lnTo>
                    <a:lnTo>
                      <a:pt x="478" y="143"/>
                    </a:lnTo>
                    <a:lnTo>
                      <a:pt x="446" y="275"/>
                    </a:lnTo>
                    <a:lnTo>
                      <a:pt x="452" y="273"/>
                    </a:lnTo>
                    <a:lnTo>
                      <a:pt x="455" y="272"/>
                    </a:lnTo>
                    <a:lnTo>
                      <a:pt x="459" y="268"/>
                    </a:lnTo>
                    <a:lnTo>
                      <a:pt x="459" y="263"/>
                    </a:lnTo>
                    <a:lnTo>
                      <a:pt x="459" y="257"/>
                    </a:lnTo>
                    <a:lnTo>
                      <a:pt x="457" y="252"/>
                    </a:lnTo>
                    <a:lnTo>
                      <a:pt x="453" y="250"/>
                    </a:lnTo>
                    <a:lnTo>
                      <a:pt x="448" y="249"/>
                    </a:lnTo>
                    <a:lnTo>
                      <a:pt x="446" y="275"/>
                    </a:lnTo>
                    <a:lnTo>
                      <a:pt x="478" y="143"/>
                    </a:lnTo>
                    <a:lnTo>
                      <a:pt x="406" y="356"/>
                    </a:lnTo>
                    <a:lnTo>
                      <a:pt x="402" y="347"/>
                    </a:lnTo>
                    <a:lnTo>
                      <a:pt x="401" y="339"/>
                    </a:lnTo>
                    <a:lnTo>
                      <a:pt x="402" y="328"/>
                    </a:lnTo>
                    <a:lnTo>
                      <a:pt x="402" y="321"/>
                    </a:lnTo>
                    <a:lnTo>
                      <a:pt x="406" y="314"/>
                    </a:lnTo>
                    <a:lnTo>
                      <a:pt x="409" y="309"/>
                    </a:lnTo>
                    <a:lnTo>
                      <a:pt x="413" y="303"/>
                    </a:lnTo>
                    <a:lnTo>
                      <a:pt x="418" y="300"/>
                    </a:lnTo>
                    <a:lnTo>
                      <a:pt x="423" y="298"/>
                    </a:lnTo>
                    <a:lnTo>
                      <a:pt x="431" y="296"/>
                    </a:lnTo>
                    <a:lnTo>
                      <a:pt x="436" y="296"/>
                    </a:lnTo>
                    <a:lnTo>
                      <a:pt x="443" y="298"/>
                    </a:lnTo>
                    <a:lnTo>
                      <a:pt x="448" y="301"/>
                    </a:lnTo>
                    <a:lnTo>
                      <a:pt x="453" y="305"/>
                    </a:lnTo>
                    <a:lnTo>
                      <a:pt x="459" y="309"/>
                    </a:lnTo>
                    <a:lnTo>
                      <a:pt x="460" y="314"/>
                    </a:lnTo>
                    <a:lnTo>
                      <a:pt x="464" y="319"/>
                    </a:lnTo>
                    <a:lnTo>
                      <a:pt x="464" y="326"/>
                    </a:lnTo>
                    <a:lnTo>
                      <a:pt x="464" y="333"/>
                    </a:lnTo>
                    <a:lnTo>
                      <a:pt x="462" y="339"/>
                    </a:lnTo>
                    <a:lnTo>
                      <a:pt x="460" y="344"/>
                    </a:lnTo>
                    <a:lnTo>
                      <a:pt x="457" y="349"/>
                    </a:lnTo>
                    <a:lnTo>
                      <a:pt x="452" y="354"/>
                    </a:lnTo>
                    <a:lnTo>
                      <a:pt x="446" y="356"/>
                    </a:lnTo>
                    <a:lnTo>
                      <a:pt x="441" y="358"/>
                    </a:lnTo>
                    <a:lnTo>
                      <a:pt x="434" y="360"/>
                    </a:lnTo>
                    <a:lnTo>
                      <a:pt x="425" y="360"/>
                    </a:lnTo>
                    <a:lnTo>
                      <a:pt x="431" y="316"/>
                    </a:lnTo>
                    <a:lnTo>
                      <a:pt x="423" y="317"/>
                    </a:lnTo>
                    <a:lnTo>
                      <a:pt x="418" y="321"/>
                    </a:lnTo>
                    <a:lnTo>
                      <a:pt x="415" y="326"/>
                    </a:lnTo>
                    <a:lnTo>
                      <a:pt x="413" y="333"/>
                    </a:lnTo>
                    <a:lnTo>
                      <a:pt x="411" y="339"/>
                    </a:lnTo>
                    <a:lnTo>
                      <a:pt x="413" y="344"/>
                    </a:lnTo>
                    <a:lnTo>
                      <a:pt x="418" y="356"/>
                    </a:lnTo>
                    <a:lnTo>
                      <a:pt x="406" y="356"/>
                    </a:lnTo>
                    <a:lnTo>
                      <a:pt x="478" y="143"/>
                    </a:lnTo>
                    <a:lnTo>
                      <a:pt x="438" y="344"/>
                    </a:lnTo>
                    <a:lnTo>
                      <a:pt x="443" y="342"/>
                    </a:lnTo>
                    <a:lnTo>
                      <a:pt x="448" y="340"/>
                    </a:lnTo>
                    <a:lnTo>
                      <a:pt x="452" y="337"/>
                    </a:lnTo>
                    <a:lnTo>
                      <a:pt x="453" y="331"/>
                    </a:lnTo>
                    <a:lnTo>
                      <a:pt x="452" y="328"/>
                    </a:lnTo>
                    <a:lnTo>
                      <a:pt x="450" y="323"/>
                    </a:lnTo>
                    <a:lnTo>
                      <a:pt x="446" y="319"/>
                    </a:lnTo>
                    <a:lnTo>
                      <a:pt x="441" y="317"/>
                    </a:lnTo>
                    <a:lnTo>
                      <a:pt x="438" y="344"/>
                    </a:lnTo>
                    <a:lnTo>
                      <a:pt x="478" y="143"/>
                    </a:lnTo>
                    <a:lnTo>
                      <a:pt x="392" y="416"/>
                    </a:lnTo>
                    <a:lnTo>
                      <a:pt x="390" y="404"/>
                    </a:lnTo>
                    <a:lnTo>
                      <a:pt x="390" y="395"/>
                    </a:lnTo>
                    <a:lnTo>
                      <a:pt x="394" y="388"/>
                    </a:lnTo>
                    <a:lnTo>
                      <a:pt x="395" y="381"/>
                    </a:lnTo>
                    <a:lnTo>
                      <a:pt x="399" y="376"/>
                    </a:lnTo>
                    <a:lnTo>
                      <a:pt x="404" y="372"/>
                    </a:lnTo>
                    <a:lnTo>
                      <a:pt x="409" y="368"/>
                    </a:lnTo>
                    <a:lnTo>
                      <a:pt x="415" y="367"/>
                    </a:lnTo>
                    <a:lnTo>
                      <a:pt x="422" y="365"/>
                    </a:lnTo>
                    <a:lnTo>
                      <a:pt x="427" y="367"/>
                    </a:lnTo>
                    <a:lnTo>
                      <a:pt x="434" y="368"/>
                    </a:lnTo>
                    <a:lnTo>
                      <a:pt x="439" y="370"/>
                    </a:lnTo>
                    <a:lnTo>
                      <a:pt x="445" y="376"/>
                    </a:lnTo>
                    <a:lnTo>
                      <a:pt x="448" y="379"/>
                    </a:lnTo>
                    <a:lnTo>
                      <a:pt x="452" y="386"/>
                    </a:lnTo>
                    <a:lnTo>
                      <a:pt x="453" y="391"/>
                    </a:lnTo>
                    <a:lnTo>
                      <a:pt x="453" y="398"/>
                    </a:lnTo>
                    <a:lnTo>
                      <a:pt x="452" y="405"/>
                    </a:lnTo>
                    <a:lnTo>
                      <a:pt x="450" y="414"/>
                    </a:lnTo>
                    <a:lnTo>
                      <a:pt x="445" y="425"/>
                    </a:lnTo>
                    <a:lnTo>
                      <a:pt x="431" y="421"/>
                    </a:lnTo>
                    <a:lnTo>
                      <a:pt x="436" y="414"/>
                    </a:lnTo>
                    <a:lnTo>
                      <a:pt x="438" y="407"/>
                    </a:lnTo>
                    <a:lnTo>
                      <a:pt x="438" y="400"/>
                    </a:lnTo>
                    <a:lnTo>
                      <a:pt x="436" y="393"/>
                    </a:lnTo>
                    <a:lnTo>
                      <a:pt x="431" y="388"/>
                    </a:lnTo>
                    <a:lnTo>
                      <a:pt x="423" y="386"/>
                    </a:lnTo>
                    <a:lnTo>
                      <a:pt x="416" y="386"/>
                    </a:lnTo>
                    <a:lnTo>
                      <a:pt x="411" y="388"/>
                    </a:lnTo>
                    <a:lnTo>
                      <a:pt x="406" y="393"/>
                    </a:lnTo>
                    <a:lnTo>
                      <a:pt x="404" y="400"/>
                    </a:lnTo>
                    <a:lnTo>
                      <a:pt x="402" y="407"/>
                    </a:lnTo>
                    <a:lnTo>
                      <a:pt x="404" y="418"/>
                    </a:lnTo>
                    <a:lnTo>
                      <a:pt x="392" y="416"/>
                    </a:lnTo>
                    <a:lnTo>
                      <a:pt x="478" y="143"/>
                    </a:lnTo>
                    <a:lnTo>
                      <a:pt x="432" y="455"/>
                    </a:lnTo>
                    <a:lnTo>
                      <a:pt x="436" y="460"/>
                    </a:lnTo>
                    <a:lnTo>
                      <a:pt x="438" y="465"/>
                    </a:lnTo>
                    <a:lnTo>
                      <a:pt x="438" y="471"/>
                    </a:lnTo>
                    <a:lnTo>
                      <a:pt x="438" y="476"/>
                    </a:lnTo>
                    <a:lnTo>
                      <a:pt x="434" y="483"/>
                    </a:lnTo>
                    <a:lnTo>
                      <a:pt x="429" y="488"/>
                    </a:lnTo>
                    <a:lnTo>
                      <a:pt x="420" y="492"/>
                    </a:lnTo>
                    <a:lnTo>
                      <a:pt x="415" y="492"/>
                    </a:lnTo>
                    <a:lnTo>
                      <a:pt x="409" y="492"/>
                    </a:lnTo>
                    <a:lnTo>
                      <a:pt x="372" y="481"/>
                    </a:lnTo>
                    <a:lnTo>
                      <a:pt x="376" y="464"/>
                    </a:lnTo>
                    <a:lnTo>
                      <a:pt x="409" y="472"/>
                    </a:lnTo>
                    <a:lnTo>
                      <a:pt x="416" y="472"/>
                    </a:lnTo>
                    <a:lnTo>
                      <a:pt x="420" y="472"/>
                    </a:lnTo>
                    <a:lnTo>
                      <a:pt x="423" y="469"/>
                    </a:lnTo>
                    <a:lnTo>
                      <a:pt x="425" y="465"/>
                    </a:lnTo>
                    <a:lnTo>
                      <a:pt x="425" y="462"/>
                    </a:lnTo>
                    <a:lnTo>
                      <a:pt x="425" y="458"/>
                    </a:lnTo>
                    <a:lnTo>
                      <a:pt x="420" y="451"/>
                    </a:lnTo>
                    <a:lnTo>
                      <a:pt x="381" y="443"/>
                    </a:lnTo>
                    <a:lnTo>
                      <a:pt x="386" y="423"/>
                    </a:lnTo>
                    <a:lnTo>
                      <a:pt x="473" y="444"/>
                    </a:lnTo>
                    <a:lnTo>
                      <a:pt x="468" y="464"/>
                    </a:lnTo>
                    <a:lnTo>
                      <a:pt x="432" y="455"/>
                    </a:lnTo>
                    <a:lnTo>
                      <a:pt x="478" y="143"/>
                    </a:lnTo>
                    <a:lnTo>
                      <a:pt x="362" y="652"/>
                    </a:lnTo>
                    <a:lnTo>
                      <a:pt x="349" y="640"/>
                    </a:lnTo>
                    <a:lnTo>
                      <a:pt x="344" y="626"/>
                    </a:lnTo>
                    <a:lnTo>
                      <a:pt x="318" y="636"/>
                    </a:lnTo>
                    <a:lnTo>
                      <a:pt x="328" y="610"/>
                    </a:lnTo>
                    <a:lnTo>
                      <a:pt x="337" y="606"/>
                    </a:lnTo>
                    <a:lnTo>
                      <a:pt x="337" y="592"/>
                    </a:lnTo>
                    <a:lnTo>
                      <a:pt x="339" y="578"/>
                    </a:lnTo>
                    <a:lnTo>
                      <a:pt x="346" y="568"/>
                    </a:lnTo>
                    <a:lnTo>
                      <a:pt x="353" y="562"/>
                    </a:lnTo>
                    <a:lnTo>
                      <a:pt x="362" y="559"/>
                    </a:lnTo>
                    <a:lnTo>
                      <a:pt x="367" y="559"/>
                    </a:lnTo>
                    <a:lnTo>
                      <a:pt x="372" y="561"/>
                    </a:lnTo>
                    <a:lnTo>
                      <a:pt x="378" y="564"/>
                    </a:lnTo>
                    <a:lnTo>
                      <a:pt x="383" y="569"/>
                    </a:lnTo>
                    <a:lnTo>
                      <a:pt x="386" y="578"/>
                    </a:lnTo>
                    <a:lnTo>
                      <a:pt x="388" y="587"/>
                    </a:lnTo>
                    <a:lnTo>
                      <a:pt x="399" y="585"/>
                    </a:lnTo>
                    <a:lnTo>
                      <a:pt x="404" y="585"/>
                    </a:lnTo>
                    <a:lnTo>
                      <a:pt x="409" y="587"/>
                    </a:lnTo>
                    <a:lnTo>
                      <a:pt x="413" y="591"/>
                    </a:lnTo>
                    <a:lnTo>
                      <a:pt x="416" y="592"/>
                    </a:lnTo>
                    <a:lnTo>
                      <a:pt x="422" y="601"/>
                    </a:lnTo>
                    <a:lnTo>
                      <a:pt x="423" y="610"/>
                    </a:lnTo>
                    <a:lnTo>
                      <a:pt x="422" y="621"/>
                    </a:lnTo>
                    <a:lnTo>
                      <a:pt x="416" y="631"/>
                    </a:lnTo>
                    <a:lnTo>
                      <a:pt x="409" y="636"/>
                    </a:lnTo>
                    <a:lnTo>
                      <a:pt x="401" y="638"/>
                    </a:lnTo>
                    <a:lnTo>
                      <a:pt x="392" y="638"/>
                    </a:lnTo>
                    <a:lnTo>
                      <a:pt x="386" y="635"/>
                    </a:lnTo>
                    <a:lnTo>
                      <a:pt x="381" y="629"/>
                    </a:lnTo>
                    <a:lnTo>
                      <a:pt x="379" y="622"/>
                    </a:lnTo>
                    <a:lnTo>
                      <a:pt x="376" y="614"/>
                    </a:lnTo>
                    <a:lnTo>
                      <a:pt x="360" y="621"/>
                    </a:lnTo>
                    <a:lnTo>
                      <a:pt x="364" y="628"/>
                    </a:lnTo>
                    <a:lnTo>
                      <a:pt x="369" y="635"/>
                    </a:lnTo>
                    <a:lnTo>
                      <a:pt x="362" y="652"/>
                    </a:lnTo>
                    <a:lnTo>
                      <a:pt x="478" y="143"/>
                    </a:lnTo>
                    <a:lnTo>
                      <a:pt x="374" y="592"/>
                    </a:lnTo>
                    <a:lnTo>
                      <a:pt x="371" y="585"/>
                    </a:lnTo>
                    <a:lnTo>
                      <a:pt x="369" y="582"/>
                    </a:lnTo>
                    <a:lnTo>
                      <a:pt x="365" y="580"/>
                    </a:lnTo>
                    <a:lnTo>
                      <a:pt x="362" y="580"/>
                    </a:lnTo>
                    <a:lnTo>
                      <a:pt x="358" y="580"/>
                    </a:lnTo>
                    <a:lnTo>
                      <a:pt x="355" y="584"/>
                    </a:lnTo>
                    <a:lnTo>
                      <a:pt x="351" y="587"/>
                    </a:lnTo>
                    <a:lnTo>
                      <a:pt x="351" y="594"/>
                    </a:lnTo>
                    <a:lnTo>
                      <a:pt x="351" y="601"/>
                    </a:lnTo>
                    <a:lnTo>
                      <a:pt x="374" y="592"/>
                    </a:lnTo>
                    <a:lnTo>
                      <a:pt x="478" y="143"/>
                    </a:lnTo>
                    <a:lnTo>
                      <a:pt x="390" y="608"/>
                    </a:lnTo>
                    <a:lnTo>
                      <a:pt x="397" y="606"/>
                    </a:lnTo>
                    <a:lnTo>
                      <a:pt x="404" y="606"/>
                    </a:lnTo>
                    <a:lnTo>
                      <a:pt x="406" y="608"/>
                    </a:lnTo>
                    <a:lnTo>
                      <a:pt x="408" y="610"/>
                    </a:lnTo>
                    <a:lnTo>
                      <a:pt x="408" y="614"/>
                    </a:lnTo>
                    <a:lnTo>
                      <a:pt x="408" y="615"/>
                    </a:lnTo>
                    <a:lnTo>
                      <a:pt x="406" y="619"/>
                    </a:lnTo>
                    <a:lnTo>
                      <a:pt x="402" y="621"/>
                    </a:lnTo>
                    <a:lnTo>
                      <a:pt x="401" y="622"/>
                    </a:lnTo>
                    <a:lnTo>
                      <a:pt x="397" y="621"/>
                    </a:lnTo>
                    <a:lnTo>
                      <a:pt x="395" y="619"/>
                    </a:lnTo>
                    <a:lnTo>
                      <a:pt x="392" y="617"/>
                    </a:lnTo>
                    <a:lnTo>
                      <a:pt x="390" y="608"/>
                    </a:lnTo>
                    <a:lnTo>
                      <a:pt x="478" y="143"/>
                    </a:lnTo>
                    <a:lnTo>
                      <a:pt x="152" y="88"/>
                    </a:lnTo>
                    <a:lnTo>
                      <a:pt x="147" y="55"/>
                    </a:lnTo>
                    <a:lnTo>
                      <a:pt x="74" y="67"/>
                    </a:lnTo>
                    <a:lnTo>
                      <a:pt x="71" y="44"/>
                    </a:lnTo>
                    <a:lnTo>
                      <a:pt x="143" y="34"/>
                    </a:lnTo>
                    <a:lnTo>
                      <a:pt x="138" y="2"/>
                    </a:lnTo>
                    <a:lnTo>
                      <a:pt x="154" y="0"/>
                    </a:lnTo>
                    <a:lnTo>
                      <a:pt x="168" y="85"/>
                    </a:lnTo>
                    <a:lnTo>
                      <a:pt x="152" y="88"/>
                    </a:lnTo>
                    <a:lnTo>
                      <a:pt x="478" y="143"/>
                    </a:lnTo>
                    <a:lnTo>
                      <a:pt x="131" y="120"/>
                    </a:lnTo>
                    <a:lnTo>
                      <a:pt x="136" y="123"/>
                    </a:lnTo>
                    <a:lnTo>
                      <a:pt x="140" y="129"/>
                    </a:lnTo>
                    <a:lnTo>
                      <a:pt x="141" y="134"/>
                    </a:lnTo>
                    <a:lnTo>
                      <a:pt x="143" y="139"/>
                    </a:lnTo>
                    <a:lnTo>
                      <a:pt x="141" y="146"/>
                    </a:lnTo>
                    <a:lnTo>
                      <a:pt x="138" y="153"/>
                    </a:lnTo>
                    <a:lnTo>
                      <a:pt x="131" y="159"/>
                    </a:lnTo>
                    <a:lnTo>
                      <a:pt x="127" y="160"/>
                    </a:lnTo>
                    <a:lnTo>
                      <a:pt x="120" y="162"/>
                    </a:lnTo>
                    <a:lnTo>
                      <a:pt x="83" y="164"/>
                    </a:lnTo>
                    <a:lnTo>
                      <a:pt x="82" y="145"/>
                    </a:lnTo>
                    <a:lnTo>
                      <a:pt x="115" y="143"/>
                    </a:lnTo>
                    <a:lnTo>
                      <a:pt x="122" y="143"/>
                    </a:lnTo>
                    <a:lnTo>
                      <a:pt x="126" y="139"/>
                    </a:lnTo>
                    <a:lnTo>
                      <a:pt x="127" y="138"/>
                    </a:lnTo>
                    <a:lnTo>
                      <a:pt x="129" y="132"/>
                    </a:lnTo>
                    <a:lnTo>
                      <a:pt x="127" y="130"/>
                    </a:lnTo>
                    <a:lnTo>
                      <a:pt x="126" y="127"/>
                    </a:lnTo>
                    <a:lnTo>
                      <a:pt x="119" y="120"/>
                    </a:lnTo>
                    <a:lnTo>
                      <a:pt x="80" y="123"/>
                    </a:lnTo>
                    <a:lnTo>
                      <a:pt x="80" y="104"/>
                    </a:lnTo>
                    <a:lnTo>
                      <a:pt x="168" y="99"/>
                    </a:lnTo>
                    <a:lnTo>
                      <a:pt x="170" y="118"/>
                    </a:lnTo>
                    <a:lnTo>
                      <a:pt x="131" y="120"/>
                    </a:lnTo>
                    <a:lnTo>
                      <a:pt x="478" y="143"/>
                    </a:lnTo>
                    <a:lnTo>
                      <a:pt x="89" y="233"/>
                    </a:lnTo>
                    <a:lnTo>
                      <a:pt x="83" y="224"/>
                    </a:lnTo>
                    <a:lnTo>
                      <a:pt x="82" y="217"/>
                    </a:lnTo>
                    <a:lnTo>
                      <a:pt x="80" y="206"/>
                    </a:lnTo>
                    <a:lnTo>
                      <a:pt x="82" y="197"/>
                    </a:lnTo>
                    <a:lnTo>
                      <a:pt x="83" y="192"/>
                    </a:lnTo>
                    <a:lnTo>
                      <a:pt x="87" y="185"/>
                    </a:lnTo>
                    <a:lnTo>
                      <a:pt x="90" y="180"/>
                    </a:lnTo>
                    <a:lnTo>
                      <a:pt x="94" y="176"/>
                    </a:lnTo>
                    <a:lnTo>
                      <a:pt x="99" y="175"/>
                    </a:lnTo>
                    <a:lnTo>
                      <a:pt x="106" y="173"/>
                    </a:lnTo>
                    <a:lnTo>
                      <a:pt x="113" y="171"/>
                    </a:lnTo>
                    <a:lnTo>
                      <a:pt x="119" y="173"/>
                    </a:lnTo>
                    <a:lnTo>
                      <a:pt x="126" y="175"/>
                    </a:lnTo>
                    <a:lnTo>
                      <a:pt x="131" y="178"/>
                    </a:lnTo>
                    <a:lnTo>
                      <a:pt x="134" y="182"/>
                    </a:lnTo>
                    <a:lnTo>
                      <a:pt x="138" y="185"/>
                    </a:lnTo>
                    <a:lnTo>
                      <a:pt x="141" y="192"/>
                    </a:lnTo>
                    <a:lnTo>
                      <a:pt x="143" y="197"/>
                    </a:lnTo>
                    <a:lnTo>
                      <a:pt x="143" y="205"/>
                    </a:lnTo>
                    <a:lnTo>
                      <a:pt x="143" y="212"/>
                    </a:lnTo>
                    <a:lnTo>
                      <a:pt x="140" y="217"/>
                    </a:lnTo>
                    <a:lnTo>
                      <a:pt x="138" y="222"/>
                    </a:lnTo>
                    <a:lnTo>
                      <a:pt x="134" y="226"/>
                    </a:lnTo>
                    <a:lnTo>
                      <a:pt x="129" y="231"/>
                    </a:lnTo>
                    <a:lnTo>
                      <a:pt x="122" y="233"/>
                    </a:lnTo>
                    <a:lnTo>
                      <a:pt x="115" y="234"/>
                    </a:lnTo>
                    <a:lnTo>
                      <a:pt x="108" y="234"/>
                    </a:lnTo>
                    <a:lnTo>
                      <a:pt x="110" y="190"/>
                    </a:lnTo>
                    <a:lnTo>
                      <a:pt x="103" y="192"/>
                    </a:lnTo>
                    <a:lnTo>
                      <a:pt x="97" y="196"/>
                    </a:lnTo>
                    <a:lnTo>
                      <a:pt x="94" y="203"/>
                    </a:lnTo>
                    <a:lnTo>
                      <a:pt x="92" y="210"/>
                    </a:lnTo>
                    <a:lnTo>
                      <a:pt x="92" y="217"/>
                    </a:lnTo>
                    <a:lnTo>
                      <a:pt x="94" y="222"/>
                    </a:lnTo>
                    <a:lnTo>
                      <a:pt x="99" y="233"/>
                    </a:lnTo>
                    <a:lnTo>
                      <a:pt x="89" y="233"/>
                    </a:lnTo>
                    <a:lnTo>
                      <a:pt x="478" y="143"/>
                    </a:lnTo>
                    <a:lnTo>
                      <a:pt x="119" y="219"/>
                    </a:lnTo>
                    <a:lnTo>
                      <a:pt x="124" y="217"/>
                    </a:lnTo>
                    <a:lnTo>
                      <a:pt x="127" y="213"/>
                    </a:lnTo>
                    <a:lnTo>
                      <a:pt x="131" y="210"/>
                    </a:lnTo>
                    <a:lnTo>
                      <a:pt x="133" y="205"/>
                    </a:lnTo>
                    <a:lnTo>
                      <a:pt x="131" y="201"/>
                    </a:lnTo>
                    <a:lnTo>
                      <a:pt x="129" y="196"/>
                    </a:lnTo>
                    <a:lnTo>
                      <a:pt x="124" y="194"/>
                    </a:lnTo>
                    <a:lnTo>
                      <a:pt x="119" y="192"/>
                    </a:lnTo>
                    <a:lnTo>
                      <a:pt x="119" y="219"/>
                    </a:lnTo>
                    <a:lnTo>
                      <a:pt x="478" y="143"/>
                    </a:lnTo>
                    <a:lnTo>
                      <a:pt x="120" y="264"/>
                    </a:lnTo>
                    <a:lnTo>
                      <a:pt x="129" y="270"/>
                    </a:lnTo>
                    <a:lnTo>
                      <a:pt x="134" y="275"/>
                    </a:lnTo>
                    <a:lnTo>
                      <a:pt x="136" y="280"/>
                    </a:lnTo>
                    <a:lnTo>
                      <a:pt x="138" y="286"/>
                    </a:lnTo>
                    <a:lnTo>
                      <a:pt x="136" y="291"/>
                    </a:lnTo>
                    <a:lnTo>
                      <a:pt x="131" y="298"/>
                    </a:lnTo>
                    <a:lnTo>
                      <a:pt x="115" y="291"/>
                    </a:lnTo>
                    <a:lnTo>
                      <a:pt x="119" y="284"/>
                    </a:lnTo>
                    <a:lnTo>
                      <a:pt x="120" y="280"/>
                    </a:lnTo>
                    <a:lnTo>
                      <a:pt x="119" y="275"/>
                    </a:lnTo>
                    <a:lnTo>
                      <a:pt x="117" y="270"/>
                    </a:lnTo>
                    <a:lnTo>
                      <a:pt x="112" y="266"/>
                    </a:lnTo>
                    <a:lnTo>
                      <a:pt x="104" y="263"/>
                    </a:lnTo>
                    <a:lnTo>
                      <a:pt x="78" y="259"/>
                    </a:lnTo>
                    <a:lnTo>
                      <a:pt x="80" y="242"/>
                    </a:lnTo>
                    <a:lnTo>
                      <a:pt x="140" y="247"/>
                    </a:lnTo>
                    <a:lnTo>
                      <a:pt x="138" y="266"/>
                    </a:lnTo>
                    <a:lnTo>
                      <a:pt x="120" y="264"/>
                    </a:lnTo>
                    <a:lnTo>
                      <a:pt x="478" y="143"/>
                    </a:lnTo>
                    <a:lnTo>
                      <a:pt x="67" y="356"/>
                    </a:lnTo>
                    <a:lnTo>
                      <a:pt x="66" y="346"/>
                    </a:lnTo>
                    <a:lnTo>
                      <a:pt x="66" y="337"/>
                    </a:lnTo>
                    <a:lnTo>
                      <a:pt x="69" y="330"/>
                    </a:lnTo>
                    <a:lnTo>
                      <a:pt x="71" y="328"/>
                    </a:lnTo>
                    <a:lnTo>
                      <a:pt x="74" y="328"/>
                    </a:lnTo>
                    <a:lnTo>
                      <a:pt x="71" y="317"/>
                    </a:lnTo>
                    <a:lnTo>
                      <a:pt x="71" y="307"/>
                    </a:lnTo>
                    <a:lnTo>
                      <a:pt x="73" y="301"/>
                    </a:lnTo>
                    <a:lnTo>
                      <a:pt x="78" y="296"/>
                    </a:lnTo>
                    <a:lnTo>
                      <a:pt x="83" y="294"/>
                    </a:lnTo>
                    <a:lnTo>
                      <a:pt x="89" y="293"/>
                    </a:lnTo>
                    <a:lnTo>
                      <a:pt x="94" y="294"/>
                    </a:lnTo>
                    <a:lnTo>
                      <a:pt x="97" y="296"/>
                    </a:lnTo>
                    <a:lnTo>
                      <a:pt x="99" y="300"/>
                    </a:lnTo>
                    <a:lnTo>
                      <a:pt x="101" y="305"/>
                    </a:lnTo>
                    <a:lnTo>
                      <a:pt x="104" y="316"/>
                    </a:lnTo>
                    <a:lnTo>
                      <a:pt x="106" y="333"/>
                    </a:lnTo>
                    <a:lnTo>
                      <a:pt x="112" y="333"/>
                    </a:lnTo>
                    <a:lnTo>
                      <a:pt x="115" y="331"/>
                    </a:lnTo>
                    <a:lnTo>
                      <a:pt x="117" y="330"/>
                    </a:lnTo>
                    <a:lnTo>
                      <a:pt x="119" y="324"/>
                    </a:lnTo>
                    <a:lnTo>
                      <a:pt x="119" y="319"/>
                    </a:lnTo>
                    <a:lnTo>
                      <a:pt x="119" y="312"/>
                    </a:lnTo>
                    <a:lnTo>
                      <a:pt x="115" y="307"/>
                    </a:lnTo>
                    <a:lnTo>
                      <a:pt x="113" y="301"/>
                    </a:lnTo>
                    <a:lnTo>
                      <a:pt x="127" y="303"/>
                    </a:lnTo>
                    <a:lnTo>
                      <a:pt x="131" y="317"/>
                    </a:lnTo>
                    <a:lnTo>
                      <a:pt x="131" y="330"/>
                    </a:lnTo>
                    <a:lnTo>
                      <a:pt x="127" y="340"/>
                    </a:lnTo>
                    <a:lnTo>
                      <a:pt x="124" y="347"/>
                    </a:lnTo>
                    <a:lnTo>
                      <a:pt x="117" y="353"/>
                    </a:lnTo>
                    <a:lnTo>
                      <a:pt x="113" y="353"/>
                    </a:lnTo>
                    <a:lnTo>
                      <a:pt x="108" y="353"/>
                    </a:lnTo>
                    <a:lnTo>
                      <a:pt x="82" y="347"/>
                    </a:lnTo>
                    <a:lnTo>
                      <a:pt x="78" y="347"/>
                    </a:lnTo>
                    <a:lnTo>
                      <a:pt x="76" y="349"/>
                    </a:lnTo>
                    <a:lnTo>
                      <a:pt x="76" y="353"/>
                    </a:lnTo>
                    <a:lnTo>
                      <a:pt x="78" y="358"/>
                    </a:lnTo>
                    <a:lnTo>
                      <a:pt x="67" y="356"/>
                    </a:lnTo>
                    <a:lnTo>
                      <a:pt x="478" y="143"/>
                    </a:lnTo>
                    <a:lnTo>
                      <a:pt x="97" y="331"/>
                    </a:lnTo>
                    <a:lnTo>
                      <a:pt x="94" y="317"/>
                    </a:lnTo>
                    <a:lnTo>
                      <a:pt x="92" y="314"/>
                    </a:lnTo>
                    <a:lnTo>
                      <a:pt x="89" y="312"/>
                    </a:lnTo>
                    <a:lnTo>
                      <a:pt x="83" y="314"/>
                    </a:lnTo>
                    <a:lnTo>
                      <a:pt x="80" y="317"/>
                    </a:lnTo>
                    <a:lnTo>
                      <a:pt x="82" y="323"/>
                    </a:lnTo>
                    <a:lnTo>
                      <a:pt x="83" y="328"/>
                    </a:lnTo>
                    <a:lnTo>
                      <a:pt x="97" y="331"/>
                    </a:lnTo>
                    <a:lnTo>
                      <a:pt x="478" y="143"/>
                    </a:lnTo>
                    <a:lnTo>
                      <a:pt x="112" y="390"/>
                    </a:lnTo>
                    <a:lnTo>
                      <a:pt x="115" y="398"/>
                    </a:lnTo>
                    <a:lnTo>
                      <a:pt x="113" y="407"/>
                    </a:lnTo>
                    <a:lnTo>
                      <a:pt x="112" y="413"/>
                    </a:lnTo>
                    <a:lnTo>
                      <a:pt x="108" y="418"/>
                    </a:lnTo>
                    <a:lnTo>
                      <a:pt x="104" y="421"/>
                    </a:lnTo>
                    <a:lnTo>
                      <a:pt x="99" y="425"/>
                    </a:lnTo>
                    <a:lnTo>
                      <a:pt x="96" y="427"/>
                    </a:lnTo>
                    <a:lnTo>
                      <a:pt x="89" y="427"/>
                    </a:lnTo>
                    <a:lnTo>
                      <a:pt x="83" y="427"/>
                    </a:lnTo>
                    <a:lnTo>
                      <a:pt x="76" y="427"/>
                    </a:lnTo>
                    <a:lnTo>
                      <a:pt x="71" y="425"/>
                    </a:lnTo>
                    <a:lnTo>
                      <a:pt x="64" y="421"/>
                    </a:lnTo>
                    <a:lnTo>
                      <a:pt x="60" y="418"/>
                    </a:lnTo>
                    <a:lnTo>
                      <a:pt x="57" y="413"/>
                    </a:lnTo>
                    <a:lnTo>
                      <a:pt x="53" y="407"/>
                    </a:lnTo>
                    <a:lnTo>
                      <a:pt x="53" y="402"/>
                    </a:lnTo>
                    <a:lnTo>
                      <a:pt x="52" y="397"/>
                    </a:lnTo>
                    <a:lnTo>
                      <a:pt x="53" y="390"/>
                    </a:lnTo>
                    <a:lnTo>
                      <a:pt x="57" y="383"/>
                    </a:lnTo>
                    <a:lnTo>
                      <a:pt x="62" y="376"/>
                    </a:lnTo>
                    <a:lnTo>
                      <a:pt x="29" y="367"/>
                    </a:lnTo>
                    <a:lnTo>
                      <a:pt x="34" y="349"/>
                    </a:lnTo>
                    <a:lnTo>
                      <a:pt x="122" y="372"/>
                    </a:lnTo>
                    <a:lnTo>
                      <a:pt x="117" y="390"/>
                    </a:lnTo>
                    <a:lnTo>
                      <a:pt x="112" y="390"/>
                    </a:lnTo>
                    <a:lnTo>
                      <a:pt x="478" y="143"/>
                    </a:lnTo>
                    <a:lnTo>
                      <a:pt x="73" y="379"/>
                    </a:lnTo>
                    <a:lnTo>
                      <a:pt x="69" y="383"/>
                    </a:lnTo>
                    <a:lnTo>
                      <a:pt x="67" y="388"/>
                    </a:lnTo>
                    <a:lnTo>
                      <a:pt x="66" y="395"/>
                    </a:lnTo>
                    <a:lnTo>
                      <a:pt x="69" y="400"/>
                    </a:lnTo>
                    <a:lnTo>
                      <a:pt x="74" y="405"/>
                    </a:lnTo>
                    <a:lnTo>
                      <a:pt x="82" y="407"/>
                    </a:lnTo>
                    <a:lnTo>
                      <a:pt x="89" y="409"/>
                    </a:lnTo>
                    <a:lnTo>
                      <a:pt x="94" y="407"/>
                    </a:lnTo>
                    <a:lnTo>
                      <a:pt x="99" y="404"/>
                    </a:lnTo>
                    <a:lnTo>
                      <a:pt x="103" y="398"/>
                    </a:lnTo>
                    <a:lnTo>
                      <a:pt x="103" y="393"/>
                    </a:lnTo>
                    <a:lnTo>
                      <a:pt x="101" y="386"/>
                    </a:lnTo>
                    <a:lnTo>
                      <a:pt x="73" y="379"/>
                    </a:lnTo>
                    <a:lnTo>
                      <a:pt x="478" y="143"/>
                    </a:lnTo>
                    <a:lnTo>
                      <a:pt x="37" y="444"/>
                    </a:lnTo>
                    <a:lnTo>
                      <a:pt x="45" y="427"/>
                    </a:lnTo>
                    <a:lnTo>
                      <a:pt x="101" y="446"/>
                    </a:lnTo>
                    <a:lnTo>
                      <a:pt x="96" y="464"/>
                    </a:lnTo>
                    <a:lnTo>
                      <a:pt x="37" y="444"/>
                    </a:lnTo>
                    <a:lnTo>
                      <a:pt x="478" y="143"/>
                    </a:lnTo>
                    <a:lnTo>
                      <a:pt x="113" y="471"/>
                    </a:lnTo>
                    <a:lnTo>
                      <a:pt x="110" y="469"/>
                    </a:lnTo>
                    <a:lnTo>
                      <a:pt x="108" y="465"/>
                    </a:lnTo>
                    <a:lnTo>
                      <a:pt x="106" y="462"/>
                    </a:lnTo>
                    <a:lnTo>
                      <a:pt x="106" y="457"/>
                    </a:lnTo>
                    <a:lnTo>
                      <a:pt x="108" y="453"/>
                    </a:lnTo>
                    <a:lnTo>
                      <a:pt x="112" y="451"/>
                    </a:lnTo>
                    <a:lnTo>
                      <a:pt x="115" y="450"/>
                    </a:lnTo>
                    <a:lnTo>
                      <a:pt x="120" y="451"/>
                    </a:lnTo>
                    <a:lnTo>
                      <a:pt x="124" y="453"/>
                    </a:lnTo>
                    <a:lnTo>
                      <a:pt x="126" y="457"/>
                    </a:lnTo>
                    <a:lnTo>
                      <a:pt x="127" y="460"/>
                    </a:lnTo>
                    <a:lnTo>
                      <a:pt x="127" y="464"/>
                    </a:lnTo>
                    <a:lnTo>
                      <a:pt x="124" y="467"/>
                    </a:lnTo>
                    <a:lnTo>
                      <a:pt x="122" y="471"/>
                    </a:lnTo>
                    <a:lnTo>
                      <a:pt x="117" y="471"/>
                    </a:lnTo>
                    <a:lnTo>
                      <a:pt x="113" y="471"/>
                    </a:lnTo>
                    <a:lnTo>
                      <a:pt x="478" y="143"/>
                    </a:lnTo>
                    <a:lnTo>
                      <a:pt x="60" y="510"/>
                    </a:lnTo>
                    <a:lnTo>
                      <a:pt x="69" y="501"/>
                    </a:lnTo>
                    <a:lnTo>
                      <a:pt x="73" y="494"/>
                    </a:lnTo>
                    <a:lnTo>
                      <a:pt x="74" y="490"/>
                    </a:lnTo>
                    <a:lnTo>
                      <a:pt x="73" y="488"/>
                    </a:lnTo>
                    <a:lnTo>
                      <a:pt x="71" y="487"/>
                    </a:lnTo>
                    <a:lnTo>
                      <a:pt x="69" y="487"/>
                    </a:lnTo>
                    <a:lnTo>
                      <a:pt x="66" y="488"/>
                    </a:lnTo>
                    <a:lnTo>
                      <a:pt x="59" y="497"/>
                    </a:lnTo>
                    <a:lnTo>
                      <a:pt x="53" y="501"/>
                    </a:lnTo>
                    <a:lnTo>
                      <a:pt x="48" y="504"/>
                    </a:lnTo>
                    <a:lnTo>
                      <a:pt x="41" y="506"/>
                    </a:lnTo>
                    <a:lnTo>
                      <a:pt x="36" y="504"/>
                    </a:lnTo>
                    <a:lnTo>
                      <a:pt x="29" y="499"/>
                    </a:lnTo>
                    <a:lnTo>
                      <a:pt x="23" y="494"/>
                    </a:lnTo>
                    <a:lnTo>
                      <a:pt x="23" y="485"/>
                    </a:lnTo>
                    <a:lnTo>
                      <a:pt x="25" y="474"/>
                    </a:lnTo>
                    <a:lnTo>
                      <a:pt x="32" y="462"/>
                    </a:lnTo>
                    <a:lnTo>
                      <a:pt x="37" y="455"/>
                    </a:lnTo>
                    <a:lnTo>
                      <a:pt x="50" y="460"/>
                    </a:lnTo>
                    <a:lnTo>
                      <a:pt x="43" y="467"/>
                    </a:lnTo>
                    <a:lnTo>
                      <a:pt x="39" y="476"/>
                    </a:lnTo>
                    <a:lnTo>
                      <a:pt x="37" y="483"/>
                    </a:lnTo>
                    <a:lnTo>
                      <a:pt x="37" y="485"/>
                    </a:lnTo>
                    <a:lnTo>
                      <a:pt x="39" y="487"/>
                    </a:lnTo>
                    <a:lnTo>
                      <a:pt x="43" y="487"/>
                    </a:lnTo>
                    <a:lnTo>
                      <a:pt x="46" y="485"/>
                    </a:lnTo>
                    <a:lnTo>
                      <a:pt x="53" y="476"/>
                    </a:lnTo>
                    <a:lnTo>
                      <a:pt x="59" y="472"/>
                    </a:lnTo>
                    <a:lnTo>
                      <a:pt x="62" y="469"/>
                    </a:lnTo>
                    <a:lnTo>
                      <a:pt x="69" y="467"/>
                    </a:lnTo>
                    <a:lnTo>
                      <a:pt x="74" y="469"/>
                    </a:lnTo>
                    <a:lnTo>
                      <a:pt x="82" y="472"/>
                    </a:lnTo>
                    <a:lnTo>
                      <a:pt x="85" y="480"/>
                    </a:lnTo>
                    <a:lnTo>
                      <a:pt x="85" y="488"/>
                    </a:lnTo>
                    <a:lnTo>
                      <a:pt x="83" y="499"/>
                    </a:lnTo>
                    <a:lnTo>
                      <a:pt x="78" y="508"/>
                    </a:lnTo>
                    <a:lnTo>
                      <a:pt x="73" y="515"/>
                    </a:lnTo>
                    <a:lnTo>
                      <a:pt x="60" y="510"/>
                    </a:lnTo>
                    <a:lnTo>
                      <a:pt x="478" y="143"/>
                    </a:lnTo>
                    <a:lnTo>
                      <a:pt x="41" y="562"/>
                    </a:lnTo>
                    <a:lnTo>
                      <a:pt x="50" y="541"/>
                    </a:lnTo>
                    <a:lnTo>
                      <a:pt x="27" y="532"/>
                    </a:lnTo>
                    <a:lnTo>
                      <a:pt x="23" y="531"/>
                    </a:lnTo>
                    <a:lnTo>
                      <a:pt x="20" y="531"/>
                    </a:lnTo>
                    <a:lnTo>
                      <a:pt x="16" y="532"/>
                    </a:lnTo>
                    <a:lnTo>
                      <a:pt x="15" y="536"/>
                    </a:lnTo>
                    <a:lnTo>
                      <a:pt x="13" y="541"/>
                    </a:lnTo>
                    <a:lnTo>
                      <a:pt x="13" y="548"/>
                    </a:lnTo>
                    <a:lnTo>
                      <a:pt x="0" y="543"/>
                    </a:lnTo>
                    <a:lnTo>
                      <a:pt x="0" y="534"/>
                    </a:lnTo>
                    <a:lnTo>
                      <a:pt x="4" y="525"/>
                    </a:lnTo>
                    <a:lnTo>
                      <a:pt x="9" y="518"/>
                    </a:lnTo>
                    <a:lnTo>
                      <a:pt x="15" y="513"/>
                    </a:lnTo>
                    <a:lnTo>
                      <a:pt x="20" y="511"/>
                    </a:lnTo>
                    <a:lnTo>
                      <a:pt x="23" y="511"/>
                    </a:lnTo>
                    <a:lnTo>
                      <a:pt x="29" y="511"/>
                    </a:lnTo>
                    <a:lnTo>
                      <a:pt x="34" y="515"/>
                    </a:lnTo>
                    <a:lnTo>
                      <a:pt x="57" y="525"/>
                    </a:lnTo>
                    <a:lnTo>
                      <a:pt x="60" y="517"/>
                    </a:lnTo>
                    <a:lnTo>
                      <a:pt x="64" y="518"/>
                    </a:lnTo>
                    <a:lnTo>
                      <a:pt x="80" y="554"/>
                    </a:lnTo>
                    <a:lnTo>
                      <a:pt x="78" y="555"/>
                    </a:lnTo>
                    <a:lnTo>
                      <a:pt x="60" y="547"/>
                    </a:lnTo>
                    <a:lnTo>
                      <a:pt x="52" y="568"/>
                    </a:lnTo>
                    <a:lnTo>
                      <a:pt x="41" y="562"/>
                    </a:lnTo>
                    <a:lnTo>
                      <a:pt x="478" y="143"/>
                    </a:lnTo>
                    <a:lnTo>
                      <a:pt x="251" y="123"/>
                    </a:lnTo>
                    <a:lnTo>
                      <a:pt x="245" y="56"/>
                    </a:lnTo>
                    <a:lnTo>
                      <a:pt x="334" y="48"/>
                    </a:lnTo>
                    <a:lnTo>
                      <a:pt x="335" y="69"/>
                    </a:lnTo>
                    <a:lnTo>
                      <a:pt x="263" y="76"/>
                    </a:lnTo>
                    <a:lnTo>
                      <a:pt x="268" y="122"/>
                    </a:lnTo>
                    <a:lnTo>
                      <a:pt x="251" y="123"/>
                    </a:lnTo>
                    <a:lnTo>
                      <a:pt x="478" y="143"/>
                    </a:lnTo>
                    <a:lnTo>
                      <a:pt x="258" y="189"/>
                    </a:lnTo>
                    <a:lnTo>
                      <a:pt x="253" y="180"/>
                    </a:lnTo>
                    <a:lnTo>
                      <a:pt x="251" y="171"/>
                    </a:lnTo>
                    <a:lnTo>
                      <a:pt x="253" y="164"/>
                    </a:lnTo>
                    <a:lnTo>
                      <a:pt x="254" y="162"/>
                    </a:lnTo>
                    <a:lnTo>
                      <a:pt x="258" y="160"/>
                    </a:lnTo>
                    <a:lnTo>
                      <a:pt x="253" y="152"/>
                    </a:lnTo>
                    <a:lnTo>
                      <a:pt x="251" y="141"/>
                    </a:lnTo>
                    <a:lnTo>
                      <a:pt x="251" y="134"/>
                    </a:lnTo>
                    <a:lnTo>
                      <a:pt x="254" y="129"/>
                    </a:lnTo>
                    <a:lnTo>
                      <a:pt x="260" y="125"/>
                    </a:lnTo>
                    <a:lnTo>
                      <a:pt x="265" y="123"/>
                    </a:lnTo>
                    <a:lnTo>
                      <a:pt x="270" y="125"/>
                    </a:lnTo>
                    <a:lnTo>
                      <a:pt x="274" y="127"/>
                    </a:lnTo>
                    <a:lnTo>
                      <a:pt x="277" y="129"/>
                    </a:lnTo>
                    <a:lnTo>
                      <a:pt x="281" y="132"/>
                    </a:lnTo>
                    <a:lnTo>
                      <a:pt x="286" y="143"/>
                    </a:lnTo>
                    <a:lnTo>
                      <a:pt x="291" y="159"/>
                    </a:lnTo>
                    <a:lnTo>
                      <a:pt x="295" y="159"/>
                    </a:lnTo>
                    <a:lnTo>
                      <a:pt x="298" y="157"/>
                    </a:lnTo>
                    <a:lnTo>
                      <a:pt x="300" y="153"/>
                    </a:lnTo>
                    <a:lnTo>
                      <a:pt x="300" y="148"/>
                    </a:lnTo>
                    <a:lnTo>
                      <a:pt x="300" y="143"/>
                    </a:lnTo>
                    <a:lnTo>
                      <a:pt x="298" y="138"/>
                    </a:lnTo>
                    <a:lnTo>
                      <a:pt x="295" y="132"/>
                    </a:lnTo>
                    <a:lnTo>
                      <a:pt x="290" y="127"/>
                    </a:lnTo>
                    <a:lnTo>
                      <a:pt x="305" y="127"/>
                    </a:lnTo>
                    <a:lnTo>
                      <a:pt x="311" y="139"/>
                    </a:lnTo>
                    <a:lnTo>
                      <a:pt x="312" y="152"/>
                    </a:lnTo>
                    <a:lnTo>
                      <a:pt x="312" y="162"/>
                    </a:lnTo>
                    <a:lnTo>
                      <a:pt x="309" y="171"/>
                    </a:lnTo>
                    <a:lnTo>
                      <a:pt x="304" y="176"/>
                    </a:lnTo>
                    <a:lnTo>
                      <a:pt x="300" y="178"/>
                    </a:lnTo>
                    <a:lnTo>
                      <a:pt x="295" y="178"/>
                    </a:lnTo>
                    <a:lnTo>
                      <a:pt x="268" y="178"/>
                    </a:lnTo>
                    <a:lnTo>
                      <a:pt x="265" y="180"/>
                    </a:lnTo>
                    <a:lnTo>
                      <a:pt x="265" y="182"/>
                    </a:lnTo>
                    <a:lnTo>
                      <a:pt x="265" y="185"/>
                    </a:lnTo>
                    <a:lnTo>
                      <a:pt x="268" y="189"/>
                    </a:lnTo>
                    <a:lnTo>
                      <a:pt x="258" y="189"/>
                    </a:lnTo>
                    <a:lnTo>
                      <a:pt x="478" y="143"/>
                    </a:lnTo>
                    <a:lnTo>
                      <a:pt x="281" y="160"/>
                    </a:lnTo>
                    <a:lnTo>
                      <a:pt x="275" y="148"/>
                    </a:lnTo>
                    <a:lnTo>
                      <a:pt x="272" y="145"/>
                    </a:lnTo>
                    <a:lnTo>
                      <a:pt x="268" y="143"/>
                    </a:lnTo>
                    <a:lnTo>
                      <a:pt x="263" y="145"/>
                    </a:lnTo>
                    <a:lnTo>
                      <a:pt x="261" y="150"/>
                    </a:lnTo>
                    <a:lnTo>
                      <a:pt x="263" y="155"/>
                    </a:lnTo>
                    <a:lnTo>
                      <a:pt x="267" y="160"/>
                    </a:lnTo>
                    <a:lnTo>
                      <a:pt x="281" y="160"/>
                    </a:lnTo>
                    <a:lnTo>
                      <a:pt x="478" y="143"/>
                    </a:lnTo>
                    <a:lnTo>
                      <a:pt x="304" y="213"/>
                    </a:lnTo>
                    <a:lnTo>
                      <a:pt x="307" y="219"/>
                    </a:lnTo>
                    <a:lnTo>
                      <a:pt x="311" y="222"/>
                    </a:lnTo>
                    <a:lnTo>
                      <a:pt x="312" y="227"/>
                    </a:lnTo>
                    <a:lnTo>
                      <a:pt x="312" y="233"/>
                    </a:lnTo>
                    <a:lnTo>
                      <a:pt x="311" y="240"/>
                    </a:lnTo>
                    <a:lnTo>
                      <a:pt x="307" y="247"/>
                    </a:lnTo>
                    <a:lnTo>
                      <a:pt x="304" y="250"/>
                    </a:lnTo>
                    <a:lnTo>
                      <a:pt x="300" y="252"/>
                    </a:lnTo>
                    <a:lnTo>
                      <a:pt x="295" y="254"/>
                    </a:lnTo>
                    <a:lnTo>
                      <a:pt x="288" y="254"/>
                    </a:lnTo>
                    <a:lnTo>
                      <a:pt x="251" y="252"/>
                    </a:lnTo>
                    <a:lnTo>
                      <a:pt x="251" y="233"/>
                    </a:lnTo>
                    <a:lnTo>
                      <a:pt x="288" y="234"/>
                    </a:lnTo>
                    <a:lnTo>
                      <a:pt x="293" y="234"/>
                    </a:lnTo>
                    <a:lnTo>
                      <a:pt x="297" y="233"/>
                    </a:lnTo>
                    <a:lnTo>
                      <a:pt x="298" y="229"/>
                    </a:lnTo>
                    <a:lnTo>
                      <a:pt x="300" y="226"/>
                    </a:lnTo>
                    <a:lnTo>
                      <a:pt x="300" y="222"/>
                    </a:lnTo>
                    <a:lnTo>
                      <a:pt x="298" y="220"/>
                    </a:lnTo>
                    <a:lnTo>
                      <a:pt x="291" y="213"/>
                    </a:lnTo>
                    <a:lnTo>
                      <a:pt x="253" y="212"/>
                    </a:lnTo>
                    <a:lnTo>
                      <a:pt x="253" y="192"/>
                    </a:lnTo>
                    <a:lnTo>
                      <a:pt x="312" y="194"/>
                    </a:lnTo>
                    <a:lnTo>
                      <a:pt x="312" y="213"/>
                    </a:lnTo>
                    <a:lnTo>
                      <a:pt x="304" y="213"/>
                    </a:lnTo>
                    <a:lnTo>
                      <a:pt x="478" y="143"/>
                    </a:lnTo>
                    <a:lnTo>
                      <a:pt x="290" y="330"/>
                    </a:lnTo>
                    <a:lnTo>
                      <a:pt x="290" y="321"/>
                    </a:lnTo>
                    <a:lnTo>
                      <a:pt x="284" y="323"/>
                    </a:lnTo>
                    <a:lnTo>
                      <a:pt x="281" y="323"/>
                    </a:lnTo>
                    <a:lnTo>
                      <a:pt x="274" y="321"/>
                    </a:lnTo>
                    <a:lnTo>
                      <a:pt x="268" y="316"/>
                    </a:lnTo>
                    <a:lnTo>
                      <a:pt x="265" y="310"/>
                    </a:lnTo>
                    <a:lnTo>
                      <a:pt x="263" y="307"/>
                    </a:lnTo>
                    <a:lnTo>
                      <a:pt x="263" y="296"/>
                    </a:lnTo>
                    <a:lnTo>
                      <a:pt x="263" y="289"/>
                    </a:lnTo>
                    <a:lnTo>
                      <a:pt x="261" y="287"/>
                    </a:lnTo>
                    <a:lnTo>
                      <a:pt x="260" y="286"/>
                    </a:lnTo>
                    <a:lnTo>
                      <a:pt x="258" y="287"/>
                    </a:lnTo>
                    <a:lnTo>
                      <a:pt x="256" y="289"/>
                    </a:lnTo>
                    <a:lnTo>
                      <a:pt x="254" y="298"/>
                    </a:lnTo>
                    <a:lnTo>
                      <a:pt x="251" y="309"/>
                    </a:lnTo>
                    <a:lnTo>
                      <a:pt x="249" y="314"/>
                    </a:lnTo>
                    <a:lnTo>
                      <a:pt x="245" y="317"/>
                    </a:lnTo>
                    <a:lnTo>
                      <a:pt x="238" y="321"/>
                    </a:lnTo>
                    <a:lnTo>
                      <a:pt x="233" y="321"/>
                    </a:lnTo>
                    <a:lnTo>
                      <a:pt x="228" y="321"/>
                    </a:lnTo>
                    <a:lnTo>
                      <a:pt x="224" y="317"/>
                    </a:lnTo>
                    <a:lnTo>
                      <a:pt x="221" y="316"/>
                    </a:lnTo>
                    <a:lnTo>
                      <a:pt x="219" y="310"/>
                    </a:lnTo>
                    <a:lnTo>
                      <a:pt x="215" y="300"/>
                    </a:lnTo>
                    <a:lnTo>
                      <a:pt x="215" y="287"/>
                    </a:lnTo>
                    <a:lnTo>
                      <a:pt x="219" y="272"/>
                    </a:lnTo>
                    <a:lnTo>
                      <a:pt x="224" y="263"/>
                    </a:lnTo>
                    <a:lnTo>
                      <a:pt x="231" y="257"/>
                    </a:lnTo>
                    <a:lnTo>
                      <a:pt x="237" y="257"/>
                    </a:lnTo>
                    <a:lnTo>
                      <a:pt x="240" y="259"/>
                    </a:lnTo>
                    <a:lnTo>
                      <a:pt x="245" y="261"/>
                    </a:lnTo>
                    <a:lnTo>
                      <a:pt x="247" y="266"/>
                    </a:lnTo>
                    <a:lnTo>
                      <a:pt x="251" y="275"/>
                    </a:lnTo>
                    <a:lnTo>
                      <a:pt x="254" y="270"/>
                    </a:lnTo>
                    <a:lnTo>
                      <a:pt x="256" y="270"/>
                    </a:lnTo>
                    <a:lnTo>
                      <a:pt x="260" y="268"/>
                    </a:lnTo>
                    <a:lnTo>
                      <a:pt x="263" y="270"/>
                    </a:lnTo>
                    <a:lnTo>
                      <a:pt x="265" y="273"/>
                    </a:lnTo>
                    <a:lnTo>
                      <a:pt x="267" y="280"/>
                    </a:lnTo>
                    <a:lnTo>
                      <a:pt x="270" y="275"/>
                    </a:lnTo>
                    <a:lnTo>
                      <a:pt x="274" y="270"/>
                    </a:lnTo>
                    <a:lnTo>
                      <a:pt x="279" y="266"/>
                    </a:lnTo>
                    <a:lnTo>
                      <a:pt x="288" y="266"/>
                    </a:lnTo>
                    <a:lnTo>
                      <a:pt x="293" y="268"/>
                    </a:lnTo>
                    <a:lnTo>
                      <a:pt x="300" y="273"/>
                    </a:lnTo>
                    <a:lnTo>
                      <a:pt x="304" y="277"/>
                    </a:lnTo>
                    <a:lnTo>
                      <a:pt x="305" y="282"/>
                    </a:lnTo>
                    <a:lnTo>
                      <a:pt x="305" y="287"/>
                    </a:lnTo>
                    <a:lnTo>
                      <a:pt x="305" y="294"/>
                    </a:lnTo>
                    <a:lnTo>
                      <a:pt x="302" y="331"/>
                    </a:lnTo>
                    <a:lnTo>
                      <a:pt x="290" y="330"/>
                    </a:lnTo>
                    <a:lnTo>
                      <a:pt x="478" y="143"/>
                    </a:lnTo>
                    <a:lnTo>
                      <a:pt x="242" y="289"/>
                    </a:lnTo>
                    <a:lnTo>
                      <a:pt x="242" y="284"/>
                    </a:lnTo>
                    <a:lnTo>
                      <a:pt x="240" y="279"/>
                    </a:lnTo>
                    <a:lnTo>
                      <a:pt x="238" y="277"/>
                    </a:lnTo>
                    <a:lnTo>
                      <a:pt x="237" y="275"/>
                    </a:lnTo>
                    <a:lnTo>
                      <a:pt x="233" y="275"/>
                    </a:lnTo>
                    <a:lnTo>
                      <a:pt x="230" y="279"/>
                    </a:lnTo>
                    <a:lnTo>
                      <a:pt x="228" y="282"/>
                    </a:lnTo>
                    <a:lnTo>
                      <a:pt x="228" y="289"/>
                    </a:lnTo>
                    <a:lnTo>
                      <a:pt x="228" y="294"/>
                    </a:lnTo>
                    <a:lnTo>
                      <a:pt x="228" y="300"/>
                    </a:lnTo>
                    <a:lnTo>
                      <a:pt x="230" y="303"/>
                    </a:lnTo>
                    <a:lnTo>
                      <a:pt x="233" y="303"/>
                    </a:lnTo>
                    <a:lnTo>
                      <a:pt x="237" y="303"/>
                    </a:lnTo>
                    <a:lnTo>
                      <a:pt x="238" y="300"/>
                    </a:lnTo>
                    <a:lnTo>
                      <a:pt x="240" y="296"/>
                    </a:lnTo>
                    <a:lnTo>
                      <a:pt x="242" y="289"/>
                    </a:lnTo>
                    <a:lnTo>
                      <a:pt x="478" y="143"/>
                    </a:lnTo>
                    <a:lnTo>
                      <a:pt x="274" y="293"/>
                    </a:lnTo>
                    <a:lnTo>
                      <a:pt x="274" y="298"/>
                    </a:lnTo>
                    <a:lnTo>
                      <a:pt x="275" y="301"/>
                    </a:lnTo>
                    <a:lnTo>
                      <a:pt x="279" y="303"/>
                    </a:lnTo>
                    <a:lnTo>
                      <a:pt x="282" y="305"/>
                    </a:lnTo>
                    <a:lnTo>
                      <a:pt x="288" y="305"/>
                    </a:lnTo>
                    <a:lnTo>
                      <a:pt x="291" y="303"/>
                    </a:lnTo>
                    <a:lnTo>
                      <a:pt x="293" y="300"/>
                    </a:lnTo>
                    <a:lnTo>
                      <a:pt x="295" y="296"/>
                    </a:lnTo>
                    <a:lnTo>
                      <a:pt x="295" y="291"/>
                    </a:lnTo>
                    <a:lnTo>
                      <a:pt x="293" y="287"/>
                    </a:lnTo>
                    <a:lnTo>
                      <a:pt x="290" y="286"/>
                    </a:lnTo>
                    <a:lnTo>
                      <a:pt x="284" y="284"/>
                    </a:lnTo>
                    <a:lnTo>
                      <a:pt x="281" y="284"/>
                    </a:lnTo>
                    <a:lnTo>
                      <a:pt x="277" y="286"/>
                    </a:lnTo>
                    <a:lnTo>
                      <a:pt x="274" y="289"/>
                    </a:lnTo>
                    <a:lnTo>
                      <a:pt x="274" y="293"/>
                    </a:lnTo>
                    <a:lnTo>
                      <a:pt x="478" y="143"/>
                    </a:lnTo>
                    <a:lnTo>
                      <a:pt x="242" y="372"/>
                    </a:lnTo>
                    <a:lnTo>
                      <a:pt x="238" y="367"/>
                    </a:lnTo>
                    <a:lnTo>
                      <a:pt x="237" y="361"/>
                    </a:lnTo>
                    <a:lnTo>
                      <a:pt x="235" y="356"/>
                    </a:lnTo>
                    <a:lnTo>
                      <a:pt x="237" y="351"/>
                    </a:lnTo>
                    <a:lnTo>
                      <a:pt x="238" y="342"/>
                    </a:lnTo>
                    <a:lnTo>
                      <a:pt x="244" y="337"/>
                    </a:lnTo>
                    <a:lnTo>
                      <a:pt x="253" y="333"/>
                    </a:lnTo>
                    <a:lnTo>
                      <a:pt x="263" y="333"/>
                    </a:lnTo>
                    <a:lnTo>
                      <a:pt x="300" y="340"/>
                    </a:lnTo>
                    <a:lnTo>
                      <a:pt x="297" y="358"/>
                    </a:lnTo>
                    <a:lnTo>
                      <a:pt x="261" y="351"/>
                    </a:lnTo>
                    <a:lnTo>
                      <a:pt x="254" y="351"/>
                    </a:lnTo>
                    <a:lnTo>
                      <a:pt x="251" y="353"/>
                    </a:lnTo>
                    <a:lnTo>
                      <a:pt x="249" y="356"/>
                    </a:lnTo>
                    <a:lnTo>
                      <a:pt x="247" y="360"/>
                    </a:lnTo>
                    <a:lnTo>
                      <a:pt x="247" y="363"/>
                    </a:lnTo>
                    <a:lnTo>
                      <a:pt x="249" y="367"/>
                    </a:lnTo>
                    <a:lnTo>
                      <a:pt x="253" y="370"/>
                    </a:lnTo>
                    <a:lnTo>
                      <a:pt x="256" y="374"/>
                    </a:lnTo>
                    <a:lnTo>
                      <a:pt x="293" y="381"/>
                    </a:lnTo>
                    <a:lnTo>
                      <a:pt x="290" y="398"/>
                    </a:lnTo>
                    <a:lnTo>
                      <a:pt x="230" y="388"/>
                    </a:lnTo>
                    <a:lnTo>
                      <a:pt x="233" y="370"/>
                    </a:lnTo>
                    <a:lnTo>
                      <a:pt x="242" y="372"/>
                    </a:lnTo>
                    <a:lnTo>
                      <a:pt x="478" y="143"/>
                    </a:lnTo>
                    <a:lnTo>
                      <a:pt x="217" y="460"/>
                    </a:lnTo>
                    <a:lnTo>
                      <a:pt x="215" y="450"/>
                    </a:lnTo>
                    <a:lnTo>
                      <a:pt x="215" y="441"/>
                    </a:lnTo>
                    <a:lnTo>
                      <a:pt x="219" y="435"/>
                    </a:lnTo>
                    <a:lnTo>
                      <a:pt x="223" y="434"/>
                    </a:lnTo>
                    <a:lnTo>
                      <a:pt x="224" y="432"/>
                    </a:lnTo>
                    <a:lnTo>
                      <a:pt x="223" y="421"/>
                    </a:lnTo>
                    <a:lnTo>
                      <a:pt x="223" y="413"/>
                    </a:lnTo>
                    <a:lnTo>
                      <a:pt x="226" y="405"/>
                    </a:lnTo>
                    <a:lnTo>
                      <a:pt x="231" y="402"/>
                    </a:lnTo>
                    <a:lnTo>
                      <a:pt x="237" y="398"/>
                    </a:lnTo>
                    <a:lnTo>
                      <a:pt x="242" y="398"/>
                    </a:lnTo>
                    <a:lnTo>
                      <a:pt x="247" y="400"/>
                    </a:lnTo>
                    <a:lnTo>
                      <a:pt x="251" y="404"/>
                    </a:lnTo>
                    <a:lnTo>
                      <a:pt x="253" y="407"/>
                    </a:lnTo>
                    <a:lnTo>
                      <a:pt x="254" y="411"/>
                    </a:lnTo>
                    <a:lnTo>
                      <a:pt x="256" y="423"/>
                    </a:lnTo>
                    <a:lnTo>
                      <a:pt x="258" y="441"/>
                    </a:lnTo>
                    <a:lnTo>
                      <a:pt x="261" y="441"/>
                    </a:lnTo>
                    <a:lnTo>
                      <a:pt x="265" y="441"/>
                    </a:lnTo>
                    <a:lnTo>
                      <a:pt x="268" y="437"/>
                    </a:lnTo>
                    <a:lnTo>
                      <a:pt x="270" y="432"/>
                    </a:lnTo>
                    <a:lnTo>
                      <a:pt x="270" y="427"/>
                    </a:lnTo>
                    <a:lnTo>
                      <a:pt x="270" y="421"/>
                    </a:lnTo>
                    <a:lnTo>
                      <a:pt x="268" y="414"/>
                    </a:lnTo>
                    <a:lnTo>
                      <a:pt x="265" y="409"/>
                    </a:lnTo>
                    <a:lnTo>
                      <a:pt x="281" y="413"/>
                    </a:lnTo>
                    <a:lnTo>
                      <a:pt x="282" y="427"/>
                    </a:lnTo>
                    <a:lnTo>
                      <a:pt x="281" y="439"/>
                    </a:lnTo>
                    <a:lnTo>
                      <a:pt x="277" y="450"/>
                    </a:lnTo>
                    <a:lnTo>
                      <a:pt x="272" y="457"/>
                    </a:lnTo>
                    <a:lnTo>
                      <a:pt x="265" y="460"/>
                    </a:lnTo>
                    <a:lnTo>
                      <a:pt x="261" y="460"/>
                    </a:lnTo>
                    <a:lnTo>
                      <a:pt x="256" y="460"/>
                    </a:lnTo>
                    <a:lnTo>
                      <a:pt x="230" y="453"/>
                    </a:lnTo>
                    <a:lnTo>
                      <a:pt x="228" y="453"/>
                    </a:lnTo>
                    <a:lnTo>
                      <a:pt x="226" y="455"/>
                    </a:lnTo>
                    <a:lnTo>
                      <a:pt x="226" y="457"/>
                    </a:lnTo>
                    <a:lnTo>
                      <a:pt x="228" y="462"/>
                    </a:lnTo>
                    <a:lnTo>
                      <a:pt x="217" y="460"/>
                    </a:lnTo>
                    <a:lnTo>
                      <a:pt x="478" y="143"/>
                    </a:lnTo>
                    <a:lnTo>
                      <a:pt x="247" y="437"/>
                    </a:lnTo>
                    <a:lnTo>
                      <a:pt x="245" y="425"/>
                    </a:lnTo>
                    <a:lnTo>
                      <a:pt x="244" y="421"/>
                    </a:lnTo>
                    <a:lnTo>
                      <a:pt x="240" y="418"/>
                    </a:lnTo>
                    <a:lnTo>
                      <a:pt x="235" y="420"/>
                    </a:lnTo>
                    <a:lnTo>
                      <a:pt x="231" y="423"/>
                    </a:lnTo>
                    <a:lnTo>
                      <a:pt x="231" y="428"/>
                    </a:lnTo>
                    <a:lnTo>
                      <a:pt x="233" y="434"/>
                    </a:lnTo>
                    <a:lnTo>
                      <a:pt x="247" y="437"/>
                    </a:lnTo>
                    <a:lnTo>
                      <a:pt x="478" y="143"/>
                    </a:lnTo>
                    <a:lnTo>
                      <a:pt x="237" y="536"/>
                    </a:lnTo>
                    <a:lnTo>
                      <a:pt x="240" y="527"/>
                    </a:lnTo>
                    <a:lnTo>
                      <a:pt x="235" y="527"/>
                    </a:lnTo>
                    <a:lnTo>
                      <a:pt x="230" y="527"/>
                    </a:lnTo>
                    <a:lnTo>
                      <a:pt x="223" y="524"/>
                    </a:lnTo>
                    <a:lnTo>
                      <a:pt x="219" y="518"/>
                    </a:lnTo>
                    <a:lnTo>
                      <a:pt x="217" y="513"/>
                    </a:lnTo>
                    <a:lnTo>
                      <a:pt x="215" y="508"/>
                    </a:lnTo>
                    <a:lnTo>
                      <a:pt x="217" y="499"/>
                    </a:lnTo>
                    <a:lnTo>
                      <a:pt x="219" y="490"/>
                    </a:lnTo>
                    <a:lnTo>
                      <a:pt x="219" y="488"/>
                    </a:lnTo>
                    <a:lnTo>
                      <a:pt x="217" y="487"/>
                    </a:lnTo>
                    <a:lnTo>
                      <a:pt x="214" y="488"/>
                    </a:lnTo>
                    <a:lnTo>
                      <a:pt x="212" y="490"/>
                    </a:lnTo>
                    <a:lnTo>
                      <a:pt x="208" y="497"/>
                    </a:lnTo>
                    <a:lnTo>
                      <a:pt x="203" y="508"/>
                    </a:lnTo>
                    <a:lnTo>
                      <a:pt x="200" y="511"/>
                    </a:lnTo>
                    <a:lnTo>
                      <a:pt x="196" y="515"/>
                    </a:lnTo>
                    <a:lnTo>
                      <a:pt x="189" y="517"/>
                    </a:lnTo>
                    <a:lnTo>
                      <a:pt x="184" y="517"/>
                    </a:lnTo>
                    <a:lnTo>
                      <a:pt x="178" y="513"/>
                    </a:lnTo>
                    <a:lnTo>
                      <a:pt x="175" y="511"/>
                    </a:lnTo>
                    <a:lnTo>
                      <a:pt x="173" y="508"/>
                    </a:lnTo>
                    <a:lnTo>
                      <a:pt x="171" y="502"/>
                    </a:lnTo>
                    <a:lnTo>
                      <a:pt x="171" y="492"/>
                    </a:lnTo>
                    <a:lnTo>
                      <a:pt x="173" y="480"/>
                    </a:lnTo>
                    <a:lnTo>
                      <a:pt x="180" y="465"/>
                    </a:lnTo>
                    <a:lnTo>
                      <a:pt x="187" y="457"/>
                    </a:lnTo>
                    <a:lnTo>
                      <a:pt x="194" y="453"/>
                    </a:lnTo>
                    <a:lnTo>
                      <a:pt x="201" y="455"/>
                    </a:lnTo>
                    <a:lnTo>
                      <a:pt x="205" y="457"/>
                    </a:lnTo>
                    <a:lnTo>
                      <a:pt x="207" y="460"/>
                    </a:lnTo>
                    <a:lnTo>
                      <a:pt x="210" y="465"/>
                    </a:lnTo>
                    <a:lnTo>
                      <a:pt x="210" y="474"/>
                    </a:lnTo>
                    <a:lnTo>
                      <a:pt x="214" y="471"/>
                    </a:lnTo>
                    <a:lnTo>
                      <a:pt x="217" y="469"/>
                    </a:lnTo>
                    <a:lnTo>
                      <a:pt x="221" y="471"/>
                    </a:lnTo>
                    <a:lnTo>
                      <a:pt x="223" y="472"/>
                    </a:lnTo>
                    <a:lnTo>
                      <a:pt x="224" y="476"/>
                    </a:lnTo>
                    <a:lnTo>
                      <a:pt x="224" y="483"/>
                    </a:lnTo>
                    <a:lnTo>
                      <a:pt x="230" y="478"/>
                    </a:lnTo>
                    <a:lnTo>
                      <a:pt x="233" y="474"/>
                    </a:lnTo>
                    <a:lnTo>
                      <a:pt x="240" y="472"/>
                    </a:lnTo>
                    <a:lnTo>
                      <a:pt x="247" y="472"/>
                    </a:lnTo>
                    <a:lnTo>
                      <a:pt x="254" y="476"/>
                    </a:lnTo>
                    <a:lnTo>
                      <a:pt x="260" y="483"/>
                    </a:lnTo>
                    <a:lnTo>
                      <a:pt x="261" y="487"/>
                    </a:lnTo>
                    <a:lnTo>
                      <a:pt x="263" y="492"/>
                    </a:lnTo>
                    <a:lnTo>
                      <a:pt x="261" y="499"/>
                    </a:lnTo>
                    <a:lnTo>
                      <a:pt x="260" y="506"/>
                    </a:lnTo>
                    <a:lnTo>
                      <a:pt x="249" y="539"/>
                    </a:lnTo>
                    <a:lnTo>
                      <a:pt x="237" y="536"/>
                    </a:lnTo>
                    <a:lnTo>
                      <a:pt x="478" y="143"/>
                    </a:lnTo>
                    <a:lnTo>
                      <a:pt x="198" y="487"/>
                    </a:lnTo>
                    <a:lnTo>
                      <a:pt x="200" y="481"/>
                    </a:lnTo>
                    <a:lnTo>
                      <a:pt x="200" y="476"/>
                    </a:lnTo>
                    <a:lnTo>
                      <a:pt x="198" y="472"/>
                    </a:lnTo>
                    <a:lnTo>
                      <a:pt x="196" y="471"/>
                    </a:lnTo>
                    <a:lnTo>
                      <a:pt x="193" y="471"/>
                    </a:lnTo>
                    <a:lnTo>
                      <a:pt x="189" y="472"/>
                    </a:lnTo>
                    <a:lnTo>
                      <a:pt x="187" y="478"/>
                    </a:lnTo>
                    <a:lnTo>
                      <a:pt x="184" y="483"/>
                    </a:lnTo>
                    <a:lnTo>
                      <a:pt x="184" y="490"/>
                    </a:lnTo>
                    <a:lnTo>
                      <a:pt x="184" y="494"/>
                    </a:lnTo>
                    <a:lnTo>
                      <a:pt x="186" y="497"/>
                    </a:lnTo>
                    <a:lnTo>
                      <a:pt x="187" y="499"/>
                    </a:lnTo>
                    <a:lnTo>
                      <a:pt x="191" y="499"/>
                    </a:lnTo>
                    <a:lnTo>
                      <a:pt x="193" y="497"/>
                    </a:lnTo>
                    <a:lnTo>
                      <a:pt x="196" y="494"/>
                    </a:lnTo>
                    <a:lnTo>
                      <a:pt x="198" y="487"/>
                    </a:lnTo>
                    <a:lnTo>
                      <a:pt x="478" y="143"/>
                    </a:lnTo>
                    <a:lnTo>
                      <a:pt x="228" y="497"/>
                    </a:lnTo>
                    <a:lnTo>
                      <a:pt x="228" y="501"/>
                    </a:lnTo>
                    <a:lnTo>
                      <a:pt x="230" y="504"/>
                    </a:lnTo>
                    <a:lnTo>
                      <a:pt x="231" y="508"/>
                    </a:lnTo>
                    <a:lnTo>
                      <a:pt x="237" y="511"/>
                    </a:lnTo>
                    <a:lnTo>
                      <a:pt x="240" y="511"/>
                    </a:lnTo>
                    <a:lnTo>
                      <a:pt x="244" y="510"/>
                    </a:lnTo>
                    <a:lnTo>
                      <a:pt x="247" y="508"/>
                    </a:lnTo>
                    <a:lnTo>
                      <a:pt x="249" y="504"/>
                    </a:lnTo>
                    <a:lnTo>
                      <a:pt x="249" y="499"/>
                    </a:lnTo>
                    <a:lnTo>
                      <a:pt x="249" y="495"/>
                    </a:lnTo>
                    <a:lnTo>
                      <a:pt x="245" y="492"/>
                    </a:lnTo>
                    <a:lnTo>
                      <a:pt x="242" y="490"/>
                    </a:lnTo>
                    <a:lnTo>
                      <a:pt x="238" y="488"/>
                    </a:lnTo>
                    <a:lnTo>
                      <a:pt x="235" y="490"/>
                    </a:lnTo>
                    <a:lnTo>
                      <a:pt x="231" y="494"/>
                    </a:lnTo>
                    <a:lnTo>
                      <a:pt x="228" y="497"/>
                    </a:lnTo>
                    <a:lnTo>
                      <a:pt x="478" y="143"/>
                    </a:lnTo>
                    <a:lnTo>
                      <a:pt x="175" y="582"/>
                    </a:lnTo>
                    <a:lnTo>
                      <a:pt x="173" y="571"/>
                    </a:lnTo>
                    <a:lnTo>
                      <a:pt x="175" y="564"/>
                    </a:lnTo>
                    <a:lnTo>
                      <a:pt x="177" y="554"/>
                    </a:lnTo>
                    <a:lnTo>
                      <a:pt x="180" y="547"/>
                    </a:lnTo>
                    <a:lnTo>
                      <a:pt x="186" y="541"/>
                    </a:lnTo>
                    <a:lnTo>
                      <a:pt x="189" y="536"/>
                    </a:lnTo>
                    <a:lnTo>
                      <a:pt x="194" y="532"/>
                    </a:lnTo>
                    <a:lnTo>
                      <a:pt x="201" y="531"/>
                    </a:lnTo>
                    <a:lnTo>
                      <a:pt x="207" y="531"/>
                    </a:lnTo>
                    <a:lnTo>
                      <a:pt x="214" y="531"/>
                    </a:lnTo>
                    <a:lnTo>
                      <a:pt x="219" y="532"/>
                    </a:lnTo>
                    <a:lnTo>
                      <a:pt x="226" y="536"/>
                    </a:lnTo>
                    <a:lnTo>
                      <a:pt x="230" y="539"/>
                    </a:lnTo>
                    <a:lnTo>
                      <a:pt x="235" y="545"/>
                    </a:lnTo>
                    <a:lnTo>
                      <a:pt x="237" y="550"/>
                    </a:lnTo>
                    <a:lnTo>
                      <a:pt x="238" y="555"/>
                    </a:lnTo>
                    <a:lnTo>
                      <a:pt x="238" y="561"/>
                    </a:lnTo>
                    <a:lnTo>
                      <a:pt x="238" y="568"/>
                    </a:lnTo>
                    <a:lnTo>
                      <a:pt x="237" y="575"/>
                    </a:lnTo>
                    <a:lnTo>
                      <a:pt x="233" y="580"/>
                    </a:lnTo>
                    <a:lnTo>
                      <a:pt x="230" y="585"/>
                    </a:lnTo>
                    <a:lnTo>
                      <a:pt x="224" y="589"/>
                    </a:lnTo>
                    <a:lnTo>
                      <a:pt x="219" y="591"/>
                    </a:lnTo>
                    <a:lnTo>
                      <a:pt x="214" y="592"/>
                    </a:lnTo>
                    <a:lnTo>
                      <a:pt x="207" y="594"/>
                    </a:lnTo>
                    <a:lnTo>
                      <a:pt x="200" y="592"/>
                    </a:lnTo>
                    <a:lnTo>
                      <a:pt x="193" y="589"/>
                    </a:lnTo>
                    <a:lnTo>
                      <a:pt x="208" y="550"/>
                    </a:lnTo>
                    <a:lnTo>
                      <a:pt x="201" y="548"/>
                    </a:lnTo>
                    <a:lnTo>
                      <a:pt x="196" y="550"/>
                    </a:lnTo>
                    <a:lnTo>
                      <a:pt x="191" y="555"/>
                    </a:lnTo>
                    <a:lnTo>
                      <a:pt x="186" y="562"/>
                    </a:lnTo>
                    <a:lnTo>
                      <a:pt x="184" y="568"/>
                    </a:lnTo>
                    <a:lnTo>
                      <a:pt x="184" y="573"/>
                    </a:lnTo>
                    <a:lnTo>
                      <a:pt x="186" y="585"/>
                    </a:lnTo>
                    <a:lnTo>
                      <a:pt x="175" y="582"/>
                    </a:lnTo>
                    <a:lnTo>
                      <a:pt x="478" y="143"/>
                    </a:lnTo>
                    <a:lnTo>
                      <a:pt x="208" y="578"/>
                    </a:lnTo>
                    <a:lnTo>
                      <a:pt x="214" y="578"/>
                    </a:lnTo>
                    <a:lnTo>
                      <a:pt x="219" y="578"/>
                    </a:lnTo>
                    <a:lnTo>
                      <a:pt x="223" y="575"/>
                    </a:lnTo>
                    <a:lnTo>
                      <a:pt x="226" y="571"/>
                    </a:lnTo>
                    <a:lnTo>
                      <a:pt x="226" y="566"/>
                    </a:lnTo>
                    <a:lnTo>
                      <a:pt x="226" y="561"/>
                    </a:lnTo>
                    <a:lnTo>
                      <a:pt x="223" y="557"/>
                    </a:lnTo>
                    <a:lnTo>
                      <a:pt x="219" y="554"/>
                    </a:lnTo>
                    <a:lnTo>
                      <a:pt x="208" y="578"/>
                    </a:lnTo>
                    <a:lnTo>
                      <a:pt x="478" y="143"/>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97" name="Freeform 119"/>
              <p:cNvSpPr>
                <a:spLocks/>
              </p:cNvSpPr>
              <p:nvPr/>
            </p:nvSpPr>
            <p:spPr bwMode="auto">
              <a:xfrm>
                <a:off x="3168" y="2463"/>
                <a:ext cx="208" cy="76"/>
              </a:xfrm>
              <a:custGeom>
                <a:avLst/>
                <a:gdLst>
                  <a:gd name="T0" fmla="*/ 75 w 208"/>
                  <a:gd name="T1" fmla="*/ 76 h 76"/>
                  <a:gd name="T2" fmla="*/ 142 w 208"/>
                  <a:gd name="T3" fmla="*/ 62 h 76"/>
                  <a:gd name="T4" fmla="*/ 142 w 208"/>
                  <a:gd name="T5" fmla="*/ 62 h 76"/>
                  <a:gd name="T6" fmla="*/ 208 w 208"/>
                  <a:gd name="T7" fmla="*/ 58 h 76"/>
                  <a:gd name="T8" fmla="*/ 208 w 208"/>
                  <a:gd name="T9" fmla="*/ 58 h 76"/>
                  <a:gd name="T10" fmla="*/ 178 w 208"/>
                  <a:gd name="T11" fmla="*/ 46 h 76"/>
                  <a:gd name="T12" fmla="*/ 146 w 208"/>
                  <a:gd name="T13" fmla="*/ 33 h 76"/>
                  <a:gd name="T14" fmla="*/ 88 w 208"/>
                  <a:gd name="T15" fmla="*/ 0 h 76"/>
                  <a:gd name="T16" fmla="*/ 86 w 208"/>
                  <a:gd name="T17" fmla="*/ 0 h 76"/>
                  <a:gd name="T18" fmla="*/ 100 w 208"/>
                  <a:gd name="T19" fmla="*/ 35 h 76"/>
                  <a:gd name="T20" fmla="*/ 1 w 208"/>
                  <a:gd name="T21" fmla="*/ 21 h 76"/>
                  <a:gd name="T22" fmla="*/ 1 w 208"/>
                  <a:gd name="T23" fmla="*/ 21 h 76"/>
                  <a:gd name="T24" fmla="*/ 0 w 208"/>
                  <a:gd name="T25" fmla="*/ 32 h 76"/>
                  <a:gd name="T26" fmla="*/ 100 w 208"/>
                  <a:gd name="T27" fmla="*/ 46 h 76"/>
                  <a:gd name="T28" fmla="*/ 74 w 208"/>
                  <a:gd name="T29" fmla="*/ 76 h 76"/>
                  <a:gd name="T30" fmla="*/ 75 w 208"/>
                  <a:gd name="T31" fmla="*/ 76 h 76"/>
                  <a:gd name="T32" fmla="*/ 75 w 208"/>
                  <a:gd name="T33" fmla="*/ 7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76"/>
                  <a:gd name="T53" fmla="*/ 208 w 208"/>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76">
                    <a:moveTo>
                      <a:pt x="75" y="76"/>
                    </a:moveTo>
                    <a:lnTo>
                      <a:pt x="142" y="62"/>
                    </a:lnTo>
                    <a:lnTo>
                      <a:pt x="208" y="58"/>
                    </a:lnTo>
                    <a:lnTo>
                      <a:pt x="178" y="46"/>
                    </a:lnTo>
                    <a:lnTo>
                      <a:pt x="146" y="33"/>
                    </a:lnTo>
                    <a:lnTo>
                      <a:pt x="88" y="0"/>
                    </a:lnTo>
                    <a:lnTo>
                      <a:pt x="86" y="0"/>
                    </a:lnTo>
                    <a:lnTo>
                      <a:pt x="100" y="35"/>
                    </a:lnTo>
                    <a:lnTo>
                      <a:pt x="1" y="21"/>
                    </a:lnTo>
                    <a:lnTo>
                      <a:pt x="0" y="32"/>
                    </a:lnTo>
                    <a:lnTo>
                      <a:pt x="100" y="46"/>
                    </a:lnTo>
                    <a:lnTo>
                      <a:pt x="74" y="76"/>
                    </a:lnTo>
                    <a:lnTo>
                      <a:pt x="75" y="76"/>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0" name="Group 137"/>
            <p:cNvGrpSpPr>
              <a:grpSpLocks/>
            </p:cNvGrpSpPr>
            <p:nvPr/>
          </p:nvGrpSpPr>
          <p:grpSpPr bwMode="auto">
            <a:xfrm>
              <a:off x="3152" y="1825"/>
              <a:ext cx="1061" cy="537"/>
              <a:chOff x="3152" y="1825"/>
              <a:chExt cx="1061" cy="537"/>
            </a:xfrm>
          </p:grpSpPr>
          <p:sp>
            <p:nvSpPr>
              <p:cNvPr id="23594" name="Freeform 102"/>
              <p:cNvSpPr>
                <a:spLocks/>
              </p:cNvSpPr>
              <p:nvPr/>
            </p:nvSpPr>
            <p:spPr bwMode="auto">
              <a:xfrm>
                <a:off x="3931" y="1825"/>
                <a:ext cx="282" cy="537"/>
              </a:xfrm>
              <a:custGeom>
                <a:avLst/>
                <a:gdLst>
                  <a:gd name="T0" fmla="*/ 173 w 282"/>
                  <a:gd name="T1" fmla="*/ 144 h 537"/>
                  <a:gd name="T2" fmla="*/ 203 w 282"/>
                  <a:gd name="T3" fmla="*/ 93 h 537"/>
                  <a:gd name="T4" fmla="*/ 262 w 282"/>
                  <a:gd name="T5" fmla="*/ 132 h 537"/>
                  <a:gd name="T6" fmla="*/ 247 w 282"/>
                  <a:gd name="T7" fmla="*/ 146 h 537"/>
                  <a:gd name="T8" fmla="*/ 222 w 282"/>
                  <a:gd name="T9" fmla="*/ 114 h 537"/>
                  <a:gd name="T10" fmla="*/ 192 w 282"/>
                  <a:gd name="T11" fmla="*/ 135 h 537"/>
                  <a:gd name="T12" fmla="*/ 194 w 282"/>
                  <a:gd name="T13" fmla="*/ 187 h 537"/>
                  <a:gd name="T14" fmla="*/ 201 w 282"/>
                  <a:gd name="T15" fmla="*/ 236 h 537"/>
                  <a:gd name="T16" fmla="*/ 197 w 282"/>
                  <a:gd name="T17" fmla="*/ 199 h 537"/>
                  <a:gd name="T18" fmla="*/ 234 w 282"/>
                  <a:gd name="T19" fmla="*/ 225 h 537"/>
                  <a:gd name="T20" fmla="*/ 236 w 282"/>
                  <a:gd name="T21" fmla="*/ 202 h 537"/>
                  <a:gd name="T22" fmla="*/ 257 w 282"/>
                  <a:gd name="T23" fmla="*/ 224 h 537"/>
                  <a:gd name="T24" fmla="*/ 213 w 282"/>
                  <a:gd name="T25" fmla="*/ 254 h 537"/>
                  <a:gd name="T26" fmla="*/ 217 w 282"/>
                  <a:gd name="T27" fmla="*/ 217 h 537"/>
                  <a:gd name="T28" fmla="*/ 211 w 282"/>
                  <a:gd name="T29" fmla="*/ 231 h 537"/>
                  <a:gd name="T30" fmla="*/ 271 w 282"/>
                  <a:gd name="T31" fmla="*/ 291 h 537"/>
                  <a:gd name="T32" fmla="*/ 255 w 282"/>
                  <a:gd name="T33" fmla="*/ 296 h 537"/>
                  <a:gd name="T34" fmla="*/ 264 w 282"/>
                  <a:gd name="T35" fmla="*/ 259 h 537"/>
                  <a:gd name="T36" fmla="*/ 220 w 282"/>
                  <a:gd name="T37" fmla="*/ 356 h 537"/>
                  <a:gd name="T38" fmla="*/ 240 w 282"/>
                  <a:gd name="T39" fmla="*/ 319 h 537"/>
                  <a:gd name="T40" fmla="*/ 277 w 282"/>
                  <a:gd name="T41" fmla="*/ 331 h 537"/>
                  <a:gd name="T42" fmla="*/ 273 w 282"/>
                  <a:gd name="T43" fmla="*/ 372 h 537"/>
                  <a:gd name="T44" fmla="*/ 233 w 282"/>
                  <a:gd name="T45" fmla="*/ 350 h 537"/>
                  <a:gd name="T46" fmla="*/ 261 w 282"/>
                  <a:gd name="T47" fmla="*/ 361 h 537"/>
                  <a:gd name="T48" fmla="*/ 266 w 282"/>
                  <a:gd name="T49" fmla="*/ 338 h 537"/>
                  <a:gd name="T50" fmla="*/ 77 w 282"/>
                  <a:gd name="T51" fmla="*/ 21 h 537"/>
                  <a:gd name="T52" fmla="*/ 21 w 282"/>
                  <a:gd name="T53" fmla="*/ 128 h 537"/>
                  <a:gd name="T54" fmla="*/ 44 w 282"/>
                  <a:gd name="T55" fmla="*/ 179 h 537"/>
                  <a:gd name="T56" fmla="*/ 79 w 282"/>
                  <a:gd name="T57" fmla="*/ 157 h 537"/>
                  <a:gd name="T58" fmla="*/ 106 w 282"/>
                  <a:gd name="T59" fmla="*/ 199 h 537"/>
                  <a:gd name="T60" fmla="*/ 69 w 282"/>
                  <a:gd name="T61" fmla="*/ 224 h 537"/>
                  <a:gd name="T62" fmla="*/ 93 w 282"/>
                  <a:gd name="T63" fmla="*/ 185 h 537"/>
                  <a:gd name="T64" fmla="*/ 56 w 282"/>
                  <a:gd name="T65" fmla="*/ 185 h 537"/>
                  <a:gd name="T66" fmla="*/ 79 w 282"/>
                  <a:gd name="T67" fmla="*/ 202 h 537"/>
                  <a:gd name="T68" fmla="*/ 104 w 282"/>
                  <a:gd name="T69" fmla="*/ 252 h 537"/>
                  <a:gd name="T70" fmla="*/ 125 w 282"/>
                  <a:gd name="T71" fmla="*/ 278 h 537"/>
                  <a:gd name="T72" fmla="*/ 95 w 282"/>
                  <a:gd name="T73" fmla="*/ 257 h 537"/>
                  <a:gd name="T74" fmla="*/ 106 w 282"/>
                  <a:gd name="T75" fmla="*/ 312 h 537"/>
                  <a:gd name="T76" fmla="*/ 104 w 282"/>
                  <a:gd name="T77" fmla="*/ 312 h 537"/>
                  <a:gd name="T78" fmla="*/ 100 w 282"/>
                  <a:gd name="T79" fmla="*/ 423 h 537"/>
                  <a:gd name="T80" fmla="*/ 93 w 282"/>
                  <a:gd name="T81" fmla="*/ 370 h 537"/>
                  <a:gd name="T82" fmla="*/ 132 w 282"/>
                  <a:gd name="T83" fmla="*/ 361 h 537"/>
                  <a:gd name="T84" fmla="*/ 148 w 282"/>
                  <a:gd name="T85" fmla="*/ 396 h 537"/>
                  <a:gd name="T86" fmla="*/ 113 w 282"/>
                  <a:gd name="T87" fmla="*/ 377 h 537"/>
                  <a:gd name="T88" fmla="*/ 111 w 282"/>
                  <a:gd name="T89" fmla="*/ 421 h 537"/>
                  <a:gd name="T90" fmla="*/ 139 w 282"/>
                  <a:gd name="T91" fmla="*/ 388 h 537"/>
                  <a:gd name="T92" fmla="*/ 139 w 282"/>
                  <a:gd name="T93" fmla="*/ 451 h 537"/>
                  <a:gd name="T94" fmla="*/ 159 w 282"/>
                  <a:gd name="T95" fmla="*/ 474 h 537"/>
                  <a:gd name="T96" fmla="*/ 136 w 282"/>
                  <a:gd name="T97" fmla="*/ 458 h 537"/>
                  <a:gd name="T98" fmla="*/ 194 w 282"/>
                  <a:gd name="T99" fmla="*/ 187 h 537"/>
                  <a:gd name="T100" fmla="*/ 146 w 282"/>
                  <a:gd name="T101" fmla="*/ 506 h 537"/>
                  <a:gd name="T102" fmla="*/ 121 w 282"/>
                  <a:gd name="T103" fmla="*/ 537 h 537"/>
                  <a:gd name="T104" fmla="*/ 104 w 282"/>
                  <a:gd name="T105" fmla="*/ 493 h 537"/>
                  <a:gd name="T106" fmla="*/ 118 w 282"/>
                  <a:gd name="T107" fmla="*/ 520 h 537"/>
                  <a:gd name="T108" fmla="*/ 143 w 282"/>
                  <a:gd name="T109" fmla="*/ 488 h 537"/>
                  <a:gd name="T110" fmla="*/ 160 w 282"/>
                  <a:gd name="T111" fmla="*/ 532 h 5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537"/>
                  <a:gd name="T170" fmla="*/ 282 w 282"/>
                  <a:gd name="T171" fmla="*/ 537 h 5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537">
                    <a:moveTo>
                      <a:pt x="194" y="187"/>
                    </a:moveTo>
                    <a:lnTo>
                      <a:pt x="194" y="187"/>
                    </a:lnTo>
                    <a:lnTo>
                      <a:pt x="187" y="179"/>
                    </a:lnTo>
                    <a:lnTo>
                      <a:pt x="181" y="172"/>
                    </a:lnTo>
                    <a:lnTo>
                      <a:pt x="178" y="165"/>
                    </a:lnTo>
                    <a:lnTo>
                      <a:pt x="174" y="157"/>
                    </a:lnTo>
                    <a:lnTo>
                      <a:pt x="173" y="144"/>
                    </a:lnTo>
                    <a:lnTo>
                      <a:pt x="173" y="134"/>
                    </a:lnTo>
                    <a:lnTo>
                      <a:pt x="174" y="123"/>
                    </a:lnTo>
                    <a:lnTo>
                      <a:pt x="178" y="114"/>
                    </a:lnTo>
                    <a:lnTo>
                      <a:pt x="181" y="107"/>
                    </a:lnTo>
                    <a:lnTo>
                      <a:pt x="188" y="102"/>
                    </a:lnTo>
                    <a:lnTo>
                      <a:pt x="196" y="97"/>
                    </a:lnTo>
                    <a:lnTo>
                      <a:pt x="203" y="93"/>
                    </a:lnTo>
                    <a:lnTo>
                      <a:pt x="211" y="91"/>
                    </a:lnTo>
                    <a:lnTo>
                      <a:pt x="220" y="91"/>
                    </a:lnTo>
                    <a:lnTo>
                      <a:pt x="229" y="93"/>
                    </a:lnTo>
                    <a:lnTo>
                      <a:pt x="238" y="97"/>
                    </a:lnTo>
                    <a:lnTo>
                      <a:pt x="245" y="104"/>
                    </a:lnTo>
                    <a:lnTo>
                      <a:pt x="252" y="111"/>
                    </a:lnTo>
                    <a:lnTo>
                      <a:pt x="259" y="120"/>
                    </a:lnTo>
                    <a:lnTo>
                      <a:pt x="262" y="132"/>
                    </a:lnTo>
                    <a:lnTo>
                      <a:pt x="266" y="148"/>
                    </a:lnTo>
                    <a:lnTo>
                      <a:pt x="266" y="157"/>
                    </a:lnTo>
                    <a:lnTo>
                      <a:pt x="264" y="164"/>
                    </a:lnTo>
                    <a:lnTo>
                      <a:pt x="245" y="171"/>
                    </a:lnTo>
                    <a:lnTo>
                      <a:pt x="248" y="153"/>
                    </a:lnTo>
                    <a:lnTo>
                      <a:pt x="247" y="146"/>
                    </a:lnTo>
                    <a:lnTo>
                      <a:pt x="245" y="137"/>
                    </a:lnTo>
                    <a:lnTo>
                      <a:pt x="243" y="132"/>
                    </a:lnTo>
                    <a:lnTo>
                      <a:pt x="240" y="127"/>
                    </a:lnTo>
                    <a:lnTo>
                      <a:pt x="236" y="121"/>
                    </a:lnTo>
                    <a:lnTo>
                      <a:pt x="231" y="118"/>
                    </a:lnTo>
                    <a:lnTo>
                      <a:pt x="227" y="116"/>
                    </a:lnTo>
                    <a:lnTo>
                      <a:pt x="222" y="114"/>
                    </a:lnTo>
                    <a:lnTo>
                      <a:pt x="217" y="114"/>
                    </a:lnTo>
                    <a:lnTo>
                      <a:pt x="210" y="114"/>
                    </a:lnTo>
                    <a:lnTo>
                      <a:pt x="204" y="118"/>
                    </a:lnTo>
                    <a:lnTo>
                      <a:pt x="201" y="121"/>
                    </a:lnTo>
                    <a:lnTo>
                      <a:pt x="197" y="125"/>
                    </a:lnTo>
                    <a:lnTo>
                      <a:pt x="194" y="128"/>
                    </a:lnTo>
                    <a:lnTo>
                      <a:pt x="192" y="135"/>
                    </a:lnTo>
                    <a:lnTo>
                      <a:pt x="192" y="141"/>
                    </a:lnTo>
                    <a:lnTo>
                      <a:pt x="192" y="146"/>
                    </a:lnTo>
                    <a:lnTo>
                      <a:pt x="194" y="153"/>
                    </a:lnTo>
                    <a:lnTo>
                      <a:pt x="197" y="160"/>
                    </a:lnTo>
                    <a:lnTo>
                      <a:pt x="201" y="167"/>
                    </a:lnTo>
                    <a:lnTo>
                      <a:pt x="211" y="181"/>
                    </a:lnTo>
                    <a:lnTo>
                      <a:pt x="194" y="187"/>
                    </a:lnTo>
                    <a:lnTo>
                      <a:pt x="208" y="262"/>
                    </a:lnTo>
                    <a:lnTo>
                      <a:pt x="203" y="254"/>
                    </a:lnTo>
                    <a:lnTo>
                      <a:pt x="199" y="246"/>
                    </a:lnTo>
                    <a:lnTo>
                      <a:pt x="199" y="238"/>
                    </a:lnTo>
                    <a:lnTo>
                      <a:pt x="201" y="236"/>
                    </a:lnTo>
                    <a:lnTo>
                      <a:pt x="203" y="234"/>
                    </a:lnTo>
                    <a:lnTo>
                      <a:pt x="196" y="225"/>
                    </a:lnTo>
                    <a:lnTo>
                      <a:pt x="192" y="217"/>
                    </a:lnTo>
                    <a:lnTo>
                      <a:pt x="192" y="209"/>
                    </a:lnTo>
                    <a:lnTo>
                      <a:pt x="194" y="204"/>
                    </a:lnTo>
                    <a:lnTo>
                      <a:pt x="197" y="199"/>
                    </a:lnTo>
                    <a:lnTo>
                      <a:pt x="203" y="197"/>
                    </a:lnTo>
                    <a:lnTo>
                      <a:pt x="206" y="195"/>
                    </a:lnTo>
                    <a:lnTo>
                      <a:pt x="211" y="197"/>
                    </a:lnTo>
                    <a:lnTo>
                      <a:pt x="215" y="199"/>
                    </a:lnTo>
                    <a:lnTo>
                      <a:pt x="218" y="201"/>
                    </a:lnTo>
                    <a:lnTo>
                      <a:pt x="225" y="211"/>
                    </a:lnTo>
                    <a:lnTo>
                      <a:pt x="234" y="225"/>
                    </a:lnTo>
                    <a:lnTo>
                      <a:pt x="238" y="224"/>
                    </a:lnTo>
                    <a:lnTo>
                      <a:pt x="241" y="222"/>
                    </a:lnTo>
                    <a:lnTo>
                      <a:pt x="243" y="218"/>
                    </a:lnTo>
                    <a:lnTo>
                      <a:pt x="241" y="213"/>
                    </a:lnTo>
                    <a:lnTo>
                      <a:pt x="240" y="208"/>
                    </a:lnTo>
                    <a:lnTo>
                      <a:pt x="236" y="202"/>
                    </a:lnTo>
                    <a:lnTo>
                      <a:pt x="233" y="197"/>
                    </a:lnTo>
                    <a:lnTo>
                      <a:pt x="227" y="194"/>
                    </a:lnTo>
                    <a:lnTo>
                      <a:pt x="241" y="190"/>
                    </a:lnTo>
                    <a:lnTo>
                      <a:pt x="250" y="201"/>
                    </a:lnTo>
                    <a:lnTo>
                      <a:pt x="255" y="213"/>
                    </a:lnTo>
                    <a:lnTo>
                      <a:pt x="257" y="224"/>
                    </a:lnTo>
                    <a:lnTo>
                      <a:pt x="255" y="232"/>
                    </a:lnTo>
                    <a:lnTo>
                      <a:pt x="252" y="239"/>
                    </a:lnTo>
                    <a:lnTo>
                      <a:pt x="248" y="241"/>
                    </a:lnTo>
                    <a:lnTo>
                      <a:pt x="243" y="243"/>
                    </a:lnTo>
                    <a:lnTo>
                      <a:pt x="217" y="248"/>
                    </a:lnTo>
                    <a:lnTo>
                      <a:pt x="213" y="250"/>
                    </a:lnTo>
                    <a:lnTo>
                      <a:pt x="213" y="254"/>
                    </a:lnTo>
                    <a:lnTo>
                      <a:pt x="215" y="255"/>
                    </a:lnTo>
                    <a:lnTo>
                      <a:pt x="218" y="259"/>
                    </a:lnTo>
                    <a:lnTo>
                      <a:pt x="208" y="262"/>
                    </a:lnTo>
                    <a:lnTo>
                      <a:pt x="194" y="187"/>
                    </a:lnTo>
                    <a:lnTo>
                      <a:pt x="225" y="227"/>
                    </a:lnTo>
                    <a:lnTo>
                      <a:pt x="217" y="217"/>
                    </a:lnTo>
                    <a:lnTo>
                      <a:pt x="213" y="215"/>
                    </a:lnTo>
                    <a:lnTo>
                      <a:pt x="210" y="215"/>
                    </a:lnTo>
                    <a:lnTo>
                      <a:pt x="206" y="217"/>
                    </a:lnTo>
                    <a:lnTo>
                      <a:pt x="204" y="222"/>
                    </a:lnTo>
                    <a:lnTo>
                      <a:pt x="206" y="227"/>
                    </a:lnTo>
                    <a:lnTo>
                      <a:pt x="211" y="231"/>
                    </a:lnTo>
                    <a:lnTo>
                      <a:pt x="225" y="227"/>
                    </a:lnTo>
                    <a:lnTo>
                      <a:pt x="194" y="187"/>
                    </a:lnTo>
                    <a:lnTo>
                      <a:pt x="252" y="280"/>
                    </a:lnTo>
                    <a:lnTo>
                      <a:pt x="261" y="284"/>
                    </a:lnTo>
                    <a:lnTo>
                      <a:pt x="268" y="287"/>
                    </a:lnTo>
                    <a:lnTo>
                      <a:pt x="271" y="291"/>
                    </a:lnTo>
                    <a:lnTo>
                      <a:pt x="273" y="296"/>
                    </a:lnTo>
                    <a:lnTo>
                      <a:pt x="273" y="301"/>
                    </a:lnTo>
                    <a:lnTo>
                      <a:pt x="271" y="310"/>
                    </a:lnTo>
                    <a:lnTo>
                      <a:pt x="254" y="308"/>
                    </a:lnTo>
                    <a:lnTo>
                      <a:pt x="255" y="301"/>
                    </a:lnTo>
                    <a:lnTo>
                      <a:pt x="255" y="296"/>
                    </a:lnTo>
                    <a:lnTo>
                      <a:pt x="254" y="291"/>
                    </a:lnTo>
                    <a:lnTo>
                      <a:pt x="248" y="287"/>
                    </a:lnTo>
                    <a:lnTo>
                      <a:pt x="243" y="285"/>
                    </a:lnTo>
                    <a:lnTo>
                      <a:pt x="234" y="284"/>
                    </a:lnTo>
                    <a:lnTo>
                      <a:pt x="210" y="289"/>
                    </a:lnTo>
                    <a:lnTo>
                      <a:pt x="206" y="271"/>
                    </a:lnTo>
                    <a:lnTo>
                      <a:pt x="264" y="259"/>
                    </a:lnTo>
                    <a:lnTo>
                      <a:pt x="268" y="276"/>
                    </a:lnTo>
                    <a:lnTo>
                      <a:pt x="252" y="280"/>
                    </a:lnTo>
                    <a:lnTo>
                      <a:pt x="194" y="187"/>
                    </a:lnTo>
                    <a:lnTo>
                      <a:pt x="233" y="382"/>
                    </a:lnTo>
                    <a:lnTo>
                      <a:pt x="227" y="373"/>
                    </a:lnTo>
                    <a:lnTo>
                      <a:pt x="224" y="366"/>
                    </a:lnTo>
                    <a:lnTo>
                      <a:pt x="220" y="356"/>
                    </a:lnTo>
                    <a:lnTo>
                      <a:pt x="220" y="349"/>
                    </a:lnTo>
                    <a:lnTo>
                      <a:pt x="220" y="342"/>
                    </a:lnTo>
                    <a:lnTo>
                      <a:pt x="222" y="335"/>
                    </a:lnTo>
                    <a:lnTo>
                      <a:pt x="225" y="329"/>
                    </a:lnTo>
                    <a:lnTo>
                      <a:pt x="229" y="326"/>
                    </a:lnTo>
                    <a:lnTo>
                      <a:pt x="233" y="321"/>
                    </a:lnTo>
                    <a:lnTo>
                      <a:pt x="240" y="319"/>
                    </a:lnTo>
                    <a:lnTo>
                      <a:pt x="245" y="317"/>
                    </a:lnTo>
                    <a:lnTo>
                      <a:pt x="252" y="317"/>
                    </a:lnTo>
                    <a:lnTo>
                      <a:pt x="259" y="317"/>
                    </a:lnTo>
                    <a:lnTo>
                      <a:pt x="264" y="319"/>
                    </a:lnTo>
                    <a:lnTo>
                      <a:pt x="270" y="322"/>
                    </a:lnTo>
                    <a:lnTo>
                      <a:pt x="273" y="326"/>
                    </a:lnTo>
                    <a:lnTo>
                      <a:pt x="277" y="331"/>
                    </a:lnTo>
                    <a:lnTo>
                      <a:pt x="280" y="336"/>
                    </a:lnTo>
                    <a:lnTo>
                      <a:pt x="282" y="343"/>
                    </a:lnTo>
                    <a:lnTo>
                      <a:pt x="282" y="349"/>
                    </a:lnTo>
                    <a:lnTo>
                      <a:pt x="282" y="356"/>
                    </a:lnTo>
                    <a:lnTo>
                      <a:pt x="280" y="361"/>
                    </a:lnTo>
                    <a:lnTo>
                      <a:pt x="277" y="366"/>
                    </a:lnTo>
                    <a:lnTo>
                      <a:pt x="273" y="372"/>
                    </a:lnTo>
                    <a:lnTo>
                      <a:pt x="268" y="375"/>
                    </a:lnTo>
                    <a:lnTo>
                      <a:pt x="261" y="377"/>
                    </a:lnTo>
                    <a:lnTo>
                      <a:pt x="254" y="379"/>
                    </a:lnTo>
                    <a:lnTo>
                      <a:pt x="247" y="336"/>
                    </a:lnTo>
                    <a:lnTo>
                      <a:pt x="240" y="340"/>
                    </a:lnTo>
                    <a:lnTo>
                      <a:pt x="234" y="343"/>
                    </a:lnTo>
                    <a:lnTo>
                      <a:pt x="233" y="350"/>
                    </a:lnTo>
                    <a:lnTo>
                      <a:pt x="233" y="359"/>
                    </a:lnTo>
                    <a:lnTo>
                      <a:pt x="234" y="365"/>
                    </a:lnTo>
                    <a:lnTo>
                      <a:pt x="236" y="370"/>
                    </a:lnTo>
                    <a:lnTo>
                      <a:pt x="245" y="379"/>
                    </a:lnTo>
                    <a:lnTo>
                      <a:pt x="233" y="382"/>
                    </a:lnTo>
                    <a:lnTo>
                      <a:pt x="194" y="187"/>
                    </a:lnTo>
                    <a:lnTo>
                      <a:pt x="261" y="361"/>
                    </a:lnTo>
                    <a:lnTo>
                      <a:pt x="266" y="359"/>
                    </a:lnTo>
                    <a:lnTo>
                      <a:pt x="270" y="356"/>
                    </a:lnTo>
                    <a:lnTo>
                      <a:pt x="271" y="350"/>
                    </a:lnTo>
                    <a:lnTo>
                      <a:pt x="271" y="347"/>
                    </a:lnTo>
                    <a:lnTo>
                      <a:pt x="270" y="342"/>
                    </a:lnTo>
                    <a:lnTo>
                      <a:pt x="266" y="338"/>
                    </a:lnTo>
                    <a:lnTo>
                      <a:pt x="261" y="336"/>
                    </a:lnTo>
                    <a:lnTo>
                      <a:pt x="255" y="335"/>
                    </a:lnTo>
                    <a:lnTo>
                      <a:pt x="261" y="361"/>
                    </a:lnTo>
                    <a:lnTo>
                      <a:pt x="194" y="187"/>
                    </a:lnTo>
                    <a:lnTo>
                      <a:pt x="2" y="77"/>
                    </a:lnTo>
                    <a:lnTo>
                      <a:pt x="0" y="68"/>
                    </a:lnTo>
                    <a:lnTo>
                      <a:pt x="70" y="0"/>
                    </a:lnTo>
                    <a:lnTo>
                      <a:pt x="77" y="21"/>
                    </a:lnTo>
                    <a:lnTo>
                      <a:pt x="39" y="58"/>
                    </a:lnTo>
                    <a:lnTo>
                      <a:pt x="93" y="63"/>
                    </a:lnTo>
                    <a:lnTo>
                      <a:pt x="100" y="79"/>
                    </a:lnTo>
                    <a:lnTo>
                      <a:pt x="62" y="118"/>
                    </a:lnTo>
                    <a:lnTo>
                      <a:pt x="114" y="120"/>
                    </a:lnTo>
                    <a:lnTo>
                      <a:pt x="123" y="142"/>
                    </a:lnTo>
                    <a:lnTo>
                      <a:pt x="25" y="137"/>
                    </a:lnTo>
                    <a:lnTo>
                      <a:pt x="21" y="128"/>
                    </a:lnTo>
                    <a:lnTo>
                      <a:pt x="67" y="83"/>
                    </a:lnTo>
                    <a:lnTo>
                      <a:pt x="2" y="77"/>
                    </a:lnTo>
                    <a:lnTo>
                      <a:pt x="194" y="187"/>
                    </a:lnTo>
                    <a:lnTo>
                      <a:pt x="44" y="199"/>
                    </a:lnTo>
                    <a:lnTo>
                      <a:pt x="42" y="192"/>
                    </a:lnTo>
                    <a:lnTo>
                      <a:pt x="42" y="185"/>
                    </a:lnTo>
                    <a:lnTo>
                      <a:pt x="44" y="179"/>
                    </a:lnTo>
                    <a:lnTo>
                      <a:pt x="46" y="172"/>
                    </a:lnTo>
                    <a:lnTo>
                      <a:pt x="49" y="167"/>
                    </a:lnTo>
                    <a:lnTo>
                      <a:pt x="53" y="164"/>
                    </a:lnTo>
                    <a:lnTo>
                      <a:pt x="58" y="160"/>
                    </a:lnTo>
                    <a:lnTo>
                      <a:pt x="65" y="157"/>
                    </a:lnTo>
                    <a:lnTo>
                      <a:pt x="72" y="157"/>
                    </a:lnTo>
                    <a:lnTo>
                      <a:pt x="79" y="157"/>
                    </a:lnTo>
                    <a:lnTo>
                      <a:pt x="84" y="158"/>
                    </a:lnTo>
                    <a:lnTo>
                      <a:pt x="90" y="160"/>
                    </a:lnTo>
                    <a:lnTo>
                      <a:pt x="95" y="165"/>
                    </a:lnTo>
                    <a:lnTo>
                      <a:pt x="99" y="169"/>
                    </a:lnTo>
                    <a:lnTo>
                      <a:pt x="104" y="181"/>
                    </a:lnTo>
                    <a:lnTo>
                      <a:pt x="106" y="194"/>
                    </a:lnTo>
                    <a:lnTo>
                      <a:pt x="106" y="199"/>
                    </a:lnTo>
                    <a:lnTo>
                      <a:pt x="104" y="204"/>
                    </a:lnTo>
                    <a:lnTo>
                      <a:pt x="100" y="211"/>
                    </a:lnTo>
                    <a:lnTo>
                      <a:pt x="97" y="215"/>
                    </a:lnTo>
                    <a:lnTo>
                      <a:pt x="92" y="220"/>
                    </a:lnTo>
                    <a:lnTo>
                      <a:pt x="84" y="222"/>
                    </a:lnTo>
                    <a:lnTo>
                      <a:pt x="76" y="224"/>
                    </a:lnTo>
                    <a:lnTo>
                      <a:pt x="69" y="224"/>
                    </a:lnTo>
                    <a:lnTo>
                      <a:pt x="62" y="222"/>
                    </a:lnTo>
                    <a:lnTo>
                      <a:pt x="56" y="218"/>
                    </a:lnTo>
                    <a:lnTo>
                      <a:pt x="53" y="213"/>
                    </a:lnTo>
                    <a:lnTo>
                      <a:pt x="49" y="209"/>
                    </a:lnTo>
                    <a:lnTo>
                      <a:pt x="44" y="199"/>
                    </a:lnTo>
                    <a:lnTo>
                      <a:pt x="194" y="187"/>
                    </a:lnTo>
                    <a:lnTo>
                      <a:pt x="93" y="185"/>
                    </a:lnTo>
                    <a:lnTo>
                      <a:pt x="92" y="179"/>
                    </a:lnTo>
                    <a:lnTo>
                      <a:pt x="86" y="176"/>
                    </a:lnTo>
                    <a:lnTo>
                      <a:pt x="79" y="176"/>
                    </a:lnTo>
                    <a:lnTo>
                      <a:pt x="70" y="176"/>
                    </a:lnTo>
                    <a:lnTo>
                      <a:pt x="62" y="181"/>
                    </a:lnTo>
                    <a:lnTo>
                      <a:pt x="56" y="185"/>
                    </a:lnTo>
                    <a:lnTo>
                      <a:pt x="55" y="190"/>
                    </a:lnTo>
                    <a:lnTo>
                      <a:pt x="55" y="195"/>
                    </a:lnTo>
                    <a:lnTo>
                      <a:pt x="58" y="201"/>
                    </a:lnTo>
                    <a:lnTo>
                      <a:pt x="63" y="204"/>
                    </a:lnTo>
                    <a:lnTo>
                      <a:pt x="70" y="204"/>
                    </a:lnTo>
                    <a:lnTo>
                      <a:pt x="79" y="202"/>
                    </a:lnTo>
                    <a:lnTo>
                      <a:pt x="86" y="201"/>
                    </a:lnTo>
                    <a:lnTo>
                      <a:pt x="92" y="195"/>
                    </a:lnTo>
                    <a:lnTo>
                      <a:pt x="93" y="190"/>
                    </a:lnTo>
                    <a:lnTo>
                      <a:pt x="93" y="185"/>
                    </a:lnTo>
                    <a:lnTo>
                      <a:pt x="194" y="187"/>
                    </a:lnTo>
                    <a:lnTo>
                      <a:pt x="104" y="252"/>
                    </a:lnTo>
                    <a:lnTo>
                      <a:pt x="113" y="254"/>
                    </a:lnTo>
                    <a:lnTo>
                      <a:pt x="120" y="257"/>
                    </a:lnTo>
                    <a:lnTo>
                      <a:pt x="125" y="261"/>
                    </a:lnTo>
                    <a:lnTo>
                      <a:pt x="127" y="266"/>
                    </a:lnTo>
                    <a:lnTo>
                      <a:pt x="127" y="271"/>
                    </a:lnTo>
                    <a:lnTo>
                      <a:pt x="125" y="278"/>
                    </a:lnTo>
                    <a:lnTo>
                      <a:pt x="107" y="278"/>
                    </a:lnTo>
                    <a:lnTo>
                      <a:pt x="109" y="271"/>
                    </a:lnTo>
                    <a:lnTo>
                      <a:pt x="109" y="266"/>
                    </a:lnTo>
                    <a:lnTo>
                      <a:pt x="106" y="262"/>
                    </a:lnTo>
                    <a:lnTo>
                      <a:pt x="102" y="259"/>
                    </a:lnTo>
                    <a:lnTo>
                      <a:pt x="95" y="257"/>
                    </a:lnTo>
                    <a:lnTo>
                      <a:pt x="88" y="255"/>
                    </a:lnTo>
                    <a:lnTo>
                      <a:pt x="62" y="261"/>
                    </a:lnTo>
                    <a:lnTo>
                      <a:pt x="58" y="243"/>
                    </a:lnTo>
                    <a:lnTo>
                      <a:pt x="116" y="229"/>
                    </a:lnTo>
                    <a:lnTo>
                      <a:pt x="121" y="246"/>
                    </a:lnTo>
                    <a:lnTo>
                      <a:pt x="104" y="252"/>
                    </a:lnTo>
                    <a:lnTo>
                      <a:pt x="194" y="187"/>
                    </a:lnTo>
                    <a:lnTo>
                      <a:pt x="106" y="312"/>
                    </a:lnTo>
                    <a:lnTo>
                      <a:pt x="139" y="329"/>
                    </a:lnTo>
                    <a:lnTo>
                      <a:pt x="143" y="350"/>
                    </a:lnTo>
                    <a:lnTo>
                      <a:pt x="109" y="333"/>
                    </a:lnTo>
                    <a:lnTo>
                      <a:pt x="84" y="363"/>
                    </a:lnTo>
                    <a:lnTo>
                      <a:pt x="79" y="342"/>
                    </a:lnTo>
                    <a:lnTo>
                      <a:pt x="104" y="312"/>
                    </a:lnTo>
                    <a:lnTo>
                      <a:pt x="76" y="317"/>
                    </a:lnTo>
                    <a:lnTo>
                      <a:pt x="72" y="299"/>
                    </a:lnTo>
                    <a:lnTo>
                      <a:pt x="159" y="282"/>
                    </a:lnTo>
                    <a:lnTo>
                      <a:pt x="162" y="301"/>
                    </a:lnTo>
                    <a:lnTo>
                      <a:pt x="106" y="312"/>
                    </a:lnTo>
                    <a:lnTo>
                      <a:pt x="194" y="187"/>
                    </a:lnTo>
                    <a:lnTo>
                      <a:pt x="100" y="423"/>
                    </a:lnTo>
                    <a:lnTo>
                      <a:pt x="93" y="416"/>
                    </a:lnTo>
                    <a:lnTo>
                      <a:pt x="90" y="409"/>
                    </a:lnTo>
                    <a:lnTo>
                      <a:pt x="88" y="396"/>
                    </a:lnTo>
                    <a:lnTo>
                      <a:pt x="88" y="389"/>
                    </a:lnTo>
                    <a:lnTo>
                      <a:pt x="88" y="382"/>
                    </a:lnTo>
                    <a:lnTo>
                      <a:pt x="90" y="377"/>
                    </a:lnTo>
                    <a:lnTo>
                      <a:pt x="93" y="370"/>
                    </a:lnTo>
                    <a:lnTo>
                      <a:pt x="97" y="366"/>
                    </a:lnTo>
                    <a:lnTo>
                      <a:pt x="100" y="363"/>
                    </a:lnTo>
                    <a:lnTo>
                      <a:pt x="107" y="359"/>
                    </a:lnTo>
                    <a:lnTo>
                      <a:pt x="113" y="358"/>
                    </a:lnTo>
                    <a:lnTo>
                      <a:pt x="120" y="358"/>
                    </a:lnTo>
                    <a:lnTo>
                      <a:pt x="127" y="358"/>
                    </a:lnTo>
                    <a:lnTo>
                      <a:pt x="132" y="361"/>
                    </a:lnTo>
                    <a:lnTo>
                      <a:pt x="137" y="363"/>
                    </a:lnTo>
                    <a:lnTo>
                      <a:pt x="141" y="368"/>
                    </a:lnTo>
                    <a:lnTo>
                      <a:pt x="144" y="372"/>
                    </a:lnTo>
                    <a:lnTo>
                      <a:pt x="148" y="379"/>
                    </a:lnTo>
                    <a:lnTo>
                      <a:pt x="150" y="384"/>
                    </a:lnTo>
                    <a:lnTo>
                      <a:pt x="150" y="391"/>
                    </a:lnTo>
                    <a:lnTo>
                      <a:pt x="148" y="396"/>
                    </a:lnTo>
                    <a:lnTo>
                      <a:pt x="146" y="403"/>
                    </a:lnTo>
                    <a:lnTo>
                      <a:pt x="144" y="409"/>
                    </a:lnTo>
                    <a:lnTo>
                      <a:pt x="139" y="412"/>
                    </a:lnTo>
                    <a:lnTo>
                      <a:pt x="134" y="416"/>
                    </a:lnTo>
                    <a:lnTo>
                      <a:pt x="127" y="419"/>
                    </a:lnTo>
                    <a:lnTo>
                      <a:pt x="120" y="421"/>
                    </a:lnTo>
                    <a:lnTo>
                      <a:pt x="113" y="377"/>
                    </a:lnTo>
                    <a:lnTo>
                      <a:pt x="107" y="380"/>
                    </a:lnTo>
                    <a:lnTo>
                      <a:pt x="102" y="386"/>
                    </a:lnTo>
                    <a:lnTo>
                      <a:pt x="100" y="391"/>
                    </a:lnTo>
                    <a:lnTo>
                      <a:pt x="100" y="400"/>
                    </a:lnTo>
                    <a:lnTo>
                      <a:pt x="100" y="405"/>
                    </a:lnTo>
                    <a:lnTo>
                      <a:pt x="104" y="410"/>
                    </a:lnTo>
                    <a:lnTo>
                      <a:pt x="111" y="421"/>
                    </a:lnTo>
                    <a:lnTo>
                      <a:pt x="100" y="423"/>
                    </a:lnTo>
                    <a:lnTo>
                      <a:pt x="194" y="187"/>
                    </a:lnTo>
                    <a:lnTo>
                      <a:pt x="127" y="402"/>
                    </a:lnTo>
                    <a:lnTo>
                      <a:pt x="132" y="400"/>
                    </a:lnTo>
                    <a:lnTo>
                      <a:pt x="136" y="396"/>
                    </a:lnTo>
                    <a:lnTo>
                      <a:pt x="137" y="393"/>
                    </a:lnTo>
                    <a:lnTo>
                      <a:pt x="139" y="388"/>
                    </a:lnTo>
                    <a:lnTo>
                      <a:pt x="137" y="382"/>
                    </a:lnTo>
                    <a:lnTo>
                      <a:pt x="134" y="379"/>
                    </a:lnTo>
                    <a:lnTo>
                      <a:pt x="129" y="377"/>
                    </a:lnTo>
                    <a:lnTo>
                      <a:pt x="123" y="377"/>
                    </a:lnTo>
                    <a:lnTo>
                      <a:pt x="127" y="402"/>
                    </a:lnTo>
                    <a:lnTo>
                      <a:pt x="194" y="187"/>
                    </a:lnTo>
                    <a:lnTo>
                      <a:pt x="139" y="451"/>
                    </a:lnTo>
                    <a:lnTo>
                      <a:pt x="148" y="455"/>
                    </a:lnTo>
                    <a:lnTo>
                      <a:pt x="153" y="460"/>
                    </a:lnTo>
                    <a:lnTo>
                      <a:pt x="159" y="463"/>
                    </a:lnTo>
                    <a:lnTo>
                      <a:pt x="160" y="469"/>
                    </a:lnTo>
                    <a:lnTo>
                      <a:pt x="159" y="474"/>
                    </a:lnTo>
                    <a:lnTo>
                      <a:pt x="155" y="481"/>
                    </a:lnTo>
                    <a:lnTo>
                      <a:pt x="137" y="477"/>
                    </a:lnTo>
                    <a:lnTo>
                      <a:pt x="141" y="472"/>
                    </a:lnTo>
                    <a:lnTo>
                      <a:pt x="141" y="467"/>
                    </a:lnTo>
                    <a:lnTo>
                      <a:pt x="139" y="462"/>
                    </a:lnTo>
                    <a:lnTo>
                      <a:pt x="136" y="458"/>
                    </a:lnTo>
                    <a:lnTo>
                      <a:pt x="130" y="456"/>
                    </a:lnTo>
                    <a:lnTo>
                      <a:pt x="121" y="453"/>
                    </a:lnTo>
                    <a:lnTo>
                      <a:pt x="97" y="456"/>
                    </a:lnTo>
                    <a:lnTo>
                      <a:pt x="95" y="437"/>
                    </a:lnTo>
                    <a:lnTo>
                      <a:pt x="155" y="430"/>
                    </a:lnTo>
                    <a:lnTo>
                      <a:pt x="157" y="449"/>
                    </a:lnTo>
                    <a:lnTo>
                      <a:pt x="139" y="451"/>
                    </a:lnTo>
                    <a:lnTo>
                      <a:pt x="194" y="187"/>
                    </a:lnTo>
                    <a:lnTo>
                      <a:pt x="146" y="532"/>
                    </a:lnTo>
                    <a:lnTo>
                      <a:pt x="150" y="522"/>
                    </a:lnTo>
                    <a:lnTo>
                      <a:pt x="151" y="513"/>
                    </a:lnTo>
                    <a:lnTo>
                      <a:pt x="150" y="507"/>
                    </a:lnTo>
                    <a:lnTo>
                      <a:pt x="148" y="506"/>
                    </a:lnTo>
                    <a:lnTo>
                      <a:pt x="146" y="506"/>
                    </a:lnTo>
                    <a:lnTo>
                      <a:pt x="144" y="507"/>
                    </a:lnTo>
                    <a:lnTo>
                      <a:pt x="143" y="511"/>
                    </a:lnTo>
                    <a:lnTo>
                      <a:pt x="139" y="522"/>
                    </a:lnTo>
                    <a:lnTo>
                      <a:pt x="136" y="527"/>
                    </a:lnTo>
                    <a:lnTo>
                      <a:pt x="132" y="532"/>
                    </a:lnTo>
                    <a:lnTo>
                      <a:pt x="129" y="536"/>
                    </a:lnTo>
                    <a:lnTo>
                      <a:pt x="121" y="537"/>
                    </a:lnTo>
                    <a:lnTo>
                      <a:pt x="113" y="536"/>
                    </a:lnTo>
                    <a:lnTo>
                      <a:pt x="106" y="532"/>
                    </a:lnTo>
                    <a:lnTo>
                      <a:pt x="102" y="525"/>
                    </a:lnTo>
                    <a:lnTo>
                      <a:pt x="100" y="514"/>
                    </a:lnTo>
                    <a:lnTo>
                      <a:pt x="100" y="500"/>
                    </a:lnTo>
                    <a:lnTo>
                      <a:pt x="104" y="493"/>
                    </a:lnTo>
                    <a:lnTo>
                      <a:pt x="116" y="492"/>
                    </a:lnTo>
                    <a:lnTo>
                      <a:pt x="113" y="500"/>
                    </a:lnTo>
                    <a:lnTo>
                      <a:pt x="113" y="511"/>
                    </a:lnTo>
                    <a:lnTo>
                      <a:pt x="114" y="518"/>
                    </a:lnTo>
                    <a:lnTo>
                      <a:pt x="116" y="520"/>
                    </a:lnTo>
                    <a:lnTo>
                      <a:pt x="118" y="520"/>
                    </a:lnTo>
                    <a:lnTo>
                      <a:pt x="120" y="518"/>
                    </a:lnTo>
                    <a:lnTo>
                      <a:pt x="123" y="514"/>
                    </a:lnTo>
                    <a:lnTo>
                      <a:pt x="127" y="504"/>
                    </a:lnTo>
                    <a:lnTo>
                      <a:pt x="129" y="499"/>
                    </a:lnTo>
                    <a:lnTo>
                      <a:pt x="132" y="493"/>
                    </a:lnTo>
                    <a:lnTo>
                      <a:pt x="136" y="490"/>
                    </a:lnTo>
                    <a:lnTo>
                      <a:pt x="143" y="488"/>
                    </a:lnTo>
                    <a:lnTo>
                      <a:pt x="150" y="490"/>
                    </a:lnTo>
                    <a:lnTo>
                      <a:pt x="157" y="495"/>
                    </a:lnTo>
                    <a:lnTo>
                      <a:pt x="160" y="502"/>
                    </a:lnTo>
                    <a:lnTo>
                      <a:pt x="162" y="513"/>
                    </a:lnTo>
                    <a:lnTo>
                      <a:pt x="162" y="523"/>
                    </a:lnTo>
                    <a:lnTo>
                      <a:pt x="160" y="532"/>
                    </a:lnTo>
                    <a:lnTo>
                      <a:pt x="146" y="532"/>
                    </a:lnTo>
                    <a:lnTo>
                      <a:pt x="194" y="187"/>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95" name="Freeform 120"/>
              <p:cNvSpPr>
                <a:spLocks/>
              </p:cNvSpPr>
              <p:nvPr/>
            </p:nvSpPr>
            <p:spPr bwMode="auto">
              <a:xfrm>
                <a:off x="3152" y="2117"/>
                <a:ext cx="837" cy="166"/>
              </a:xfrm>
              <a:custGeom>
                <a:avLst/>
                <a:gdLst>
                  <a:gd name="T0" fmla="*/ 0 w 837"/>
                  <a:gd name="T1" fmla="*/ 155 h 166"/>
                  <a:gd name="T2" fmla="*/ 0 w 837"/>
                  <a:gd name="T3" fmla="*/ 155 h 166"/>
                  <a:gd name="T4" fmla="*/ 2 w 837"/>
                  <a:gd name="T5" fmla="*/ 166 h 166"/>
                  <a:gd name="T6" fmla="*/ 731 w 837"/>
                  <a:gd name="T7" fmla="*/ 41 h 166"/>
                  <a:gd name="T8" fmla="*/ 717 w 837"/>
                  <a:gd name="T9" fmla="*/ 76 h 166"/>
                  <a:gd name="T10" fmla="*/ 719 w 837"/>
                  <a:gd name="T11" fmla="*/ 76 h 166"/>
                  <a:gd name="T12" fmla="*/ 775 w 837"/>
                  <a:gd name="T13" fmla="*/ 43 h 166"/>
                  <a:gd name="T14" fmla="*/ 775 w 837"/>
                  <a:gd name="T15" fmla="*/ 43 h 166"/>
                  <a:gd name="T16" fmla="*/ 837 w 837"/>
                  <a:gd name="T17" fmla="*/ 18 h 166"/>
                  <a:gd name="T18" fmla="*/ 837 w 837"/>
                  <a:gd name="T19" fmla="*/ 18 h 166"/>
                  <a:gd name="T20" fmla="*/ 770 w 837"/>
                  <a:gd name="T21" fmla="*/ 14 h 166"/>
                  <a:gd name="T22" fmla="*/ 705 w 837"/>
                  <a:gd name="T23" fmla="*/ 0 h 166"/>
                  <a:gd name="T24" fmla="*/ 705 w 837"/>
                  <a:gd name="T25" fmla="*/ 2 h 166"/>
                  <a:gd name="T26" fmla="*/ 728 w 837"/>
                  <a:gd name="T27" fmla="*/ 30 h 166"/>
                  <a:gd name="T28" fmla="*/ 0 w 837"/>
                  <a:gd name="T29" fmla="*/ 155 h 166"/>
                  <a:gd name="T30" fmla="*/ 0 w 837"/>
                  <a:gd name="T31" fmla="*/ 155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7"/>
                  <a:gd name="T49" fmla="*/ 0 h 166"/>
                  <a:gd name="T50" fmla="*/ 837 w 837"/>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7" h="166">
                    <a:moveTo>
                      <a:pt x="0" y="155"/>
                    </a:moveTo>
                    <a:lnTo>
                      <a:pt x="0" y="155"/>
                    </a:lnTo>
                    <a:lnTo>
                      <a:pt x="2" y="166"/>
                    </a:lnTo>
                    <a:lnTo>
                      <a:pt x="731" y="41"/>
                    </a:lnTo>
                    <a:lnTo>
                      <a:pt x="717" y="76"/>
                    </a:lnTo>
                    <a:lnTo>
                      <a:pt x="719" y="76"/>
                    </a:lnTo>
                    <a:lnTo>
                      <a:pt x="775" y="43"/>
                    </a:lnTo>
                    <a:lnTo>
                      <a:pt x="837" y="18"/>
                    </a:lnTo>
                    <a:lnTo>
                      <a:pt x="770" y="14"/>
                    </a:lnTo>
                    <a:lnTo>
                      <a:pt x="705" y="0"/>
                    </a:lnTo>
                    <a:lnTo>
                      <a:pt x="705" y="2"/>
                    </a:lnTo>
                    <a:lnTo>
                      <a:pt x="728" y="30"/>
                    </a:lnTo>
                    <a:lnTo>
                      <a:pt x="0" y="155"/>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1" name="Group 145"/>
            <p:cNvGrpSpPr>
              <a:grpSpLocks/>
            </p:cNvGrpSpPr>
            <p:nvPr/>
          </p:nvGrpSpPr>
          <p:grpSpPr bwMode="auto">
            <a:xfrm>
              <a:off x="1550" y="2084"/>
              <a:ext cx="516" cy="724"/>
              <a:chOff x="1550" y="2084"/>
              <a:chExt cx="516" cy="724"/>
            </a:xfrm>
          </p:grpSpPr>
          <p:sp>
            <p:nvSpPr>
              <p:cNvPr id="23592" name="Freeform 108"/>
              <p:cNvSpPr>
                <a:spLocks/>
              </p:cNvSpPr>
              <p:nvPr/>
            </p:nvSpPr>
            <p:spPr bwMode="auto">
              <a:xfrm>
                <a:off x="1550" y="2084"/>
                <a:ext cx="157" cy="724"/>
              </a:xfrm>
              <a:custGeom>
                <a:avLst/>
                <a:gdLst>
                  <a:gd name="T0" fmla="*/ 102 w 157"/>
                  <a:gd name="T1" fmla="*/ 642 h 724"/>
                  <a:gd name="T2" fmla="*/ 112 w 157"/>
                  <a:gd name="T3" fmla="*/ 553 h 724"/>
                  <a:gd name="T4" fmla="*/ 107 w 157"/>
                  <a:gd name="T5" fmla="*/ 599 h 724"/>
                  <a:gd name="T6" fmla="*/ 67 w 157"/>
                  <a:gd name="T7" fmla="*/ 597 h 724"/>
                  <a:gd name="T8" fmla="*/ 60 w 157"/>
                  <a:gd name="T9" fmla="*/ 557 h 724"/>
                  <a:gd name="T10" fmla="*/ 104 w 157"/>
                  <a:gd name="T11" fmla="*/ 576 h 724"/>
                  <a:gd name="T12" fmla="*/ 127 w 157"/>
                  <a:gd name="T13" fmla="*/ 610 h 724"/>
                  <a:gd name="T14" fmla="*/ 67 w 157"/>
                  <a:gd name="T15" fmla="*/ 573 h 724"/>
                  <a:gd name="T16" fmla="*/ 97 w 157"/>
                  <a:gd name="T17" fmla="*/ 490 h 724"/>
                  <a:gd name="T18" fmla="*/ 86 w 157"/>
                  <a:gd name="T19" fmla="*/ 530 h 724"/>
                  <a:gd name="T20" fmla="*/ 91 w 157"/>
                  <a:gd name="T21" fmla="*/ 501 h 724"/>
                  <a:gd name="T22" fmla="*/ 97 w 157"/>
                  <a:gd name="T23" fmla="*/ 467 h 724"/>
                  <a:gd name="T24" fmla="*/ 37 w 157"/>
                  <a:gd name="T25" fmla="*/ 430 h 724"/>
                  <a:gd name="T26" fmla="*/ 49 w 157"/>
                  <a:gd name="T27" fmla="*/ 418 h 724"/>
                  <a:gd name="T28" fmla="*/ 95 w 157"/>
                  <a:gd name="T29" fmla="*/ 453 h 724"/>
                  <a:gd name="T30" fmla="*/ 88 w 157"/>
                  <a:gd name="T31" fmla="*/ 382 h 724"/>
                  <a:gd name="T32" fmla="*/ 53 w 157"/>
                  <a:gd name="T33" fmla="*/ 404 h 724"/>
                  <a:gd name="T34" fmla="*/ 30 w 157"/>
                  <a:gd name="T35" fmla="*/ 359 h 724"/>
                  <a:gd name="T36" fmla="*/ 67 w 157"/>
                  <a:gd name="T37" fmla="*/ 337 h 724"/>
                  <a:gd name="T38" fmla="*/ 127 w 157"/>
                  <a:gd name="T39" fmla="*/ 610 h 724"/>
                  <a:gd name="T40" fmla="*/ 68 w 157"/>
                  <a:gd name="T41" fmla="*/ 381 h 724"/>
                  <a:gd name="T42" fmla="*/ 58 w 157"/>
                  <a:gd name="T43" fmla="*/ 356 h 724"/>
                  <a:gd name="T44" fmla="*/ 90 w 157"/>
                  <a:gd name="T45" fmla="*/ 303 h 724"/>
                  <a:gd name="T46" fmla="*/ 91 w 157"/>
                  <a:gd name="T47" fmla="*/ 264 h 724"/>
                  <a:gd name="T48" fmla="*/ 58 w 157"/>
                  <a:gd name="T49" fmla="*/ 289 h 724"/>
                  <a:gd name="T50" fmla="*/ 30 w 157"/>
                  <a:gd name="T51" fmla="*/ 254 h 724"/>
                  <a:gd name="T52" fmla="*/ 65 w 157"/>
                  <a:gd name="T53" fmla="*/ 222 h 724"/>
                  <a:gd name="T54" fmla="*/ 93 w 157"/>
                  <a:gd name="T55" fmla="*/ 257 h 724"/>
                  <a:gd name="T56" fmla="*/ 60 w 157"/>
                  <a:gd name="T57" fmla="*/ 270 h 724"/>
                  <a:gd name="T58" fmla="*/ 70 w 157"/>
                  <a:gd name="T59" fmla="*/ 243 h 724"/>
                  <a:gd name="T60" fmla="*/ 127 w 157"/>
                  <a:gd name="T61" fmla="*/ 610 h 724"/>
                  <a:gd name="T62" fmla="*/ 79 w 157"/>
                  <a:gd name="T63" fmla="*/ 162 h 724"/>
                  <a:gd name="T64" fmla="*/ 86 w 157"/>
                  <a:gd name="T65" fmla="*/ 192 h 724"/>
                  <a:gd name="T66" fmla="*/ 109 w 157"/>
                  <a:gd name="T67" fmla="*/ 158 h 724"/>
                  <a:gd name="T68" fmla="*/ 130 w 157"/>
                  <a:gd name="T69" fmla="*/ 192 h 724"/>
                  <a:gd name="T70" fmla="*/ 100 w 157"/>
                  <a:gd name="T71" fmla="*/ 217 h 724"/>
                  <a:gd name="T72" fmla="*/ 86 w 157"/>
                  <a:gd name="T73" fmla="*/ 210 h 724"/>
                  <a:gd name="T74" fmla="*/ 65 w 157"/>
                  <a:gd name="T75" fmla="*/ 210 h 724"/>
                  <a:gd name="T76" fmla="*/ 40 w 157"/>
                  <a:gd name="T77" fmla="*/ 181 h 724"/>
                  <a:gd name="T78" fmla="*/ 67 w 157"/>
                  <a:gd name="T79" fmla="*/ 173 h 724"/>
                  <a:gd name="T80" fmla="*/ 51 w 157"/>
                  <a:gd name="T81" fmla="*/ 185 h 724"/>
                  <a:gd name="T82" fmla="*/ 72 w 157"/>
                  <a:gd name="T83" fmla="*/ 185 h 724"/>
                  <a:gd name="T84" fmla="*/ 109 w 157"/>
                  <a:gd name="T85" fmla="*/ 204 h 724"/>
                  <a:gd name="T86" fmla="*/ 118 w 157"/>
                  <a:gd name="T87" fmla="*/ 180 h 724"/>
                  <a:gd name="T88" fmla="*/ 104 w 157"/>
                  <a:gd name="T89" fmla="*/ 188 h 724"/>
                  <a:gd name="T90" fmla="*/ 40 w 157"/>
                  <a:gd name="T91" fmla="*/ 123 h 724"/>
                  <a:gd name="T92" fmla="*/ 21 w 157"/>
                  <a:gd name="T93" fmla="*/ 123 h 724"/>
                  <a:gd name="T94" fmla="*/ 127 w 157"/>
                  <a:gd name="T95" fmla="*/ 610 h 724"/>
                  <a:gd name="T96" fmla="*/ 82 w 157"/>
                  <a:gd name="T97" fmla="*/ 62 h 724"/>
                  <a:gd name="T98" fmla="*/ 75 w 157"/>
                  <a:gd name="T99" fmla="*/ 86 h 724"/>
                  <a:gd name="T100" fmla="*/ 114 w 157"/>
                  <a:gd name="T101" fmla="*/ 69 h 724"/>
                  <a:gd name="T102" fmla="*/ 98 w 157"/>
                  <a:gd name="T103" fmla="*/ 109 h 724"/>
                  <a:gd name="T104" fmla="*/ 102 w 157"/>
                  <a:gd name="T105" fmla="*/ 83 h 724"/>
                  <a:gd name="T106" fmla="*/ 65 w 157"/>
                  <a:gd name="T107" fmla="*/ 100 h 724"/>
                  <a:gd name="T108" fmla="*/ 127 w 157"/>
                  <a:gd name="T109" fmla="*/ 610 h 724"/>
                  <a:gd name="T110" fmla="*/ 125 w 157"/>
                  <a:gd name="T111" fmla="*/ 26 h 724"/>
                  <a:gd name="T112" fmla="*/ 137 w 157"/>
                  <a:gd name="T113" fmla="*/ 35 h 724"/>
                  <a:gd name="T114" fmla="*/ 81 w 157"/>
                  <a:gd name="T115" fmla="*/ 51 h 724"/>
                  <a:gd name="T116" fmla="*/ 127 w 157"/>
                  <a:gd name="T117" fmla="*/ 610 h 7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724"/>
                  <a:gd name="T179" fmla="*/ 157 w 157"/>
                  <a:gd name="T180" fmla="*/ 724 h 7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724">
                    <a:moveTo>
                      <a:pt x="127" y="610"/>
                    </a:moveTo>
                    <a:lnTo>
                      <a:pt x="134" y="627"/>
                    </a:lnTo>
                    <a:lnTo>
                      <a:pt x="95" y="693"/>
                    </a:lnTo>
                    <a:lnTo>
                      <a:pt x="149" y="675"/>
                    </a:lnTo>
                    <a:lnTo>
                      <a:pt x="157" y="696"/>
                    </a:lnTo>
                    <a:lnTo>
                      <a:pt x="72" y="724"/>
                    </a:lnTo>
                    <a:lnTo>
                      <a:pt x="65" y="705"/>
                    </a:lnTo>
                    <a:lnTo>
                      <a:pt x="102" y="642"/>
                    </a:lnTo>
                    <a:lnTo>
                      <a:pt x="49" y="659"/>
                    </a:lnTo>
                    <a:lnTo>
                      <a:pt x="42" y="640"/>
                    </a:lnTo>
                    <a:lnTo>
                      <a:pt x="127" y="610"/>
                    </a:lnTo>
                    <a:lnTo>
                      <a:pt x="102" y="539"/>
                    </a:lnTo>
                    <a:lnTo>
                      <a:pt x="109" y="546"/>
                    </a:lnTo>
                    <a:lnTo>
                      <a:pt x="112" y="553"/>
                    </a:lnTo>
                    <a:lnTo>
                      <a:pt x="116" y="564"/>
                    </a:lnTo>
                    <a:lnTo>
                      <a:pt x="118" y="571"/>
                    </a:lnTo>
                    <a:lnTo>
                      <a:pt x="118" y="578"/>
                    </a:lnTo>
                    <a:lnTo>
                      <a:pt x="116" y="585"/>
                    </a:lnTo>
                    <a:lnTo>
                      <a:pt x="114" y="590"/>
                    </a:lnTo>
                    <a:lnTo>
                      <a:pt x="111" y="596"/>
                    </a:lnTo>
                    <a:lnTo>
                      <a:pt x="107" y="599"/>
                    </a:lnTo>
                    <a:lnTo>
                      <a:pt x="102" y="603"/>
                    </a:lnTo>
                    <a:lnTo>
                      <a:pt x="95" y="605"/>
                    </a:lnTo>
                    <a:lnTo>
                      <a:pt x="88" y="606"/>
                    </a:lnTo>
                    <a:lnTo>
                      <a:pt x="82" y="606"/>
                    </a:lnTo>
                    <a:lnTo>
                      <a:pt x="75" y="605"/>
                    </a:lnTo>
                    <a:lnTo>
                      <a:pt x="70" y="601"/>
                    </a:lnTo>
                    <a:lnTo>
                      <a:pt x="67" y="597"/>
                    </a:lnTo>
                    <a:lnTo>
                      <a:pt x="61" y="594"/>
                    </a:lnTo>
                    <a:lnTo>
                      <a:pt x="60" y="589"/>
                    </a:lnTo>
                    <a:lnTo>
                      <a:pt x="56" y="582"/>
                    </a:lnTo>
                    <a:lnTo>
                      <a:pt x="56" y="575"/>
                    </a:lnTo>
                    <a:lnTo>
                      <a:pt x="56" y="569"/>
                    </a:lnTo>
                    <a:lnTo>
                      <a:pt x="58" y="562"/>
                    </a:lnTo>
                    <a:lnTo>
                      <a:pt x="60" y="557"/>
                    </a:lnTo>
                    <a:lnTo>
                      <a:pt x="63" y="553"/>
                    </a:lnTo>
                    <a:lnTo>
                      <a:pt x="68" y="548"/>
                    </a:lnTo>
                    <a:lnTo>
                      <a:pt x="75" y="545"/>
                    </a:lnTo>
                    <a:lnTo>
                      <a:pt x="82" y="543"/>
                    </a:lnTo>
                    <a:lnTo>
                      <a:pt x="93" y="585"/>
                    </a:lnTo>
                    <a:lnTo>
                      <a:pt x="100" y="582"/>
                    </a:lnTo>
                    <a:lnTo>
                      <a:pt x="104" y="576"/>
                    </a:lnTo>
                    <a:lnTo>
                      <a:pt x="105" y="569"/>
                    </a:lnTo>
                    <a:lnTo>
                      <a:pt x="105" y="562"/>
                    </a:lnTo>
                    <a:lnTo>
                      <a:pt x="104" y="557"/>
                    </a:lnTo>
                    <a:lnTo>
                      <a:pt x="100" y="552"/>
                    </a:lnTo>
                    <a:lnTo>
                      <a:pt x="91" y="543"/>
                    </a:lnTo>
                    <a:lnTo>
                      <a:pt x="102" y="539"/>
                    </a:lnTo>
                    <a:lnTo>
                      <a:pt x="127" y="610"/>
                    </a:lnTo>
                    <a:lnTo>
                      <a:pt x="82" y="587"/>
                    </a:lnTo>
                    <a:lnTo>
                      <a:pt x="77" y="587"/>
                    </a:lnTo>
                    <a:lnTo>
                      <a:pt x="72" y="585"/>
                    </a:lnTo>
                    <a:lnTo>
                      <a:pt x="70" y="582"/>
                    </a:lnTo>
                    <a:lnTo>
                      <a:pt x="67" y="578"/>
                    </a:lnTo>
                    <a:lnTo>
                      <a:pt x="67" y="573"/>
                    </a:lnTo>
                    <a:lnTo>
                      <a:pt x="68" y="567"/>
                    </a:lnTo>
                    <a:lnTo>
                      <a:pt x="72" y="564"/>
                    </a:lnTo>
                    <a:lnTo>
                      <a:pt x="77" y="562"/>
                    </a:lnTo>
                    <a:lnTo>
                      <a:pt x="82" y="587"/>
                    </a:lnTo>
                    <a:lnTo>
                      <a:pt x="127" y="610"/>
                    </a:lnTo>
                    <a:lnTo>
                      <a:pt x="91" y="486"/>
                    </a:lnTo>
                    <a:lnTo>
                      <a:pt x="97" y="490"/>
                    </a:lnTo>
                    <a:lnTo>
                      <a:pt x="100" y="495"/>
                    </a:lnTo>
                    <a:lnTo>
                      <a:pt x="104" y="499"/>
                    </a:lnTo>
                    <a:lnTo>
                      <a:pt x="104" y="504"/>
                    </a:lnTo>
                    <a:lnTo>
                      <a:pt x="104" y="513"/>
                    </a:lnTo>
                    <a:lnTo>
                      <a:pt x="102" y="520"/>
                    </a:lnTo>
                    <a:lnTo>
                      <a:pt x="95" y="527"/>
                    </a:lnTo>
                    <a:lnTo>
                      <a:pt x="86" y="530"/>
                    </a:lnTo>
                    <a:lnTo>
                      <a:pt x="47" y="536"/>
                    </a:lnTo>
                    <a:lnTo>
                      <a:pt x="44" y="518"/>
                    </a:lnTo>
                    <a:lnTo>
                      <a:pt x="81" y="511"/>
                    </a:lnTo>
                    <a:lnTo>
                      <a:pt x="86" y="509"/>
                    </a:lnTo>
                    <a:lnTo>
                      <a:pt x="90" y="508"/>
                    </a:lnTo>
                    <a:lnTo>
                      <a:pt x="91" y="504"/>
                    </a:lnTo>
                    <a:lnTo>
                      <a:pt x="91" y="501"/>
                    </a:lnTo>
                    <a:lnTo>
                      <a:pt x="90" y="497"/>
                    </a:lnTo>
                    <a:lnTo>
                      <a:pt x="86" y="493"/>
                    </a:lnTo>
                    <a:lnTo>
                      <a:pt x="82" y="490"/>
                    </a:lnTo>
                    <a:lnTo>
                      <a:pt x="79" y="490"/>
                    </a:lnTo>
                    <a:lnTo>
                      <a:pt x="40" y="495"/>
                    </a:lnTo>
                    <a:lnTo>
                      <a:pt x="37" y="476"/>
                    </a:lnTo>
                    <a:lnTo>
                      <a:pt x="97" y="467"/>
                    </a:lnTo>
                    <a:lnTo>
                      <a:pt x="100" y="485"/>
                    </a:lnTo>
                    <a:lnTo>
                      <a:pt x="91" y="486"/>
                    </a:lnTo>
                    <a:lnTo>
                      <a:pt x="127" y="610"/>
                    </a:lnTo>
                    <a:lnTo>
                      <a:pt x="51" y="437"/>
                    </a:lnTo>
                    <a:lnTo>
                      <a:pt x="42" y="434"/>
                    </a:lnTo>
                    <a:lnTo>
                      <a:pt x="37" y="430"/>
                    </a:lnTo>
                    <a:lnTo>
                      <a:pt x="31" y="425"/>
                    </a:lnTo>
                    <a:lnTo>
                      <a:pt x="30" y="419"/>
                    </a:lnTo>
                    <a:lnTo>
                      <a:pt x="31" y="414"/>
                    </a:lnTo>
                    <a:lnTo>
                      <a:pt x="35" y="407"/>
                    </a:lnTo>
                    <a:lnTo>
                      <a:pt x="53" y="411"/>
                    </a:lnTo>
                    <a:lnTo>
                      <a:pt x="49" y="418"/>
                    </a:lnTo>
                    <a:lnTo>
                      <a:pt x="49" y="423"/>
                    </a:lnTo>
                    <a:lnTo>
                      <a:pt x="51" y="426"/>
                    </a:lnTo>
                    <a:lnTo>
                      <a:pt x="54" y="430"/>
                    </a:lnTo>
                    <a:lnTo>
                      <a:pt x="60" y="434"/>
                    </a:lnTo>
                    <a:lnTo>
                      <a:pt x="67" y="435"/>
                    </a:lnTo>
                    <a:lnTo>
                      <a:pt x="93" y="434"/>
                    </a:lnTo>
                    <a:lnTo>
                      <a:pt x="95" y="453"/>
                    </a:lnTo>
                    <a:lnTo>
                      <a:pt x="35" y="458"/>
                    </a:lnTo>
                    <a:lnTo>
                      <a:pt x="33" y="439"/>
                    </a:lnTo>
                    <a:lnTo>
                      <a:pt x="51" y="437"/>
                    </a:lnTo>
                    <a:lnTo>
                      <a:pt x="127" y="610"/>
                    </a:lnTo>
                    <a:lnTo>
                      <a:pt x="90" y="368"/>
                    </a:lnTo>
                    <a:lnTo>
                      <a:pt x="90" y="375"/>
                    </a:lnTo>
                    <a:lnTo>
                      <a:pt x="88" y="382"/>
                    </a:lnTo>
                    <a:lnTo>
                      <a:pt x="86" y="388"/>
                    </a:lnTo>
                    <a:lnTo>
                      <a:pt x="82" y="393"/>
                    </a:lnTo>
                    <a:lnTo>
                      <a:pt x="77" y="396"/>
                    </a:lnTo>
                    <a:lnTo>
                      <a:pt x="72" y="400"/>
                    </a:lnTo>
                    <a:lnTo>
                      <a:pt x="67" y="402"/>
                    </a:lnTo>
                    <a:lnTo>
                      <a:pt x="60" y="404"/>
                    </a:lnTo>
                    <a:lnTo>
                      <a:pt x="53" y="404"/>
                    </a:lnTo>
                    <a:lnTo>
                      <a:pt x="45" y="400"/>
                    </a:lnTo>
                    <a:lnTo>
                      <a:pt x="40" y="398"/>
                    </a:lnTo>
                    <a:lnTo>
                      <a:pt x="37" y="393"/>
                    </a:lnTo>
                    <a:lnTo>
                      <a:pt x="33" y="389"/>
                    </a:lnTo>
                    <a:lnTo>
                      <a:pt x="30" y="382"/>
                    </a:lnTo>
                    <a:lnTo>
                      <a:pt x="28" y="370"/>
                    </a:lnTo>
                    <a:lnTo>
                      <a:pt x="30" y="359"/>
                    </a:lnTo>
                    <a:lnTo>
                      <a:pt x="31" y="352"/>
                    </a:lnTo>
                    <a:lnTo>
                      <a:pt x="33" y="347"/>
                    </a:lnTo>
                    <a:lnTo>
                      <a:pt x="38" y="344"/>
                    </a:lnTo>
                    <a:lnTo>
                      <a:pt x="44" y="338"/>
                    </a:lnTo>
                    <a:lnTo>
                      <a:pt x="49" y="337"/>
                    </a:lnTo>
                    <a:lnTo>
                      <a:pt x="58" y="335"/>
                    </a:lnTo>
                    <a:lnTo>
                      <a:pt x="67" y="337"/>
                    </a:lnTo>
                    <a:lnTo>
                      <a:pt x="74" y="338"/>
                    </a:lnTo>
                    <a:lnTo>
                      <a:pt x="79" y="342"/>
                    </a:lnTo>
                    <a:lnTo>
                      <a:pt x="82" y="347"/>
                    </a:lnTo>
                    <a:lnTo>
                      <a:pt x="86" y="352"/>
                    </a:lnTo>
                    <a:lnTo>
                      <a:pt x="88" y="358"/>
                    </a:lnTo>
                    <a:lnTo>
                      <a:pt x="90" y="368"/>
                    </a:lnTo>
                    <a:lnTo>
                      <a:pt x="127" y="610"/>
                    </a:lnTo>
                    <a:lnTo>
                      <a:pt x="38" y="370"/>
                    </a:lnTo>
                    <a:lnTo>
                      <a:pt x="40" y="375"/>
                    </a:lnTo>
                    <a:lnTo>
                      <a:pt x="44" y="379"/>
                    </a:lnTo>
                    <a:lnTo>
                      <a:pt x="51" y="382"/>
                    </a:lnTo>
                    <a:lnTo>
                      <a:pt x="60" y="382"/>
                    </a:lnTo>
                    <a:lnTo>
                      <a:pt x="68" y="381"/>
                    </a:lnTo>
                    <a:lnTo>
                      <a:pt x="75" y="379"/>
                    </a:lnTo>
                    <a:lnTo>
                      <a:pt x="79" y="374"/>
                    </a:lnTo>
                    <a:lnTo>
                      <a:pt x="79" y="368"/>
                    </a:lnTo>
                    <a:lnTo>
                      <a:pt x="77" y="363"/>
                    </a:lnTo>
                    <a:lnTo>
                      <a:pt x="74" y="358"/>
                    </a:lnTo>
                    <a:lnTo>
                      <a:pt x="67" y="356"/>
                    </a:lnTo>
                    <a:lnTo>
                      <a:pt x="58" y="356"/>
                    </a:lnTo>
                    <a:lnTo>
                      <a:pt x="51" y="356"/>
                    </a:lnTo>
                    <a:lnTo>
                      <a:pt x="44" y="359"/>
                    </a:lnTo>
                    <a:lnTo>
                      <a:pt x="40" y="363"/>
                    </a:lnTo>
                    <a:lnTo>
                      <a:pt x="38" y="370"/>
                    </a:lnTo>
                    <a:lnTo>
                      <a:pt x="127" y="610"/>
                    </a:lnTo>
                    <a:lnTo>
                      <a:pt x="90" y="303"/>
                    </a:lnTo>
                    <a:lnTo>
                      <a:pt x="88" y="322"/>
                    </a:lnTo>
                    <a:lnTo>
                      <a:pt x="0" y="321"/>
                    </a:lnTo>
                    <a:lnTo>
                      <a:pt x="0" y="301"/>
                    </a:lnTo>
                    <a:lnTo>
                      <a:pt x="90" y="303"/>
                    </a:lnTo>
                    <a:lnTo>
                      <a:pt x="127" y="610"/>
                    </a:lnTo>
                    <a:lnTo>
                      <a:pt x="93" y="257"/>
                    </a:lnTo>
                    <a:lnTo>
                      <a:pt x="91" y="264"/>
                    </a:lnTo>
                    <a:lnTo>
                      <a:pt x="90" y="271"/>
                    </a:lnTo>
                    <a:lnTo>
                      <a:pt x="86" y="277"/>
                    </a:lnTo>
                    <a:lnTo>
                      <a:pt x="82" y="282"/>
                    </a:lnTo>
                    <a:lnTo>
                      <a:pt x="77" y="285"/>
                    </a:lnTo>
                    <a:lnTo>
                      <a:pt x="72" y="287"/>
                    </a:lnTo>
                    <a:lnTo>
                      <a:pt x="65" y="289"/>
                    </a:lnTo>
                    <a:lnTo>
                      <a:pt x="58" y="289"/>
                    </a:lnTo>
                    <a:lnTo>
                      <a:pt x="51" y="289"/>
                    </a:lnTo>
                    <a:lnTo>
                      <a:pt x="45" y="285"/>
                    </a:lnTo>
                    <a:lnTo>
                      <a:pt x="40" y="282"/>
                    </a:lnTo>
                    <a:lnTo>
                      <a:pt x="37" y="277"/>
                    </a:lnTo>
                    <a:lnTo>
                      <a:pt x="33" y="271"/>
                    </a:lnTo>
                    <a:lnTo>
                      <a:pt x="31" y="266"/>
                    </a:lnTo>
                    <a:lnTo>
                      <a:pt x="30" y="254"/>
                    </a:lnTo>
                    <a:lnTo>
                      <a:pt x="33" y="241"/>
                    </a:lnTo>
                    <a:lnTo>
                      <a:pt x="35" y="236"/>
                    </a:lnTo>
                    <a:lnTo>
                      <a:pt x="38" y="231"/>
                    </a:lnTo>
                    <a:lnTo>
                      <a:pt x="44" y="227"/>
                    </a:lnTo>
                    <a:lnTo>
                      <a:pt x="49" y="224"/>
                    </a:lnTo>
                    <a:lnTo>
                      <a:pt x="56" y="222"/>
                    </a:lnTo>
                    <a:lnTo>
                      <a:pt x="65" y="222"/>
                    </a:lnTo>
                    <a:lnTo>
                      <a:pt x="72" y="224"/>
                    </a:lnTo>
                    <a:lnTo>
                      <a:pt x="79" y="225"/>
                    </a:lnTo>
                    <a:lnTo>
                      <a:pt x="84" y="231"/>
                    </a:lnTo>
                    <a:lnTo>
                      <a:pt x="88" y="236"/>
                    </a:lnTo>
                    <a:lnTo>
                      <a:pt x="90" y="241"/>
                    </a:lnTo>
                    <a:lnTo>
                      <a:pt x="91" y="247"/>
                    </a:lnTo>
                    <a:lnTo>
                      <a:pt x="93" y="257"/>
                    </a:lnTo>
                    <a:lnTo>
                      <a:pt x="127" y="610"/>
                    </a:lnTo>
                    <a:lnTo>
                      <a:pt x="42" y="254"/>
                    </a:lnTo>
                    <a:lnTo>
                      <a:pt x="42" y="259"/>
                    </a:lnTo>
                    <a:lnTo>
                      <a:pt x="45" y="264"/>
                    </a:lnTo>
                    <a:lnTo>
                      <a:pt x="51" y="268"/>
                    </a:lnTo>
                    <a:lnTo>
                      <a:pt x="60" y="270"/>
                    </a:lnTo>
                    <a:lnTo>
                      <a:pt x="70" y="270"/>
                    </a:lnTo>
                    <a:lnTo>
                      <a:pt x="77" y="266"/>
                    </a:lnTo>
                    <a:lnTo>
                      <a:pt x="81" y="263"/>
                    </a:lnTo>
                    <a:lnTo>
                      <a:pt x="81" y="257"/>
                    </a:lnTo>
                    <a:lnTo>
                      <a:pt x="81" y="252"/>
                    </a:lnTo>
                    <a:lnTo>
                      <a:pt x="77" y="247"/>
                    </a:lnTo>
                    <a:lnTo>
                      <a:pt x="70" y="243"/>
                    </a:lnTo>
                    <a:lnTo>
                      <a:pt x="61" y="241"/>
                    </a:lnTo>
                    <a:lnTo>
                      <a:pt x="54" y="241"/>
                    </a:lnTo>
                    <a:lnTo>
                      <a:pt x="47" y="245"/>
                    </a:lnTo>
                    <a:lnTo>
                      <a:pt x="44" y="248"/>
                    </a:lnTo>
                    <a:lnTo>
                      <a:pt x="42" y="254"/>
                    </a:lnTo>
                    <a:lnTo>
                      <a:pt x="127" y="610"/>
                    </a:lnTo>
                    <a:lnTo>
                      <a:pt x="58" y="148"/>
                    </a:lnTo>
                    <a:lnTo>
                      <a:pt x="56" y="157"/>
                    </a:lnTo>
                    <a:lnTo>
                      <a:pt x="61" y="155"/>
                    </a:lnTo>
                    <a:lnTo>
                      <a:pt x="67" y="155"/>
                    </a:lnTo>
                    <a:lnTo>
                      <a:pt x="74" y="157"/>
                    </a:lnTo>
                    <a:lnTo>
                      <a:pt x="79" y="162"/>
                    </a:lnTo>
                    <a:lnTo>
                      <a:pt x="81" y="167"/>
                    </a:lnTo>
                    <a:lnTo>
                      <a:pt x="82" y="171"/>
                    </a:lnTo>
                    <a:lnTo>
                      <a:pt x="82" y="181"/>
                    </a:lnTo>
                    <a:lnTo>
                      <a:pt x="82" y="188"/>
                    </a:lnTo>
                    <a:lnTo>
                      <a:pt x="84" y="190"/>
                    </a:lnTo>
                    <a:lnTo>
                      <a:pt x="86" y="192"/>
                    </a:lnTo>
                    <a:lnTo>
                      <a:pt x="88" y="190"/>
                    </a:lnTo>
                    <a:lnTo>
                      <a:pt x="90" y="188"/>
                    </a:lnTo>
                    <a:lnTo>
                      <a:pt x="91" y="180"/>
                    </a:lnTo>
                    <a:lnTo>
                      <a:pt x="95" y="169"/>
                    </a:lnTo>
                    <a:lnTo>
                      <a:pt x="98" y="164"/>
                    </a:lnTo>
                    <a:lnTo>
                      <a:pt x="102" y="160"/>
                    </a:lnTo>
                    <a:lnTo>
                      <a:pt x="109" y="158"/>
                    </a:lnTo>
                    <a:lnTo>
                      <a:pt x="114" y="157"/>
                    </a:lnTo>
                    <a:lnTo>
                      <a:pt x="120" y="158"/>
                    </a:lnTo>
                    <a:lnTo>
                      <a:pt x="123" y="160"/>
                    </a:lnTo>
                    <a:lnTo>
                      <a:pt x="125" y="164"/>
                    </a:lnTo>
                    <a:lnTo>
                      <a:pt x="128" y="169"/>
                    </a:lnTo>
                    <a:lnTo>
                      <a:pt x="130" y="180"/>
                    </a:lnTo>
                    <a:lnTo>
                      <a:pt x="130" y="192"/>
                    </a:lnTo>
                    <a:lnTo>
                      <a:pt x="125" y="208"/>
                    </a:lnTo>
                    <a:lnTo>
                      <a:pt x="120" y="217"/>
                    </a:lnTo>
                    <a:lnTo>
                      <a:pt x="112" y="220"/>
                    </a:lnTo>
                    <a:lnTo>
                      <a:pt x="107" y="222"/>
                    </a:lnTo>
                    <a:lnTo>
                      <a:pt x="104" y="220"/>
                    </a:lnTo>
                    <a:lnTo>
                      <a:pt x="100" y="217"/>
                    </a:lnTo>
                    <a:lnTo>
                      <a:pt x="97" y="211"/>
                    </a:lnTo>
                    <a:lnTo>
                      <a:pt x="95" y="203"/>
                    </a:lnTo>
                    <a:lnTo>
                      <a:pt x="91" y="208"/>
                    </a:lnTo>
                    <a:lnTo>
                      <a:pt x="88" y="210"/>
                    </a:lnTo>
                    <a:lnTo>
                      <a:pt x="86" y="210"/>
                    </a:lnTo>
                    <a:lnTo>
                      <a:pt x="82" y="208"/>
                    </a:lnTo>
                    <a:lnTo>
                      <a:pt x="79" y="204"/>
                    </a:lnTo>
                    <a:lnTo>
                      <a:pt x="79" y="197"/>
                    </a:lnTo>
                    <a:lnTo>
                      <a:pt x="75" y="203"/>
                    </a:lnTo>
                    <a:lnTo>
                      <a:pt x="70" y="208"/>
                    </a:lnTo>
                    <a:lnTo>
                      <a:pt x="65" y="210"/>
                    </a:lnTo>
                    <a:lnTo>
                      <a:pt x="58" y="211"/>
                    </a:lnTo>
                    <a:lnTo>
                      <a:pt x="51" y="208"/>
                    </a:lnTo>
                    <a:lnTo>
                      <a:pt x="44" y="203"/>
                    </a:lnTo>
                    <a:lnTo>
                      <a:pt x="42" y="199"/>
                    </a:lnTo>
                    <a:lnTo>
                      <a:pt x="40" y="194"/>
                    </a:lnTo>
                    <a:lnTo>
                      <a:pt x="38" y="188"/>
                    </a:lnTo>
                    <a:lnTo>
                      <a:pt x="40" y="181"/>
                    </a:lnTo>
                    <a:lnTo>
                      <a:pt x="45" y="146"/>
                    </a:lnTo>
                    <a:lnTo>
                      <a:pt x="58" y="148"/>
                    </a:lnTo>
                    <a:lnTo>
                      <a:pt x="127" y="610"/>
                    </a:lnTo>
                    <a:lnTo>
                      <a:pt x="72" y="185"/>
                    </a:lnTo>
                    <a:lnTo>
                      <a:pt x="72" y="180"/>
                    </a:lnTo>
                    <a:lnTo>
                      <a:pt x="70" y="176"/>
                    </a:lnTo>
                    <a:lnTo>
                      <a:pt x="67" y="173"/>
                    </a:lnTo>
                    <a:lnTo>
                      <a:pt x="63" y="171"/>
                    </a:lnTo>
                    <a:lnTo>
                      <a:pt x="60" y="173"/>
                    </a:lnTo>
                    <a:lnTo>
                      <a:pt x="56" y="174"/>
                    </a:lnTo>
                    <a:lnTo>
                      <a:pt x="53" y="176"/>
                    </a:lnTo>
                    <a:lnTo>
                      <a:pt x="51" y="181"/>
                    </a:lnTo>
                    <a:lnTo>
                      <a:pt x="51" y="185"/>
                    </a:lnTo>
                    <a:lnTo>
                      <a:pt x="53" y="188"/>
                    </a:lnTo>
                    <a:lnTo>
                      <a:pt x="56" y="192"/>
                    </a:lnTo>
                    <a:lnTo>
                      <a:pt x="60" y="194"/>
                    </a:lnTo>
                    <a:lnTo>
                      <a:pt x="65" y="194"/>
                    </a:lnTo>
                    <a:lnTo>
                      <a:pt x="68" y="192"/>
                    </a:lnTo>
                    <a:lnTo>
                      <a:pt x="72" y="188"/>
                    </a:lnTo>
                    <a:lnTo>
                      <a:pt x="72" y="185"/>
                    </a:lnTo>
                    <a:lnTo>
                      <a:pt x="127" y="610"/>
                    </a:lnTo>
                    <a:lnTo>
                      <a:pt x="104" y="188"/>
                    </a:lnTo>
                    <a:lnTo>
                      <a:pt x="104" y="194"/>
                    </a:lnTo>
                    <a:lnTo>
                      <a:pt x="104" y="199"/>
                    </a:lnTo>
                    <a:lnTo>
                      <a:pt x="105" y="203"/>
                    </a:lnTo>
                    <a:lnTo>
                      <a:pt x="109" y="204"/>
                    </a:lnTo>
                    <a:lnTo>
                      <a:pt x="112" y="203"/>
                    </a:lnTo>
                    <a:lnTo>
                      <a:pt x="114" y="201"/>
                    </a:lnTo>
                    <a:lnTo>
                      <a:pt x="116" y="196"/>
                    </a:lnTo>
                    <a:lnTo>
                      <a:pt x="118" y="190"/>
                    </a:lnTo>
                    <a:lnTo>
                      <a:pt x="118" y="183"/>
                    </a:lnTo>
                    <a:lnTo>
                      <a:pt x="118" y="180"/>
                    </a:lnTo>
                    <a:lnTo>
                      <a:pt x="116" y="176"/>
                    </a:lnTo>
                    <a:lnTo>
                      <a:pt x="112" y="174"/>
                    </a:lnTo>
                    <a:lnTo>
                      <a:pt x="111" y="176"/>
                    </a:lnTo>
                    <a:lnTo>
                      <a:pt x="107" y="178"/>
                    </a:lnTo>
                    <a:lnTo>
                      <a:pt x="105" y="183"/>
                    </a:lnTo>
                    <a:lnTo>
                      <a:pt x="104" y="188"/>
                    </a:lnTo>
                    <a:lnTo>
                      <a:pt x="127" y="610"/>
                    </a:lnTo>
                    <a:lnTo>
                      <a:pt x="33" y="111"/>
                    </a:lnTo>
                    <a:lnTo>
                      <a:pt x="37" y="113"/>
                    </a:lnTo>
                    <a:lnTo>
                      <a:pt x="38" y="114"/>
                    </a:lnTo>
                    <a:lnTo>
                      <a:pt x="40" y="118"/>
                    </a:lnTo>
                    <a:lnTo>
                      <a:pt x="40" y="123"/>
                    </a:lnTo>
                    <a:lnTo>
                      <a:pt x="38" y="127"/>
                    </a:lnTo>
                    <a:lnTo>
                      <a:pt x="37" y="130"/>
                    </a:lnTo>
                    <a:lnTo>
                      <a:pt x="33" y="130"/>
                    </a:lnTo>
                    <a:lnTo>
                      <a:pt x="28" y="130"/>
                    </a:lnTo>
                    <a:lnTo>
                      <a:pt x="24" y="129"/>
                    </a:lnTo>
                    <a:lnTo>
                      <a:pt x="23" y="127"/>
                    </a:lnTo>
                    <a:lnTo>
                      <a:pt x="21" y="123"/>
                    </a:lnTo>
                    <a:lnTo>
                      <a:pt x="21" y="118"/>
                    </a:lnTo>
                    <a:lnTo>
                      <a:pt x="23" y="114"/>
                    </a:lnTo>
                    <a:lnTo>
                      <a:pt x="24" y="113"/>
                    </a:lnTo>
                    <a:lnTo>
                      <a:pt x="28" y="111"/>
                    </a:lnTo>
                    <a:lnTo>
                      <a:pt x="33" y="111"/>
                    </a:lnTo>
                    <a:lnTo>
                      <a:pt x="127" y="610"/>
                    </a:lnTo>
                    <a:lnTo>
                      <a:pt x="111" y="129"/>
                    </a:lnTo>
                    <a:lnTo>
                      <a:pt x="107" y="146"/>
                    </a:lnTo>
                    <a:lnTo>
                      <a:pt x="47" y="134"/>
                    </a:lnTo>
                    <a:lnTo>
                      <a:pt x="53" y="116"/>
                    </a:lnTo>
                    <a:lnTo>
                      <a:pt x="111" y="129"/>
                    </a:lnTo>
                    <a:lnTo>
                      <a:pt x="127" y="610"/>
                    </a:lnTo>
                    <a:lnTo>
                      <a:pt x="82" y="62"/>
                    </a:lnTo>
                    <a:lnTo>
                      <a:pt x="74" y="70"/>
                    </a:lnTo>
                    <a:lnTo>
                      <a:pt x="70" y="79"/>
                    </a:lnTo>
                    <a:lnTo>
                      <a:pt x="70" y="83"/>
                    </a:lnTo>
                    <a:lnTo>
                      <a:pt x="72" y="84"/>
                    </a:lnTo>
                    <a:lnTo>
                      <a:pt x="74" y="86"/>
                    </a:lnTo>
                    <a:lnTo>
                      <a:pt x="75" y="86"/>
                    </a:lnTo>
                    <a:lnTo>
                      <a:pt x="79" y="83"/>
                    </a:lnTo>
                    <a:lnTo>
                      <a:pt x="86" y="74"/>
                    </a:lnTo>
                    <a:lnTo>
                      <a:pt x="90" y="70"/>
                    </a:lnTo>
                    <a:lnTo>
                      <a:pt x="95" y="65"/>
                    </a:lnTo>
                    <a:lnTo>
                      <a:pt x="100" y="63"/>
                    </a:lnTo>
                    <a:lnTo>
                      <a:pt x="107" y="65"/>
                    </a:lnTo>
                    <a:lnTo>
                      <a:pt x="114" y="69"/>
                    </a:lnTo>
                    <a:lnTo>
                      <a:pt x="120" y="74"/>
                    </a:lnTo>
                    <a:lnTo>
                      <a:pt x="121" y="83"/>
                    </a:lnTo>
                    <a:lnTo>
                      <a:pt x="120" y="93"/>
                    </a:lnTo>
                    <a:lnTo>
                      <a:pt x="116" y="106"/>
                    </a:lnTo>
                    <a:lnTo>
                      <a:pt x="111" y="113"/>
                    </a:lnTo>
                    <a:lnTo>
                      <a:pt x="98" y="109"/>
                    </a:lnTo>
                    <a:lnTo>
                      <a:pt x="104" y="100"/>
                    </a:lnTo>
                    <a:lnTo>
                      <a:pt x="107" y="91"/>
                    </a:lnTo>
                    <a:lnTo>
                      <a:pt x="107" y="84"/>
                    </a:lnTo>
                    <a:lnTo>
                      <a:pt x="107" y="83"/>
                    </a:lnTo>
                    <a:lnTo>
                      <a:pt x="105" y="83"/>
                    </a:lnTo>
                    <a:lnTo>
                      <a:pt x="102" y="83"/>
                    </a:lnTo>
                    <a:lnTo>
                      <a:pt x="98" y="84"/>
                    </a:lnTo>
                    <a:lnTo>
                      <a:pt x="93" y="93"/>
                    </a:lnTo>
                    <a:lnTo>
                      <a:pt x="88" y="99"/>
                    </a:lnTo>
                    <a:lnTo>
                      <a:pt x="84" y="102"/>
                    </a:lnTo>
                    <a:lnTo>
                      <a:pt x="79" y="104"/>
                    </a:lnTo>
                    <a:lnTo>
                      <a:pt x="72" y="104"/>
                    </a:lnTo>
                    <a:lnTo>
                      <a:pt x="65" y="100"/>
                    </a:lnTo>
                    <a:lnTo>
                      <a:pt x="61" y="93"/>
                    </a:lnTo>
                    <a:lnTo>
                      <a:pt x="60" y="86"/>
                    </a:lnTo>
                    <a:lnTo>
                      <a:pt x="60" y="76"/>
                    </a:lnTo>
                    <a:lnTo>
                      <a:pt x="63" y="65"/>
                    </a:lnTo>
                    <a:lnTo>
                      <a:pt x="68" y="58"/>
                    </a:lnTo>
                    <a:lnTo>
                      <a:pt x="82" y="62"/>
                    </a:lnTo>
                    <a:lnTo>
                      <a:pt x="127" y="610"/>
                    </a:lnTo>
                    <a:lnTo>
                      <a:pt x="97" y="3"/>
                    </a:lnTo>
                    <a:lnTo>
                      <a:pt x="90" y="25"/>
                    </a:lnTo>
                    <a:lnTo>
                      <a:pt x="112" y="32"/>
                    </a:lnTo>
                    <a:lnTo>
                      <a:pt x="118" y="33"/>
                    </a:lnTo>
                    <a:lnTo>
                      <a:pt x="121" y="32"/>
                    </a:lnTo>
                    <a:lnTo>
                      <a:pt x="123" y="30"/>
                    </a:lnTo>
                    <a:lnTo>
                      <a:pt x="125" y="26"/>
                    </a:lnTo>
                    <a:lnTo>
                      <a:pt x="127" y="21"/>
                    </a:lnTo>
                    <a:lnTo>
                      <a:pt x="125" y="12"/>
                    </a:lnTo>
                    <a:lnTo>
                      <a:pt x="139" y="17"/>
                    </a:lnTo>
                    <a:lnTo>
                      <a:pt x="139" y="26"/>
                    </a:lnTo>
                    <a:lnTo>
                      <a:pt x="137" y="35"/>
                    </a:lnTo>
                    <a:lnTo>
                      <a:pt x="134" y="44"/>
                    </a:lnTo>
                    <a:lnTo>
                      <a:pt x="127" y="49"/>
                    </a:lnTo>
                    <a:lnTo>
                      <a:pt x="123" y="51"/>
                    </a:lnTo>
                    <a:lnTo>
                      <a:pt x="120" y="53"/>
                    </a:lnTo>
                    <a:lnTo>
                      <a:pt x="114" y="51"/>
                    </a:lnTo>
                    <a:lnTo>
                      <a:pt x="109" y="51"/>
                    </a:lnTo>
                    <a:lnTo>
                      <a:pt x="84" y="42"/>
                    </a:lnTo>
                    <a:lnTo>
                      <a:pt x="81" y="51"/>
                    </a:lnTo>
                    <a:lnTo>
                      <a:pt x="77" y="49"/>
                    </a:lnTo>
                    <a:lnTo>
                      <a:pt x="58" y="17"/>
                    </a:lnTo>
                    <a:lnTo>
                      <a:pt x="60" y="16"/>
                    </a:lnTo>
                    <a:lnTo>
                      <a:pt x="77" y="21"/>
                    </a:lnTo>
                    <a:lnTo>
                      <a:pt x="84" y="0"/>
                    </a:lnTo>
                    <a:lnTo>
                      <a:pt x="97" y="3"/>
                    </a:lnTo>
                    <a:lnTo>
                      <a:pt x="127" y="610"/>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93" name="Freeform 121"/>
              <p:cNvSpPr>
                <a:spLocks/>
              </p:cNvSpPr>
              <p:nvPr/>
            </p:nvSpPr>
            <p:spPr bwMode="auto">
              <a:xfrm>
                <a:off x="1707" y="2391"/>
                <a:ext cx="359" cy="77"/>
              </a:xfrm>
              <a:custGeom>
                <a:avLst/>
                <a:gdLst>
                  <a:gd name="T0" fmla="*/ 126 w 359"/>
                  <a:gd name="T1" fmla="*/ 0 h 77"/>
                  <a:gd name="T2" fmla="*/ 65 w 359"/>
                  <a:gd name="T3" fmla="*/ 24 h 77"/>
                  <a:gd name="T4" fmla="*/ 65 w 359"/>
                  <a:gd name="T5" fmla="*/ 24 h 77"/>
                  <a:gd name="T6" fmla="*/ 0 w 359"/>
                  <a:gd name="T7" fmla="*/ 40 h 77"/>
                  <a:gd name="T8" fmla="*/ 0 w 359"/>
                  <a:gd name="T9" fmla="*/ 40 h 77"/>
                  <a:gd name="T10" fmla="*/ 65 w 359"/>
                  <a:gd name="T11" fmla="*/ 54 h 77"/>
                  <a:gd name="T12" fmla="*/ 128 w 359"/>
                  <a:gd name="T13" fmla="*/ 77 h 77"/>
                  <a:gd name="T14" fmla="*/ 130 w 359"/>
                  <a:gd name="T15" fmla="*/ 75 h 77"/>
                  <a:gd name="T16" fmla="*/ 107 w 359"/>
                  <a:gd name="T17" fmla="*/ 44 h 77"/>
                  <a:gd name="T18" fmla="*/ 359 w 359"/>
                  <a:gd name="T19" fmla="*/ 44 h 77"/>
                  <a:gd name="T20" fmla="*/ 359 w 359"/>
                  <a:gd name="T21" fmla="*/ 44 h 77"/>
                  <a:gd name="T22" fmla="*/ 359 w 359"/>
                  <a:gd name="T23" fmla="*/ 35 h 77"/>
                  <a:gd name="T24" fmla="*/ 359 w 359"/>
                  <a:gd name="T25" fmla="*/ 35 h 77"/>
                  <a:gd name="T26" fmla="*/ 359 w 359"/>
                  <a:gd name="T27" fmla="*/ 33 h 77"/>
                  <a:gd name="T28" fmla="*/ 107 w 359"/>
                  <a:gd name="T29" fmla="*/ 33 h 77"/>
                  <a:gd name="T30" fmla="*/ 128 w 359"/>
                  <a:gd name="T31" fmla="*/ 0 h 77"/>
                  <a:gd name="T32" fmla="*/ 126 w 359"/>
                  <a:gd name="T33" fmla="*/ 0 h 77"/>
                  <a:gd name="T34" fmla="*/ 126 w 359"/>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
                  <a:gd name="T55" fmla="*/ 0 h 77"/>
                  <a:gd name="T56" fmla="*/ 359 w 359"/>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 h="77">
                    <a:moveTo>
                      <a:pt x="126" y="0"/>
                    </a:moveTo>
                    <a:lnTo>
                      <a:pt x="65" y="24"/>
                    </a:lnTo>
                    <a:lnTo>
                      <a:pt x="0" y="40"/>
                    </a:lnTo>
                    <a:lnTo>
                      <a:pt x="65" y="54"/>
                    </a:lnTo>
                    <a:lnTo>
                      <a:pt x="128" y="77"/>
                    </a:lnTo>
                    <a:lnTo>
                      <a:pt x="130" y="75"/>
                    </a:lnTo>
                    <a:lnTo>
                      <a:pt x="107" y="44"/>
                    </a:lnTo>
                    <a:lnTo>
                      <a:pt x="359" y="44"/>
                    </a:lnTo>
                    <a:lnTo>
                      <a:pt x="359" y="35"/>
                    </a:lnTo>
                    <a:lnTo>
                      <a:pt x="359" y="33"/>
                    </a:lnTo>
                    <a:lnTo>
                      <a:pt x="107" y="33"/>
                    </a:lnTo>
                    <a:lnTo>
                      <a:pt x="128" y="0"/>
                    </a:lnTo>
                    <a:lnTo>
                      <a:pt x="126" y="0"/>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2" name="Group 136"/>
            <p:cNvGrpSpPr>
              <a:grpSpLocks/>
            </p:cNvGrpSpPr>
            <p:nvPr/>
          </p:nvGrpSpPr>
          <p:grpSpPr bwMode="auto">
            <a:xfrm>
              <a:off x="3073" y="1633"/>
              <a:ext cx="560" cy="535"/>
              <a:chOff x="3073" y="1633"/>
              <a:chExt cx="560" cy="535"/>
            </a:xfrm>
          </p:grpSpPr>
          <p:sp>
            <p:nvSpPr>
              <p:cNvPr id="23590" name="Freeform 107"/>
              <p:cNvSpPr>
                <a:spLocks/>
              </p:cNvSpPr>
              <p:nvPr/>
            </p:nvSpPr>
            <p:spPr bwMode="auto">
              <a:xfrm>
                <a:off x="3178" y="1633"/>
                <a:ext cx="455" cy="535"/>
              </a:xfrm>
              <a:custGeom>
                <a:avLst/>
                <a:gdLst>
                  <a:gd name="T0" fmla="*/ 62 w 455"/>
                  <a:gd name="T1" fmla="*/ 264 h 535"/>
                  <a:gd name="T2" fmla="*/ 81 w 455"/>
                  <a:gd name="T3" fmla="*/ 271 h 535"/>
                  <a:gd name="T4" fmla="*/ 101 w 455"/>
                  <a:gd name="T5" fmla="*/ 296 h 535"/>
                  <a:gd name="T6" fmla="*/ 162 w 455"/>
                  <a:gd name="T7" fmla="*/ 331 h 535"/>
                  <a:gd name="T8" fmla="*/ 173 w 455"/>
                  <a:gd name="T9" fmla="*/ 349 h 535"/>
                  <a:gd name="T10" fmla="*/ 162 w 455"/>
                  <a:gd name="T11" fmla="*/ 331 h 535"/>
                  <a:gd name="T12" fmla="*/ 191 w 455"/>
                  <a:gd name="T13" fmla="*/ 379 h 535"/>
                  <a:gd name="T14" fmla="*/ 154 w 455"/>
                  <a:gd name="T15" fmla="*/ 403 h 535"/>
                  <a:gd name="T16" fmla="*/ 173 w 455"/>
                  <a:gd name="T17" fmla="*/ 401 h 535"/>
                  <a:gd name="T18" fmla="*/ 198 w 455"/>
                  <a:gd name="T19" fmla="*/ 363 h 535"/>
                  <a:gd name="T20" fmla="*/ 189 w 455"/>
                  <a:gd name="T21" fmla="*/ 472 h 535"/>
                  <a:gd name="T22" fmla="*/ 198 w 455"/>
                  <a:gd name="T23" fmla="*/ 419 h 535"/>
                  <a:gd name="T24" fmla="*/ 242 w 455"/>
                  <a:gd name="T25" fmla="*/ 447 h 535"/>
                  <a:gd name="T26" fmla="*/ 192 w 455"/>
                  <a:gd name="T27" fmla="*/ 454 h 535"/>
                  <a:gd name="T28" fmla="*/ 229 w 455"/>
                  <a:gd name="T29" fmla="*/ 449 h 535"/>
                  <a:gd name="T30" fmla="*/ 254 w 455"/>
                  <a:gd name="T31" fmla="*/ 523 h 535"/>
                  <a:gd name="T32" fmla="*/ 242 w 455"/>
                  <a:gd name="T33" fmla="*/ 520 h 535"/>
                  <a:gd name="T34" fmla="*/ 201 w 455"/>
                  <a:gd name="T35" fmla="*/ 495 h 535"/>
                  <a:gd name="T36" fmla="*/ 226 w 455"/>
                  <a:gd name="T37" fmla="*/ 513 h 535"/>
                  <a:gd name="T38" fmla="*/ 263 w 455"/>
                  <a:gd name="T39" fmla="*/ 498 h 535"/>
                  <a:gd name="T40" fmla="*/ 162 w 455"/>
                  <a:gd name="T41" fmla="*/ 21 h 535"/>
                  <a:gd name="T42" fmla="*/ 161 w 455"/>
                  <a:gd name="T43" fmla="*/ 82 h 535"/>
                  <a:gd name="T44" fmla="*/ 106 w 455"/>
                  <a:gd name="T45" fmla="*/ 63 h 535"/>
                  <a:gd name="T46" fmla="*/ 141 w 455"/>
                  <a:gd name="T47" fmla="*/ 68 h 535"/>
                  <a:gd name="T48" fmla="*/ 141 w 455"/>
                  <a:gd name="T49" fmla="*/ 3 h 535"/>
                  <a:gd name="T50" fmla="*/ 62 w 455"/>
                  <a:gd name="T51" fmla="*/ 264 h 535"/>
                  <a:gd name="T52" fmla="*/ 222 w 455"/>
                  <a:gd name="T53" fmla="*/ 126 h 535"/>
                  <a:gd name="T54" fmla="*/ 173 w 455"/>
                  <a:gd name="T55" fmla="*/ 135 h 535"/>
                  <a:gd name="T56" fmla="*/ 175 w 455"/>
                  <a:gd name="T57" fmla="*/ 112 h 535"/>
                  <a:gd name="T58" fmla="*/ 210 w 455"/>
                  <a:gd name="T59" fmla="*/ 105 h 535"/>
                  <a:gd name="T60" fmla="*/ 219 w 455"/>
                  <a:gd name="T61" fmla="*/ 190 h 535"/>
                  <a:gd name="T62" fmla="*/ 228 w 455"/>
                  <a:gd name="T63" fmla="*/ 141 h 535"/>
                  <a:gd name="T64" fmla="*/ 272 w 455"/>
                  <a:gd name="T65" fmla="*/ 167 h 535"/>
                  <a:gd name="T66" fmla="*/ 229 w 455"/>
                  <a:gd name="T67" fmla="*/ 188 h 535"/>
                  <a:gd name="T68" fmla="*/ 259 w 455"/>
                  <a:gd name="T69" fmla="*/ 162 h 535"/>
                  <a:gd name="T70" fmla="*/ 265 w 455"/>
                  <a:gd name="T71" fmla="*/ 255 h 535"/>
                  <a:gd name="T72" fmla="*/ 266 w 455"/>
                  <a:gd name="T73" fmla="*/ 202 h 535"/>
                  <a:gd name="T74" fmla="*/ 319 w 455"/>
                  <a:gd name="T75" fmla="*/ 232 h 535"/>
                  <a:gd name="T76" fmla="*/ 272 w 455"/>
                  <a:gd name="T77" fmla="*/ 223 h 535"/>
                  <a:gd name="T78" fmla="*/ 330 w 455"/>
                  <a:gd name="T79" fmla="*/ 245 h 535"/>
                  <a:gd name="T80" fmla="*/ 340 w 455"/>
                  <a:gd name="T81" fmla="*/ 243 h 535"/>
                  <a:gd name="T82" fmla="*/ 362 w 455"/>
                  <a:gd name="T83" fmla="*/ 245 h 535"/>
                  <a:gd name="T84" fmla="*/ 314 w 455"/>
                  <a:gd name="T85" fmla="*/ 333 h 535"/>
                  <a:gd name="T86" fmla="*/ 310 w 455"/>
                  <a:gd name="T87" fmla="*/ 292 h 535"/>
                  <a:gd name="T88" fmla="*/ 347 w 455"/>
                  <a:gd name="T89" fmla="*/ 301 h 535"/>
                  <a:gd name="T90" fmla="*/ 367 w 455"/>
                  <a:gd name="T91" fmla="*/ 317 h 535"/>
                  <a:gd name="T92" fmla="*/ 328 w 455"/>
                  <a:gd name="T93" fmla="*/ 356 h 535"/>
                  <a:gd name="T94" fmla="*/ 318 w 455"/>
                  <a:gd name="T95" fmla="*/ 322 h 535"/>
                  <a:gd name="T96" fmla="*/ 340 w 455"/>
                  <a:gd name="T97" fmla="*/ 398 h 535"/>
                  <a:gd name="T98" fmla="*/ 409 w 455"/>
                  <a:gd name="T99" fmla="*/ 379 h 535"/>
                  <a:gd name="T100" fmla="*/ 429 w 455"/>
                  <a:gd name="T101" fmla="*/ 375 h 535"/>
                  <a:gd name="T102" fmla="*/ 407 w 455"/>
                  <a:gd name="T103" fmla="*/ 428 h 535"/>
                  <a:gd name="T104" fmla="*/ 386 w 455"/>
                  <a:gd name="T105" fmla="*/ 465 h 535"/>
                  <a:gd name="T106" fmla="*/ 372 w 455"/>
                  <a:gd name="T107" fmla="*/ 442 h 535"/>
                  <a:gd name="T108" fmla="*/ 388 w 455"/>
                  <a:gd name="T109" fmla="*/ 416 h 535"/>
                  <a:gd name="T110" fmla="*/ 62 w 455"/>
                  <a:gd name="T111" fmla="*/ 264 h 535"/>
                  <a:gd name="T112" fmla="*/ 400 w 455"/>
                  <a:gd name="T113" fmla="*/ 518 h 535"/>
                  <a:gd name="T114" fmla="*/ 393 w 455"/>
                  <a:gd name="T115" fmla="*/ 477 h 5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535"/>
                  <a:gd name="T176" fmla="*/ 455 w 455"/>
                  <a:gd name="T177" fmla="*/ 535 h 5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535">
                    <a:moveTo>
                      <a:pt x="62" y="264"/>
                    </a:moveTo>
                    <a:lnTo>
                      <a:pt x="50" y="252"/>
                    </a:lnTo>
                    <a:lnTo>
                      <a:pt x="58" y="176"/>
                    </a:lnTo>
                    <a:lnTo>
                      <a:pt x="16" y="215"/>
                    </a:lnTo>
                    <a:lnTo>
                      <a:pt x="0" y="199"/>
                    </a:lnTo>
                    <a:lnTo>
                      <a:pt x="65" y="139"/>
                    </a:lnTo>
                    <a:lnTo>
                      <a:pt x="80" y="153"/>
                    </a:lnTo>
                    <a:lnTo>
                      <a:pt x="73" y="225"/>
                    </a:lnTo>
                    <a:lnTo>
                      <a:pt x="113" y="188"/>
                    </a:lnTo>
                    <a:lnTo>
                      <a:pt x="127" y="204"/>
                    </a:lnTo>
                    <a:lnTo>
                      <a:pt x="62" y="264"/>
                    </a:lnTo>
                    <a:lnTo>
                      <a:pt x="104" y="304"/>
                    </a:lnTo>
                    <a:lnTo>
                      <a:pt x="97" y="304"/>
                    </a:lnTo>
                    <a:lnTo>
                      <a:pt x="92" y="303"/>
                    </a:lnTo>
                    <a:lnTo>
                      <a:pt x="88" y="299"/>
                    </a:lnTo>
                    <a:lnTo>
                      <a:pt x="85" y="296"/>
                    </a:lnTo>
                    <a:lnTo>
                      <a:pt x="80" y="289"/>
                    </a:lnTo>
                    <a:lnTo>
                      <a:pt x="80" y="280"/>
                    </a:lnTo>
                    <a:lnTo>
                      <a:pt x="81" y="271"/>
                    </a:lnTo>
                    <a:lnTo>
                      <a:pt x="88" y="264"/>
                    </a:lnTo>
                    <a:lnTo>
                      <a:pt x="120" y="241"/>
                    </a:lnTo>
                    <a:lnTo>
                      <a:pt x="131" y="257"/>
                    </a:lnTo>
                    <a:lnTo>
                      <a:pt x="101" y="278"/>
                    </a:lnTo>
                    <a:lnTo>
                      <a:pt x="97" y="282"/>
                    </a:lnTo>
                    <a:lnTo>
                      <a:pt x="95" y="287"/>
                    </a:lnTo>
                    <a:lnTo>
                      <a:pt x="97" y="290"/>
                    </a:lnTo>
                    <a:lnTo>
                      <a:pt x="97" y="292"/>
                    </a:lnTo>
                    <a:lnTo>
                      <a:pt x="101" y="296"/>
                    </a:lnTo>
                    <a:lnTo>
                      <a:pt x="104" y="297"/>
                    </a:lnTo>
                    <a:lnTo>
                      <a:pt x="110" y="297"/>
                    </a:lnTo>
                    <a:lnTo>
                      <a:pt x="115" y="297"/>
                    </a:lnTo>
                    <a:lnTo>
                      <a:pt x="145" y="275"/>
                    </a:lnTo>
                    <a:lnTo>
                      <a:pt x="155" y="289"/>
                    </a:lnTo>
                    <a:lnTo>
                      <a:pt x="108" y="326"/>
                    </a:lnTo>
                    <a:lnTo>
                      <a:pt x="97" y="310"/>
                    </a:lnTo>
                    <a:lnTo>
                      <a:pt x="104" y="304"/>
                    </a:lnTo>
                    <a:lnTo>
                      <a:pt x="62" y="264"/>
                    </a:lnTo>
                    <a:lnTo>
                      <a:pt x="162" y="331"/>
                    </a:lnTo>
                    <a:lnTo>
                      <a:pt x="171" y="331"/>
                    </a:lnTo>
                    <a:lnTo>
                      <a:pt x="178" y="331"/>
                    </a:lnTo>
                    <a:lnTo>
                      <a:pt x="184" y="333"/>
                    </a:lnTo>
                    <a:lnTo>
                      <a:pt x="189" y="338"/>
                    </a:lnTo>
                    <a:lnTo>
                      <a:pt x="191" y="343"/>
                    </a:lnTo>
                    <a:lnTo>
                      <a:pt x="191" y="350"/>
                    </a:lnTo>
                    <a:lnTo>
                      <a:pt x="173" y="356"/>
                    </a:lnTo>
                    <a:lnTo>
                      <a:pt x="173" y="349"/>
                    </a:lnTo>
                    <a:lnTo>
                      <a:pt x="171" y="343"/>
                    </a:lnTo>
                    <a:lnTo>
                      <a:pt x="168" y="340"/>
                    </a:lnTo>
                    <a:lnTo>
                      <a:pt x="162" y="338"/>
                    </a:lnTo>
                    <a:lnTo>
                      <a:pt x="155" y="338"/>
                    </a:lnTo>
                    <a:lnTo>
                      <a:pt x="148" y="340"/>
                    </a:lnTo>
                    <a:lnTo>
                      <a:pt x="125" y="354"/>
                    </a:lnTo>
                    <a:lnTo>
                      <a:pt x="117" y="338"/>
                    </a:lnTo>
                    <a:lnTo>
                      <a:pt x="166" y="306"/>
                    </a:lnTo>
                    <a:lnTo>
                      <a:pt x="177" y="322"/>
                    </a:lnTo>
                    <a:lnTo>
                      <a:pt x="162" y="331"/>
                    </a:lnTo>
                    <a:lnTo>
                      <a:pt x="62" y="264"/>
                    </a:lnTo>
                    <a:lnTo>
                      <a:pt x="203" y="401"/>
                    </a:lnTo>
                    <a:lnTo>
                      <a:pt x="203" y="389"/>
                    </a:lnTo>
                    <a:lnTo>
                      <a:pt x="199" y="380"/>
                    </a:lnTo>
                    <a:lnTo>
                      <a:pt x="198" y="377"/>
                    </a:lnTo>
                    <a:lnTo>
                      <a:pt x="194" y="377"/>
                    </a:lnTo>
                    <a:lnTo>
                      <a:pt x="192" y="377"/>
                    </a:lnTo>
                    <a:lnTo>
                      <a:pt x="191" y="379"/>
                    </a:lnTo>
                    <a:lnTo>
                      <a:pt x="191" y="382"/>
                    </a:lnTo>
                    <a:lnTo>
                      <a:pt x="192" y="394"/>
                    </a:lnTo>
                    <a:lnTo>
                      <a:pt x="192" y="400"/>
                    </a:lnTo>
                    <a:lnTo>
                      <a:pt x="191" y="407"/>
                    </a:lnTo>
                    <a:lnTo>
                      <a:pt x="187" y="412"/>
                    </a:lnTo>
                    <a:lnTo>
                      <a:pt x="182" y="416"/>
                    </a:lnTo>
                    <a:lnTo>
                      <a:pt x="175" y="419"/>
                    </a:lnTo>
                    <a:lnTo>
                      <a:pt x="168" y="417"/>
                    </a:lnTo>
                    <a:lnTo>
                      <a:pt x="161" y="412"/>
                    </a:lnTo>
                    <a:lnTo>
                      <a:pt x="154" y="403"/>
                    </a:lnTo>
                    <a:lnTo>
                      <a:pt x="148" y="391"/>
                    </a:lnTo>
                    <a:lnTo>
                      <a:pt x="148" y="382"/>
                    </a:lnTo>
                    <a:lnTo>
                      <a:pt x="159" y="377"/>
                    </a:lnTo>
                    <a:lnTo>
                      <a:pt x="161" y="386"/>
                    </a:lnTo>
                    <a:lnTo>
                      <a:pt x="164" y="396"/>
                    </a:lnTo>
                    <a:lnTo>
                      <a:pt x="168" y="401"/>
                    </a:lnTo>
                    <a:lnTo>
                      <a:pt x="169" y="401"/>
                    </a:lnTo>
                    <a:lnTo>
                      <a:pt x="173" y="401"/>
                    </a:lnTo>
                    <a:lnTo>
                      <a:pt x="175" y="400"/>
                    </a:lnTo>
                    <a:lnTo>
                      <a:pt x="175" y="394"/>
                    </a:lnTo>
                    <a:lnTo>
                      <a:pt x="173" y="384"/>
                    </a:lnTo>
                    <a:lnTo>
                      <a:pt x="173" y="379"/>
                    </a:lnTo>
                    <a:lnTo>
                      <a:pt x="175" y="371"/>
                    </a:lnTo>
                    <a:lnTo>
                      <a:pt x="177" y="366"/>
                    </a:lnTo>
                    <a:lnTo>
                      <a:pt x="182" y="363"/>
                    </a:lnTo>
                    <a:lnTo>
                      <a:pt x="189" y="361"/>
                    </a:lnTo>
                    <a:lnTo>
                      <a:pt x="198" y="363"/>
                    </a:lnTo>
                    <a:lnTo>
                      <a:pt x="205" y="368"/>
                    </a:lnTo>
                    <a:lnTo>
                      <a:pt x="210" y="375"/>
                    </a:lnTo>
                    <a:lnTo>
                      <a:pt x="214" y="386"/>
                    </a:lnTo>
                    <a:lnTo>
                      <a:pt x="215" y="394"/>
                    </a:lnTo>
                    <a:lnTo>
                      <a:pt x="203" y="401"/>
                    </a:lnTo>
                    <a:lnTo>
                      <a:pt x="62" y="264"/>
                    </a:lnTo>
                    <a:lnTo>
                      <a:pt x="201" y="484"/>
                    </a:lnTo>
                    <a:lnTo>
                      <a:pt x="194" y="479"/>
                    </a:lnTo>
                    <a:lnTo>
                      <a:pt x="189" y="472"/>
                    </a:lnTo>
                    <a:lnTo>
                      <a:pt x="182" y="463"/>
                    </a:lnTo>
                    <a:lnTo>
                      <a:pt x="180" y="456"/>
                    </a:lnTo>
                    <a:lnTo>
                      <a:pt x="178" y="449"/>
                    </a:lnTo>
                    <a:lnTo>
                      <a:pt x="178" y="442"/>
                    </a:lnTo>
                    <a:lnTo>
                      <a:pt x="180" y="437"/>
                    </a:lnTo>
                    <a:lnTo>
                      <a:pt x="182" y="431"/>
                    </a:lnTo>
                    <a:lnTo>
                      <a:pt x="187" y="426"/>
                    </a:lnTo>
                    <a:lnTo>
                      <a:pt x="191" y="421"/>
                    </a:lnTo>
                    <a:lnTo>
                      <a:pt x="198" y="419"/>
                    </a:lnTo>
                    <a:lnTo>
                      <a:pt x="203" y="416"/>
                    </a:lnTo>
                    <a:lnTo>
                      <a:pt x="210" y="416"/>
                    </a:lnTo>
                    <a:lnTo>
                      <a:pt x="215" y="416"/>
                    </a:lnTo>
                    <a:lnTo>
                      <a:pt x="221" y="417"/>
                    </a:lnTo>
                    <a:lnTo>
                      <a:pt x="226" y="421"/>
                    </a:lnTo>
                    <a:lnTo>
                      <a:pt x="231" y="424"/>
                    </a:lnTo>
                    <a:lnTo>
                      <a:pt x="235" y="428"/>
                    </a:lnTo>
                    <a:lnTo>
                      <a:pt x="238" y="435"/>
                    </a:lnTo>
                    <a:lnTo>
                      <a:pt x="240" y="440"/>
                    </a:lnTo>
                    <a:lnTo>
                      <a:pt x="242" y="447"/>
                    </a:lnTo>
                    <a:lnTo>
                      <a:pt x="242" y="453"/>
                    </a:lnTo>
                    <a:lnTo>
                      <a:pt x="240" y="458"/>
                    </a:lnTo>
                    <a:lnTo>
                      <a:pt x="236" y="465"/>
                    </a:lnTo>
                    <a:lnTo>
                      <a:pt x="233" y="468"/>
                    </a:lnTo>
                    <a:lnTo>
                      <a:pt x="226" y="474"/>
                    </a:lnTo>
                    <a:lnTo>
                      <a:pt x="219" y="477"/>
                    </a:lnTo>
                    <a:lnTo>
                      <a:pt x="203" y="437"/>
                    </a:lnTo>
                    <a:lnTo>
                      <a:pt x="196" y="442"/>
                    </a:lnTo>
                    <a:lnTo>
                      <a:pt x="192" y="447"/>
                    </a:lnTo>
                    <a:lnTo>
                      <a:pt x="192" y="454"/>
                    </a:lnTo>
                    <a:lnTo>
                      <a:pt x="194" y="463"/>
                    </a:lnTo>
                    <a:lnTo>
                      <a:pt x="198" y="467"/>
                    </a:lnTo>
                    <a:lnTo>
                      <a:pt x="201" y="472"/>
                    </a:lnTo>
                    <a:lnTo>
                      <a:pt x="212" y="479"/>
                    </a:lnTo>
                    <a:lnTo>
                      <a:pt x="201" y="484"/>
                    </a:lnTo>
                    <a:lnTo>
                      <a:pt x="62" y="264"/>
                    </a:lnTo>
                    <a:lnTo>
                      <a:pt x="222" y="458"/>
                    </a:lnTo>
                    <a:lnTo>
                      <a:pt x="226" y="454"/>
                    </a:lnTo>
                    <a:lnTo>
                      <a:pt x="229" y="449"/>
                    </a:lnTo>
                    <a:lnTo>
                      <a:pt x="229" y="446"/>
                    </a:lnTo>
                    <a:lnTo>
                      <a:pt x="229" y="440"/>
                    </a:lnTo>
                    <a:lnTo>
                      <a:pt x="226" y="437"/>
                    </a:lnTo>
                    <a:lnTo>
                      <a:pt x="222" y="433"/>
                    </a:lnTo>
                    <a:lnTo>
                      <a:pt x="217" y="433"/>
                    </a:lnTo>
                    <a:lnTo>
                      <a:pt x="212" y="433"/>
                    </a:lnTo>
                    <a:lnTo>
                      <a:pt x="222" y="458"/>
                    </a:lnTo>
                    <a:lnTo>
                      <a:pt x="62" y="264"/>
                    </a:lnTo>
                    <a:lnTo>
                      <a:pt x="254" y="523"/>
                    </a:lnTo>
                    <a:lnTo>
                      <a:pt x="254" y="509"/>
                    </a:lnTo>
                    <a:lnTo>
                      <a:pt x="252" y="502"/>
                    </a:lnTo>
                    <a:lnTo>
                      <a:pt x="251" y="497"/>
                    </a:lnTo>
                    <a:lnTo>
                      <a:pt x="249" y="497"/>
                    </a:lnTo>
                    <a:lnTo>
                      <a:pt x="245" y="497"/>
                    </a:lnTo>
                    <a:lnTo>
                      <a:pt x="245" y="498"/>
                    </a:lnTo>
                    <a:lnTo>
                      <a:pt x="243" y="502"/>
                    </a:lnTo>
                    <a:lnTo>
                      <a:pt x="243" y="513"/>
                    </a:lnTo>
                    <a:lnTo>
                      <a:pt x="242" y="520"/>
                    </a:lnTo>
                    <a:lnTo>
                      <a:pt x="240" y="525"/>
                    </a:lnTo>
                    <a:lnTo>
                      <a:pt x="236" y="530"/>
                    </a:lnTo>
                    <a:lnTo>
                      <a:pt x="231" y="534"/>
                    </a:lnTo>
                    <a:lnTo>
                      <a:pt x="222" y="535"/>
                    </a:lnTo>
                    <a:lnTo>
                      <a:pt x="215" y="532"/>
                    </a:lnTo>
                    <a:lnTo>
                      <a:pt x="208" y="527"/>
                    </a:lnTo>
                    <a:lnTo>
                      <a:pt x="205" y="516"/>
                    </a:lnTo>
                    <a:lnTo>
                      <a:pt x="201" y="504"/>
                    </a:lnTo>
                    <a:lnTo>
                      <a:pt x="201" y="495"/>
                    </a:lnTo>
                    <a:lnTo>
                      <a:pt x="214" y="491"/>
                    </a:lnTo>
                    <a:lnTo>
                      <a:pt x="214" y="500"/>
                    </a:lnTo>
                    <a:lnTo>
                      <a:pt x="215" y="511"/>
                    </a:lnTo>
                    <a:lnTo>
                      <a:pt x="219" y="516"/>
                    </a:lnTo>
                    <a:lnTo>
                      <a:pt x="221" y="518"/>
                    </a:lnTo>
                    <a:lnTo>
                      <a:pt x="222" y="518"/>
                    </a:lnTo>
                    <a:lnTo>
                      <a:pt x="224" y="516"/>
                    </a:lnTo>
                    <a:lnTo>
                      <a:pt x="226" y="513"/>
                    </a:lnTo>
                    <a:lnTo>
                      <a:pt x="226" y="500"/>
                    </a:lnTo>
                    <a:lnTo>
                      <a:pt x="228" y="495"/>
                    </a:lnTo>
                    <a:lnTo>
                      <a:pt x="229" y="490"/>
                    </a:lnTo>
                    <a:lnTo>
                      <a:pt x="233" y="484"/>
                    </a:lnTo>
                    <a:lnTo>
                      <a:pt x="238" y="481"/>
                    </a:lnTo>
                    <a:lnTo>
                      <a:pt x="245" y="479"/>
                    </a:lnTo>
                    <a:lnTo>
                      <a:pt x="252" y="483"/>
                    </a:lnTo>
                    <a:lnTo>
                      <a:pt x="259" y="490"/>
                    </a:lnTo>
                    <a:lnTo>
                      <a:pt x="263" y="498"/>
                    </a:lnTo>
                    <a:lnTo>
                      <a:pt x="266" y="507"/>
                    </a:lnTo>
                    <a:lnTo>
                      <a:pt x="266" y="518"/>
                    </a:lnTo>
                    <a:lnTo>
                      <a:pt x="254" y="523"/>
                    </a:lnTo>
                    <a:lnTo>
                      <a:pt x="62" y="264"/>
                    </a:lnTo>
                    <a:lnTo>
                      <a:pt x="185" y="51"/>
                    </a:lnTo>
                    <a:lnTo>
                      <a:pt x="178" y="35"/>
                    </a:lnTo>
                    <a:lnTo>
                      <a:pt x="169" y="26"/>
                    </a:lnTo>
                    <a:lnTo>
                      <a:pt x="166" y="22"/>
                    </a:lnTo>
                    <a:lnTo>
                      <a:pt x="162" y="21"/>
                    </a:lnTo>
                    <a:lnTo>
                      <a:pt x="159" y="21"/>
                    </a:lnTo>
                    <a:lnTo>
                      <a:pt x="155" y="21"/>
                    </a:lnTo>
                    <a:lnTo>
                      <a:pt x="154" y="26"/>
                    </a:lnTo>
                    <a:lnTo>
                      <a:pt x="155" y="31"/>
                    </a:lnTo>
                    <a:lnTo>
                      <a:pt x="162" y="47"/>
                    </a:lnTo>
                    <a:lnTo>
                      <a:pt x="166" y="56"/>
                    </a:lnTo>
                    <a:lnTo>
                      <a:pt x="168" y="65"/>
                    </a:lnTo>
                    <a:lnTo>
                      <a:pt x="166" y="74"/>
                    </a:lnTo>
                    <a:lnTo>
                      <a:pt x="164" y="77"/>
                    </a:lnTo>
                    <a:lnTo>
                      <a:pt x="161" y="82"/>
                    </a:lnTo>
                    <a:lnTo>
                      <a:pt x="155" y="86"/>
                    </a:lnTo>
                    <a:lnTo>
                      <a:pt x="150" y="89"/>
                    </a:lnTo>
                    <a:lnTo>
                      <a:pt x="145" y="89"/>
                    </a:lnTo>
                    <a:lnTo>
                      <a:pt x="139" y="89"/>
                    </a:lnTo>
                    <a:lnTo>
                      <a:pt x="134" y="89"/>
                    </a:lnTo>
                    <a:lnTo>
                      <a:pt x="129" y="86"/>
                    </a:lnTo>
                    <a:lnTo>
                      <a:pt x="117" y="79"/>
                    </a:lnTo>
                    <a:lnTo>
                      <a:pt x="110" y="70"/>
                    </a:lnTo>
                    <a:lnTo>
                      <a:pt x="106" y="63"/>
                    </a:lnTo>
                    <a:lnTo>
                      <a:pt x="99" y="51"/>
                    </a:lnTo>
                    <a:lnTo>
                      <a:pt x="113" y="37"/>
                    </a:lnTo>
                    <a:lnTo>
                      <a:pt x="118" y="54"/>
                    </a:lnTo>
                    <a:lnTo>
                      <a:pt x="122" y="59"/>
                    </a:lnTo>
                    <a:lnTo>
                      <a:pt x="127" y="65"/>
                    </a:lnTo>
                    <a:lnTo>
                      <a:pt x="131" y="68"/>
                    </a:lnTo>
                    <a:lnTo>
                      <a:pt x="136" y="70"/>
                    </a:lnTo>
                    <a:lnTo>
                      <a:pt x="139" y="70"/>
                    </a:lnTo>
                    <a:lnTo>
                      <a:pt x="141" y="68"/>
                    </a:lnTo>
                    <a:lnTo>
                      <a:pt x="145" y="63"/>
                    </a:lnTo>
                    <a:lnTo>
                      <a:pt x="143" y="58"/>
                    </a:lnTo>
                    <a:lnTo>
                      <a:pt x="136" y="42"/>
                    </a:lnTo>
                    <a:lnTo>
                      <a:pt x="132" y="33"/>
                    </a:lnTo>
                    <a:lnTo>
                      <a:pt x="131" y="24"/>
                    </a:lnTo>
                    <a:lnTo>
                      <a:pt x="132" y="15"/>
                    </a:lnTo>
                    <a:lnTo>
                      <a:pt x="134" y="12"/>
                    </a:lnTo>
                    <a:lnTo>
                      <a:pt x="138" y="7"/>
                    </a:lnTo>
                    <a:lnTo>
                      <a:pt x="141" y="3"/>
                    </a:lnTo>
                    <a:lnTo>
                      <a:pt x="147" y="1"/>
                    </a:lnTo>
                    <a:lnTo>
                      <a:pt x="152" y="0"/>
                    </a:lnTo>
                    <a:lnTo>
                      <a:pt x="157" y="0"/>
                    </a:lnTo>
                    <a:lnTo>
                      <a:pt x="162" y="1"/>
                    </a:lnTo>
                    <a:lnTo>
                      <a:pt x="169" y="3"/>
                    </a:lnTo>
                    <a:lnTo>
                      <a:pt x="180" y="12"/>
                    </a:lnTo>
                    <a:lnTo>
                      <a:pt x="189" y="24"/>
                    </a:lnTo>
                    <a:lnTo>
                      <a:pt x="198" y="38"/>
                    </a:lnTo>
                    <a:lnTo>
                      <a:pt x="185" y="51"/>
                    </a:lnTo>
                    <a:lnTo>
                      <a:pt x="62" y="264"/>
                    </a:lnTo>
                    <a:lnTo>
                      <a:pt x="203" y="86"/>
                    </a:lnTo>
                    <a:lnTo>
                      <a:pt x="212" y="89"/>
                    </a:lnTo>
                    <a:lnTo>
                      <a:pt x="221" y="95"/>
                    </a:lnTo>
                    <a:lnTo>
                      <a:pt x="222" y="100"/>
                    </a:lnTo>
                    <a:lnTo>
                      <a:pt x="226" y="104"/>
                    </a:lnTo>
                    <a:lnTo>
                      <a:pt x="226" y="111"/>
                    </a:lnTo>
                    <a:lnTo>
                      <a:pt x="226" y="116"/>
                    </a:lnTo>
                    <a:lnTo>
                      <a:pt x="226" y="121"/>
                    </a:lnTo>
                    <a:lnTo>
                      <a:pt x="222" y="126"/>
                    </a:lnTo>
                    <a:lnTo>
                      <a:pt x="221" y="132"/>
                    </a:lnTo>
                    <a:lnTo>
                      <a:pt x="215" y="135"/>
                    </a:lnTo>
                    <a:lnTo>
                      <a:pt x="210" y="141"/>
                    </a:lnTo>
                    <a:lnTo>
                      <a:pt x="205" y="142"/>
                    </a:lnTo>
                    <a:lnTo>
                      <a:pt x="199" y="144"/>
                    </a:lnTo>
                    <a:lnTo>
                      <a:pt x="192" y="146"/>
                    </a:lnTo>
                    <a:lnTo>
                      <a:pt x="187" y="144"/>
                    </a:lnTo>
                    <a:lnTo>
                      <a:pt x="182" y="142"/>
                    </a:lnTo>
                    <a:lnTo>
                      <a:pt x="177" y="139"/>
                    </a:lnTo>
                    <a:lnTo>
                      <a:pt x="173" y="135"/>
                    </a:lnTo>
                    <a:lnTo>
                      <a:pt x="168" y="128"/>
                    </a:lnTo>
                    <a:lnTo>
                      <a:pt x="164" y="121"/>
                    </a:lnTo>
                    <a:lnTo>
                      <a:pt x="139" y="142"/>
                    </a:lnTo>
                    <a:lnTo>
                      <a:pt x="127" y="128"/>
                    </a:lnTo>
                    <a:lnTo>
                      <a:pt x="194" y="68"/>
                    </a:lnTo>
                    <a:lnTo>
                      <a:pt x="206" y="82"/>
                    </a:lnTo>
                    <a:lnTo>
                      <a:pt x="203" y="86"/>
                    </a:lnTo>
                    <a:lnTo>
                      <a:pt x="62" y="264"/>
                    </a:lnTo>
                    <a:lnTo>
                      <a:pt x="175" y="112"/>
                    </a:lnTo>
                    <a:lnTo>
                      <a:pt x="175" y="119"/>
                    </a:lnTo>
                    <a:lnTo>
                      <a:pt x="178" y="123"/>
                    </a:lnTo>
                    <a:lnTo>
                      <a:pt x="184" y="126"/>
                    </a:lnTo>
                    <a:lnTo>
                      <a:pt x="189" y="128"/>
                    </a:lnTo>
                    <a:lnTo>
                      <a:pt x="196" y="126"/>
                    </a:lnTo>
                    <a:lnTo>
                      <a:pt x="203" y="123"/>
                    </a:lnTo>
                    <a:lnTo>
                      <a:pt x="206" y="116"/>
                    </a:lnTo>
                    <a:lnTo>
                      <a:pt x="210" y="111"/>
                    </a:lnTo>
                    <a:lnTo>
                      <a:pt x="210" y="105"/>
                    </a:lnTo>
                    <a:lnTo>
                      <a:pt x="206" y="100"/>
                    </a:lnTo>
                    <a:lnTo>
                      <a:pt x="201" y="96"/>
                    </a:lnTo>
                    <a:lnTo>
                      <a:pt x="194" y="95"/>
                    </a:lnTo>
                    <a:lnTo>
                      <a:pt x="175" y="112"/>
                    </a:lnTo>
                    <a:lnTo>
                      <a:pt x="62" y="264"/>
                    </a:lnTo>
                    <a:lnTo>
                      <a:pt x="240" y="208"/>
                    </a:lnTo>
                    <a:lnTo>
                      <a:pt x="233" y="204"/>
                    </a:lnTo>
                    <a:lnTo>
                      <a:pt x="226" y="199"/>
                    </a:lnTo>
                    <a:lnTo>
                      <a:pt x="219" y="190"/>
                    </a:lnTo>
                    <a:lnTo>
                      <a:pt x="214" y="185"/>
                    </a:lnTo>
                    <a:lnTo>
                      <a:pt x="212" y="178"/>
                    </a:lnTo>
                    <a:lnTo>
                      <a:pt x="210" y="172"/>
                    </a:lnTo>
                    <a:lnTo>
                      <a:pt x="210" y="165"/>
                    </a:lnTo>
                    <a:lnTo>
                      <a:pt x="210" y="160"/>
                    </a:lnTo>
                    <a:lnTo>
                      <a:pt x="214" y="155"/>
                    </a:lnTo>
                    <a:lnTo>
                      <a:pt x="217" y="149"/>
                    </a:lnTo>
                    <a:lnTo>
                      <a:pt x="221" y="144"/>
                    </a:lnTo>
                    <a:lnTo>
                      <a:pt x="228" y="141"/>
                    </a:lnTo>
                    <a:lnTo>
                      <a:pt x="233" y="139"/>
                    </a:lnTo>
                    <a:lnTo>
                      <a:pt x="238" y="137"/>
                    </a:lnTo>
                    <a:lnTo>
                      <a:pt x="245" y="137"/>
                    </a:lnTo>
                    <a:lnTo>
                      <a:pt x="251" y="139"/>
                    </a:lnTo>
                    <a:lnTo>
                      <a:pt x="256" y="141"/>
                    </a:lnTo>
                    <a:lnTo>
                      <a:pt x="261" y="146"/>
                    </a:lnTo>
                    <a:lnTo>
                      <a:pt x="266" y="149"/>
                    </a:lnTo>
                    <a:lnTo>
                      <a:pt x="268" y="155"/>
                    </a:lnTo>
                    <a:lnTo>
                      <a:pt x="272" y="162"/>
                    </a:lnTo>
                    <a:lnTo>
                      <a:pt x="272" y="167"/>
                    </a:lnTo>
                    <a:lnTo>
                      <a:pt x="272" y="174"/>
                    </a:lnTo>
                    <a:lnTo>
                      <a:pt x="270" y="179"/>
                    </a:lnTo>
                    <a:lnTo>
                      <a:pt x="268" y="185"/>
                    </a:lnTo>
                    <a:lnTo>
                      <a:pt x="263" y="190"/>
                    </a:lnTo>
                    <a:lnTo>
                      <a:pt x="258" y="195"/>
                    </a:lnTo>
                    <a:lnTo>
                      <a:pt x="231" y="162"/>
                    </a:lnTo>
                    <a:lnTo>
                      <a:pt x="226" y="167"/>
                    </a:lnTo>
                    <a:lnTo>
                      <a:pt x="224" y="174"/>
                    </a:lnTo>
                    <a:lnTo>
                      <a:pt x="226" y="181"/>
                    </a:lnTo>
                    <a:lnTo>
                      <a:pt x="229" y="188"/>
                    </a:lnTo>
                    <a:lnTo>
                      <a:pt x="233" y="192"/>
                    </a:lnTo>
                    <a:lnTo>
                      <a:pt x="238" y="195"/>
                    </a:lnTo>
                    <a:lnTo>
                      <a:pt x="251" y="200"/>
                    </a:lnTo>
                    <a:lnTo>
                      <a:pt x="240" y="208"/>
                    </a:lnTo>
                    <a:lnTo>
                      <a:pt x="62" y="264"/>
                    </a:lnTo>
                    <a:lnTo>
                      <a:pt x="256" y="176"/>
                    </a:lnTo>
                    <a:lnTo>
                      <a:pt x="259" y="172"/>
                    </a:lnTo>
                    <a:lnTo>
                      <a:pt x="259" y="167"/>
                    </a:lnTo>
                    <a:lnTo>
                      <a:pt x="259" y="162"/>
                    </a:lnTo>
                    <a:lnTo>
                      <a:pt x="258" y="158"/>
                    </a:lnTo>
                    <a:lnTo>
                      <a:pt x="254" y="155"/>
                    </a:lnTo>
                    <a:lnTo>
                      <a:pt x="249" y="153"/>
                    </a:lnTo>
                    <a:lnTo>
                      <a:pt x="243" y="153"/>
                    </a:lnTo>
                    <a:lnTo>
                      <a:pt x="240" y="156"/>
                    </a:lnTo>
                    <a:lnTo>
                      <a:pt x="256" y="176"/>
                    </a:lnTo>
                    <a:lnTo>
                      <a:pt x="62" y="264"/>
                    </a:lnTo>
                    <a:lnTo>
                      <a:pt x="273" y="262"/>
                    </a:lnTo>
                    <a:lnTo>
                      <a:pt x="265" y="255"/>
                    </a:lnTo>
                    <a:lnTo>
                      <a:pt x="259" y="248"/>
                    </a:lnTo>
                    <a:lnTo>
                      <a:pt x="256" y="241"/>
                    </a:lnTo>
                    <a:lnTo>
                      <a:pt x="252" y="236"/>
                    </a:lnTo>
                    <a:lnTo>
                      <a:pt x="252" y="229"/>
                    </a:lnTo>
                    <a:lnTo>
                      <a:pt x="252" y="223"/>
                    </a:lnTo>
                    <a:lnTo>
                      <a:pt x="254" y="216"/>
                    </a:lnTo>
                    <a:lnTo>
                      <a:pt x="256" y="211"/>
                    </a:lnTo>
                    <a:lnTo>
                      <a:pt x="261" y="206"/>
                    </a:lnTo>
                    <a:lnTo>
                      <a:pt x="266" y="202"/>
                    </a:lnTo>
                    <a:lnTo>
                      <a:pt x="272" y="199"/>
                    </a:lnTo>
                    <a:lnTo>
                      <a:pt x="277" y="197"/>
                    </a:lnTo>
                    <a:lnTo>
                      <a:pt x="284" y="197"/>
                    </a:lnTo>
                    <a:lnTo>
                      <a:pt x="289" y="197"/>
                    </a:lnTo>
                    <a:lnTo>
                      <a:pt x="296" y="199"/>
                    </a:lnTo>
                    <a:lnTo>
                      <a:pt x="302" y="202"/>
                    </a:lnTo>
                    <a:lnTo>
                      <a:pt x="307" y="208"/>
                    </a:lnTo>
                    <a:lnTo>
                      <a:pt x="310" y="213"/>
                    </a:lnTo>
                    <a:lnTo>
                      <a:pt x="316" y="222"/>
                    </a:lnTo>
                    <a:lnTo>
                      <a:pt x="319" y="232"/>
                    </a:lnTo>
                    <a:lnTo>
                      <a:pt x="307" y="239"/>
                    </a:lnTo>
                    <a:lnTo>
                      <a:pt x="305" y="232"/>
                    </a:lnTo>
                    <a:lnTo>
                      <a:pt x="302" y="225"/>
                    </a:lnTo>
                    <a:lnTo>
                      <a:pt x="296" y="218"/>
                    </a:lnTo>
                    <a:lnTo>
                      <a:pt x="291" y="216"/>
                    </a:lnTo>
                    <a:lnTo>
                      <a:pt x="284" y="216"/>
                    </a:lnTo>
                    <a:lnTo>
                      <a:pt x="277" y="218"/>
                    </a:lnTo>
                    <a:lnTo>
                      <a:pt x="272" y="223"/>
                    </a:lnTo>
                    <a:lnTo>
                      <a:pt x="268" y="230"/>
                    </a:lnTo>
                    <a:lnTo>
                      <a:pt x="270" y="238"/>
                    </a:lnTo>
                    <a:lnTo>
                      <a:pt x="272" y="245"/>
                    </a:lnTo>
                    <a:lnTo>
                      <a:pt x="277" y="250"/>
                    </a:lnTo>
                    <a:lnTo>
                      <a:pt x="286" y="255"/>
                    </a:lnTo>
                    <a:lnTo>
                      <a:pt x="273" y="262"/>
                    </a:lnTo>
                    <a:lnTo>
                      <a:pt x="62" y="264"/>
                    </a:lnTo>
                    <a:lnTo>
                      <a:pt x="288" y="290"/>
                    </a:lnTo>
                    <a:lnTo>
                      <a:pt x="277" y="275"/>
                    </a:lnTo>
                    <a:lnTo>
                      <a:pt x="330" y="245"/>
                    </a:lnTo>
                    <a:lnTo>
                      <a:pt x="339" y="260"/>
                    </a:lnTo>
                    <a:lnTo>
                      <a:pt x="288" y="290"/>
                    </a:lnTo>
                    <a:lnTo>
                      <a:pt x="62" y="264"/>
                    </a:lnTo>
                    <a:lnTo>
                      <a:pt x="356" y="252"/>
                    </a:lnTo>
                    <a:lnTo>
                      <a:pt x="353" y="252"/>
                    </a:lnTo>
                    <a:lnTo>
                      <a:pt x="347" y="252"/>
                    </a:lnTo>
                    <a:lnTo>
                      <a:pt x="344" y="250"/>
                    </a:lnTo>
                    <a:lnTo>
                      <a:pt x="342" y="248"/>
                    </a:lnTo>
                    <a:lnTo>
                      <a:pt x="340" y="243"/>
                    </a:lnTo>
                    <a:lnTo>
                      <a:pt x="340" y="239"/>
                    </a:lnTo>
                    <a:lnTo>
                      <a:pt x="342" y="236"/>
                    </a:lnTo>
                    <a:lnTo>
                      <a:pt x="346" y="232"/>
                    </a:lnTo>
                    <a:lnTo>
                      <a:pt x="349" y="232"/>
                    </a:lnTo>
                    <a:lnTo>
                      <a:pt x="353" y="232"/>
                    </a:lnTo>
                    <a:lnTo>
                      <a:pt x="356" y="234"/>
                    </a:lnTo>
                    <a:lnTo>
                      <a:pt x="360" y="236"/>
                    </a:lnTo>
                    <a:lnTo>
                      <a:pt x="362" y="241"/>
                    </a:lnTo>
                    <a:lnTo>
                      <a:pt x="362" y="245"/>
                    </a:lnTo>
                    <a:lnTo>
                      <a:pt x="360" y="248"/>
                    </a:lnTo>
                    <a:lnTo>
                      <a:pt x="356" y="252"/>
                    </a:lnTo>
                    <a:lnTo>
                      <a:pt x="62" y="264"/>
                    </a:lnTo>
                    <a:lnTo>
                      <a:pt x="328" y="356"/>
                    </a:lnTo>
                    <a:lnTo>
                      <a:pt x="319" y="350"/>
                    </a:lnTo>
                    <a:lnTo>
                      <a:pt x="314" y="343"/>
                    </a:lnTo>
                    <a:lnTo>
                      <a:pt x="312" y="336"/>
                    </a:lnTo>
                    <a:lnTo>
                      <a:pt x="314" y="333"/>
                    </a:lnTo>
                    <a:lnTo>
                      <a:pt x="316" y="331"/>
                    </a:lnTo>
                    <a:lnTo>
                      <a:pt x="305" y="324"/>
                    </a:lnTo>
                    <a:lnTo>
                      <a:pt x="300" y="317"/>
                    </a:lnTo>
                    <a:lnTo>
                      <a:pt x="298" y="310"/>
                    </a:lnTo>
                    <a:lnTo>
                      <a:pt x="298" y="303"/>
                    </a:lnTo>
                    <a:lnTo>
                      <a:pt x="302" y="297"/>
                    </a:lnTo>
                    <a:lnTo>
                      <a:pt x="305" y="294"/>
                    </a:lnTo>
                    <a:lnTo>
                      <a:pt x="310" y="292"/>
                    </a:lnTo>
                    <a:lnTo>
                      <a:pt x="314" y="292"/>
                    </a:lnTo>
                    <a:lnTo>
                      <a:pt x="318" y="292"/>
                    </a:lnTo>
                    <a:lnTo>
                      <a:pt x="323" y="296"/>
                    </a:lnTo>
                    <a:lnTo>
                      <a:pt x="332" y="303"/>
                    </a:lnTo>
                    <a:lnTo>
                      <a:pt x="344" y="315"/>
                    </a:lnTo>
                    <a:lnTo>
                      <a:pt x="347" y="312"/>
                    </a:lnTo>
                    <a:lnTo>
                      <a:pt x="349" y="310"/>
                    </a:lnTo>
                    <a:lnTo>
                      <a:pt x="349" y="304"/>
                    </a:lnTo>
                    <a:lnTo>
                      <a:pt x="347" y="301"/>
                    </a:lnTo>
                    <a:lnTo>
                      <a:pt x="344" y="296"/>
                    </a:lnTo>
                    <a:lnTo>
                      <a:pt x="340" y="292"/>
                    </a:lnTo>
                    <a:lnTo>
                      <a:pt x="335" y="289"/>
                    </a:lnTo>
                    <a:lnTo>
                      <a:pt x="328" y="285"/>
                    </a:lnTo>
                    <a:lnTo>
                      <a:pt x="342" y="278"/>
                    </a:lnTo>
                    <a:lnTo>
                      <a:pt x="353" y="287"/>
                    </a:lnTo>
                    <a:lnTo>
                      <a:pt x="362" y="297"/>
                    </a:lnTo>
                    <a:lnTo>
                      <a:pt x="365" y="308"/>
                    </a:lnTo>
                    <a:lnTo>
                      <a:pt x="367" y="317"/>
                    </a:lnTo>
                    <a:lnTo>
                      <a:pt x="363" y="324"/>
                    </a:lnTo>
                    <a:lnTo>
                      <a:pt x="362" y="326"/>
                    </a:lnTo>
                    <a:lnTo>
                      <a:pt x="356" y="329"/>
                    </a:lnTo>
                    <a:lnTo>
                      <a:pt x="333" y="342"/>
                    </a:lnTo>
                    <a:lnTo>
                      <a:pt x="330" y="343"/>
                    </a:lnTo>
                    <a:lnTo>
                      <a:pt x="330" y="347"/>
                    </a:lnTo>
                    <a:lnTo>
                      <a:pt x="332" y="349"/>
                    </a:lnTo>
                    <a:lnTo>
                      <a:pt x="337" y="352"/>
                    </a:lnTo>
                    <a:lnTo>
                      <a:pt x="328" y="356"/>
                    </a:lnTo>
                    <a:lnTo>
                      <a:pt x="62" y="264"/>
                    </a:lnTo>
                    <a:lnTo>
                      <a:pt x="335" y="319"/>
                    </a:lnTo>
                    <a:lnTo>
                      <a:pt x="325" y="310"/>
                    </a:lnTo>
                    <a:lnTo>
                      <a:pt x="321" y="310"/>
                    </a:lnTo>
                    <a:lnTo>
                      <a:pt x="318" y="310"/>
                    </a:lnTo>
                    <a:lnTo>
                      <a:pt x="314" y="313"/>
                    </a:lnTo>
                    <a:lnTo>
                      <a:pt x="314" y="319"/>
                    </a:lnTo>
                    <a:lnTo>
                      <a:pt x="318" y="322"/>
                    </a:lnTo>
                    <a:lnTo>
                      <a:pt x="323" y="326"/>
                    </a:lnTo>
                    <a:lnTo>
                      <a:pt x="335" y="319"/>
                    </a:lnTo>
                    <a:lnTo>
                      <a:pt x="62" y="264"/>
                    </a:lnTo>
                    <a:lnTo>
                      <a:pt x="333" y="382"/>
                    </a:lnTo>
                    <a:lnTo>
                      <a:pt x="326" y="364"/>
                    </a:lnTo>
                    <a:lnTo>
                      <a:pt x="407" y="327"/>
                    </a:lnTo>
                    <a:lnTo>
                      <a:pt x="414" y="345"/>
                    </a:lnTo>
                    <a:lnTo>
                      <a:pt x="333" y="382"/>
                    </a:lnTo>
                    <a:lnTo>
                      <a:pt x="62" y="264"/>
                    </a:lnTo>
                    <a:lnTo>
                      <a:pt x="347" y="414"/>
                    </a:lnTo>
                    <a:lnTo>
                      <a:pt x="340" y="398"/>
                    </a:lnTo>
                    <a:lnTo>
                      <a:pt x="397" y="373"/>
                    </a:lnTo>
                    <a:lnTo>
                      <a:pt x="404" y="391"/>
                    </a:lnTo>
                    <a:lnTo>
                      <a:pt x="347" y="414"/>
                    </a:lnTo>
                    <a:lnTo>
                      <a:pt x="62" y="264"/>
                    </a:lnTo>
                    <a:lnTo>
                      <a:pt x="422" y="384"/>
                    </a:lnTo>
                    <a:lnTo>
                      <a:pt x="418" y="386"/>
                    </a:lnTo>
                    <a:lnTo>
                      <a:pt x="414" y="384"/>
                    </a:lnTo>
                    <a:lnTo>
                      <a:pt x="411" y="382"/>
                    </a:lnTo>
                    <a:lnTo>
                      <a:pt x="409" y="379"/>
                    </a:lnTo>
                    <a:lnTo>
                      <a:pt x="407" y="375"/>
                    </a:lnTo>
                    <a:lnTo>
                      <a:pt x="409" y="371"/>
                    </a:lnTo>
                    <a:lnTo>
                      <a:pt x="411" y="368"/>
                    </a:lnTo>
                    <a:lnTo>
                      <a:pt x="414" y="364"/>
                    </a:lnTo>
                    <a:lnTo>
                      <a:pt x="418" y="364"/>
                    </a:lnTo>
                    <a:lnTo>
                      <a:pt x="422" y="364"/>
                    </a:lnTo>
                    <a:lnTo>
                      <a:pt x="425" y="368"/>
                    </a:lnTo>
                    <a:lnTo>
                      <a:pt x="427" y="371"/>
                    </a:lnTo>
                    <a:lnTo>
                      <a:pt x="429" y="375"/>
                    </a:lnTo>
                    <a:lnTo>
                      <a:pt x="427" y="379"/>
                    </a:lnTo>
                    <a:lnTo>
                      <a:pt x="425" y="382"/>
                    </a:lnTo>
                    <a:lnTo>
                      <a:pt x="422" y="384"/>
                    </a:lnTo>
                    <a:lnTo>
                      <a:pt x="62" y="264"/>
                    </a:lnTo>
                    <a:lnTo>
                      <a:pt x="409" y="453"/>
                    </a:lnTo>
                    <a:lnTo>
                      <a:pt x="411" y="440"/>
                    </a:lnTo>
                    <a:lnTo>
                      <a:pt x="409" y="431"/>
                    </a:lnTo>
                    <a:lnTo>
                      <a:pt x="407" y="428"/>
                    </a:lnTo>
                    <a:lnTo>
                      <a:pt x="404" y="428"/>
                    </a:lnTo>
                    <a:lnTo>
                      <a:pt x="402" y="428"/>
                    </a:lnTo>
                    <a:lnTo>
                      <a:pt x="400" y="430"/>
                    </a:lnTo>
                    <a:lnTo>
                      <a:pt x="400" y="433"/>
                    </a:lnTo>
                    <a:lnTo>
                      <a:pt x="399" y="444"/>
                    </a:lnTo>
                    <a:lnTo>
                      <a:pt x="399" y="451"/>
                    </a:lnTo>
                    <a:lnTo>
                      <a:pt x="397" y="456"/>
                    </a:lnTo>
                    <a:lnTo>
                      <a:pt x="393" y="461"/>
                    </a:lnTo>
                    <a:lnTo>
                      <a:pt x="386" y="465"/>
                    </a:lnTo>
                    <a:lnTo>
                      <a:pt x="379" y="467"/>
                    </a:lnTo>
                    <a:lnTo>
                      <a:pt x="370" y="463"/>
                    </a:lnTo>
                    <a:lnTo>
                      <a:pt x="365" y="458"/>
                    </a:lnTo>
                    <a:lnTo>
                      <a:pt x="360" y="449"/>
                    </a:lnTo>
                    <a:lnTo>
                      <a:pt x="356" y="435"/>
                    </a:lnTo>
                    <a:lnTo>
                      <a:pt x="356" y="426"/>
                    </a:lnTo>
                    <a:lnTo>
                      <a:pt x="369" y="423"/>
                    </a:lnTo>
                    <a:lnTo>
                      <a:pt x="369" y="431"/>
                    </a:lnTo>
                    <a:lnTo>
                      <a:pt x="372" y="442"/>
                    </a:lnTo>
                    <a:lnTo>
                      <a:pt x="374" y="447"/>
                    </a:lnTo>
                    <a:lnTo>
                      <a:pt x="377" y="449"/>
                    </a:lnTo>
                    <a:lnTo>
                      <a:pt x="379" y="449"/>
                    </a:lnTo>
                    <a:lnTo>
                      <a:pt x="381" y="447"/>
                    </a:lnTo>
                    <a:lnTo>
                      <a:pt x="381" y="444"/>
                    </a:lnTo>
                    <a:lnTo>
                      <a:pt x="383" y="431"/>
                    </a:lnTo>
                    <a:lnTo>
                      <a:pt x="383" y="426"/>
                    </a:lnTo>
                    <a:lnTo>
                      <a:pt x="384" y="421"/>
                    </a:lnTo>
                    <a:lnTo>
                      <a:pt x="388" y="416"/>
                    </a:lnTo>
                    <a:lnTo>
                      <a:pt x="393" y="412"/>
                    </a:lnTo>
                    <a:lnTo>
                      <a:pt x="402" y="410"/>
                    </a:lnTo>
                    <a:lnTo>
                      <a:pt x="409" y="414"/>
                    </a:lnTo>
                    <a:lnTo>
                      <a:pt x="414" y="419"/>
                    </a:lnTo>
                    <a:lnTo>
                      <a:pt x="420" y="430"/>
                    </a:lnTo>
                    <a:lnTo>
                      <a:pt x="422" y="438"/>
                    </a:lnTo>
                    <a:lnTo>
                      <a:pt x="422" y="449"/>
                    </a:lnTo>
                    <a:lnTo>
                      <a:pt x="409" y="453"/>
                    </a:lnTo>
                    <a:lnTo>
                      <a:pt x="62" y="264"/>
                    </a:lnTo>
                    <a:lnTo>
                      <a:pt x="430" y="509"/>
                    </a:lnTo>
                    <a:lnTo>
                      <a:pt x="425" y="488"/>
                    </a:lnTo>
                    <a:lnTo>
                      <a:pt x="400" y="495"/>
                    </a:lnTo>
                    <a:lnTo>
                      <a:pt x="397" y="497"/>
                    </a:lnTo>
                    <a:lnTo>
                      <a:pt x="395" y="498"/>
                    </a:lnTo>
                    <a:lnTo>
                      <a:pt x="393" y="502"/>
                    </a:lnTo>
                    <a:lnTo>
                      <a:pt x="393" y="505"/>
                    </a:lnTo>
                    <a:lnTo>
                      <a:pt x="397" y="511"/>
                    </a:lnTo>
                    <a:lnTo>
                      <a:pt x="400" y="518"/>
                    </a:lnTo>
                    <a:lnTo>
                      <a:pt x="388" y="521"/>
                    </a:lnTo>
                    <a:lnTo>
                      <a:pt x="383" y="514"/>
                    </a:lnTo>
                    <a:lnTo>
                      <a:pt x="379" y="505"/>
                    </a:lnTo>
                    <a:lnTo>
                      <a:pt x="377" y="497"/>
                    </a:lnTo>
                    <a:lnTo>
                      <a:pt x="379" y="488"/>
                    </a:lnTo>
                    <a:lnTo>
                      <a:pt x="381" y="484"/>
                    </a:lnTo>
                    <a:lnTo>
                      <a:pt x="384" y="481"/>
                    </a:lnTo>
                    <a:lnTo>
                      <a:pt x="388" y="479"/>
                    </a:lnTo>
                    <a:lnTo>
                      <a:pt x="393" y="477"/>
                    </a:lnTo>
                    <a:lnTo>
                      <a:pt x="418" y="468"/>
                    </a:lnTo>
                    <a:lnTo>
                      <a:pt x="416" y="461"/>
                    </a:lnTo>
                    <a:lnTo>
                      <a:pt x="420" y="460"/>
                    </a:lnTo>
                    <a:lnTo>
                      <a:pt x="453" y="476"/>
                    </a:lnTo>
                    <a:lnTo>
                      <a:pt x="455" y="477"/>
                    </a:lnTo>
                    <a:lnTo>
                      <a:pt x="437" y="484"/>
                    </a:lnTo>
                    <a:lnTo>
                      <a:pt x="443" y="504"/>
                    </a:lnTo>
                    <a:lnTo>
                      <a:pt x="430" y="509"/>
                    </a:lnTo>
                    <a:lnTo>
                      <a:pt x="62" y="264"/>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91" name="Freeform 122"/>
              <p:cNvSpPr>
                <a:spLocks/>
              </p:cNvSpPr>
              <p:nvPr/>
            </p:nvSpPr>
            <p:spPr bwMode="auto">
              <a:xfrm>
                <a:off x="3073" y="1990"/>
                <a:ext cx="192" cy="126"/>
              </a:xfrm>
              <a:custGeom>
                <a:avLst/>
                <a:gdLst>
                  <a:gd name="T0" fmla="*/ 5 w 192"/>
                  <a:gd name="T1" fmla="*/ 126 h 126"/>
                  <a:gd name="T2" fmla="*/ 103 w 192"/>
                  <a:gd name="T3" fmla="*/ 64 h 126"/>
                  <a:gd name="T4" fmla="*/ 105 w 192"/>
                  <a:gd name="T5" fmla="*/ 103 h 126"/>
                  <a:gd name="T6" fmla="*/ 105 w 192"/>
                  <a:gd name="T7" fmla="*/ 101 h 126"/>
                  <a:gd name="T8" fmla="*/ 146 w 192"/>
                  <a:gd name="T9" fmla="*/ 46 h 126"/>
                  <a:gd name="T10" fmla="*/ 146 w 192"/>
                  <a:gd name="T11" fmla="*/ 46 h 126"/>
                  <a:gd name="T12" fmla="*/ 192 w 192"/>
                  <a:gd name="T13" fmla="*/ 0 h 126"/>
                  <a:gd name="T14" fmla="*/ 192 w 192"/>
                  <a:gd name="T15" fmla="*/ 0 h 126"/>
                  <a:gd name="T16" fmla="*/ 162 w 192"/>
                  <a:gd name="T17" fmla="*/ 11 h 126"/>
                  <a:gd name="T18" fmla="*/ 128 w 192"/>
                  <a:gd name="T19" fmla="*/ 23 h 126"/>
                  <a:gd name="T20" fmla="*/ 65 w 192"/>
                  <a:gd name="T21" fmla="*/ 36 h 126"/>
                  <a:gd name="T22" fmla="*/ 63 w 192"/>
                  <a:gd name="T23" fmla="*/ 36 h 126"/>
                  <a:gd name="T24" fmla="*/ 98 w 192"/>
                  <a:gd name="T25" fmla="*/ 53 h 126"/>
                  <a:gd name="T26" fmla="*/ 0 w 192"/>
                  <a:gd name="T27" fmla="*/ 119 h 126"/>
                  <a:gd name="T28" fmla="*/ 0 w 192"/>
                  <a:gd name="T29" fmla="*/ 119 h 126"/>
                  <a:gd name="T30" fmla="*/ 5 w 192"/>
                  <a:gd name="T31" fmla="*/ 126 h 126"/>
                  <a:gd name="T32" fmla="*/ 5 w 192"/>
                  <a:gd name="T33" fmla="*/ 126 h 126"/>
                  <a:gd name="T34" fmla="*/ 5 w 192"/>
                  <a:gd name="T35" fmla="*/ 126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26"/>
                  <a:gd name="T56" fmla="*/ 192 w 192"/>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26">
                    <a:moveTo>
                      <a:pt x="5" y="126"/>
                    </a:moveTo>
                    <a:lnTo>
                      <a:pt x="103" y="64"/>
                    </a:lnTo>
                    <a:lnTo>
                      <a:pt x="105" y="103"/>
                    </a:lnTo>
                    <a:lnTo>
                      <a:pt x="105" y="101"/>
                    </a:lnTo>
                    <a:lnTo>
                      <a:pt x="146" y="46"/>
                    </a:lnTo>
                    <a:lnTo>
                      <a:pt x="192" y="0"/>
                    </a:lnTo>
                    <a:lnTo>
                      <a:pt x="162" y="11"/>
                    </a:lnTo>
                    <a:lnTo>
                      <a:pt x="128" y="23"/>
                    </a:lnTo>
                    <a:lnTo>
                      <a:pt x="65" y="36"/>
                    </a:lnTo>
                    <a:lnTo>
                      <a:pt x="63" y="36"/>
                    </a:lnTo>
                    <a:lnTo>
                      <a:pt x="98" y="53"/>
                    </a:lnTo>
                    <a:lnTo>
                      <a:pt x="0" y="119"/>
                    </a:lnTo>
                    <a:lnTo>
                      <a:pt x="5" y="126"/>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3" name="Group 144"/>
            <p:cNvGrpSpPr>
              <a:grpSpLocks/>
            </p:cNvGrpSpPr>
            <p:nvPr/>
          </p:nvGrpSpPr>
          <p:grpSpPr bwMode="auto">
            <a:xfrm>
              <a:off x="1068" y="2673"/>
              <a:ext cx="1062" cy="886"/>
              <a:chOff x="1068" y="2673"/>
              <a:chExt cx="1062" cy="886"/>
            </a:xfrm>
          </p:grpSpPr>
          <p:sp>
            <p:nvSpPr>
              <p:cNvPr id="23588" name="Freeform 104"/>
              <p:cNvSpPr>
                <a:spLocks/>
              </p:cNvSpPr>
              <p:nvPr/>
            </p:nvSpPr>
            <p:spPr bwMode="auto">
              <a:xfrm>
                <a:off x="1068" y="2733"/>
                <a:ext cx="624" cy="826"/>
              </a:xfrm>
              <a:custGeom>
                <a:avLst/>
                <a:gdLst>
                  <a:gd name="T0" fmla="*/ 41 w 624"/>
                  <a:gd name="T1" fmla="*/ 67 h 826"/>
                  <a:gd name="T2" fmla="*/ 74 w 624"/>
                  <a:gd name="T3" fmla="*/ 114 h 826"/>
                  <a:gd name="T4" fmla="*/ 22 w 624"/>
                  <a:gd name="T5" fmla="*/ 128 h 826"/>
                  <a:gd name="T6" fmla="*/ 22 w 624"/>
                  <a:gd name="T7" fmla="*/ 195 h 826"/>
                  <a:gd name="T8" fmla="*/ 73 w 624"/>
                  <a:gd name="T9" fmla="*/ 186 h 826"/>
                  <a:gd name="T10" fmla="*/ 50 w 624"/>
                  <a:gd name="T11" fmla="*/ 225 h 826"/>
                  <a:gd name="T12" fmla="*/ 39 w 624"/>
                  <a:gd name="T13" fmla="*/ 204 h 826"/>
                  <a:gd name="T14" fmla="*/ 96 w 624"/>
                  <a:gd name="T15" fmla="*/ 266 h 826"/>
                  <a:gd name="T16" fmla="*/ 74 w 624"/>
                  <a:gd name="T17" fmla="*/ 333 h 826"/>
                  <a:gd name="T18" fmla="*/ 131 w 624"/>
                  <a:gd name="T19" fmla="*/ 306 h 826"/>
                  <a:gd name="T20" fmla="*/ 90 w 624"/>
                  <a:gd name="T21" fmla="*/ 338 h 826"/>
                  <a:gd name="T22" fmla="*/ 20 w 624"/>
                  <a:gd name="T23" fmla="*/ 162 h 826"/>
                  <a:gd name="T24" fmla="*/ 205 w 624"/>
                  <a:gd name="T25" fmla="*/ 454 h 826"/>
                  <a:gd name="T26" fmla="*/ 140 w 624"/>
                  <a:gd name="T27" fmla="*/ 465 h 826"/>
                  <a:gd name="T28" fmla="*/ 208 w 624"/>
                  <a:gd name="T29" fmla="*/ 571 h 826"/>
                  <a:gd name="T30" fmla="*/ 187 w 624"/>
                  <a:gd name="T31" fmla="*/ 509 h 826"/>
                  <a:gd name="T32" fmla="*/ 217 w 624"/>
                  <a:gd name="T33" fmla="*/ 491 h 826"/>
                  <a:gd name="T34" fmla="*/ 20 w 624"/>
                  <a:gd name="T35" fmla="*/ 162 h 826"/>
                  <a:gd name="T36" fmla="*/ 275 w 624"/>
                  <a:gd name="T37" fmla="*/ 571 h 826"/>
                  <a:gd name="T38" fmla="*/ 268 w 624"/>
                  <a:gd name="T39" fmla="*/ 581 h 826"/>
                  <a:gd name="T40" fmla="*/ 279 w 624"/>
                  <a:gd name="T41" fmla="*/ 673 h 826"/>
                  <a:gd name="T42" fmla="*/ 307 w 624"/>
                  <a:gd name="T43" fmla="*/ 648 h 826"/>
                  <a:gd name="T44" fmla="*/ 327 w 624"/>
                  <a:gd name="T45" fmla="*/ 655 h 826"/>
                  <a:gd name="T46" fmla="*/ 279 w 624"/>
                  <a:gd name="T47" fmla="*/ 648 h 826"/>
                  <a:gd name="T48" fmla="*/ 344 w 624"/>
                  <a:gd name="T49" fmla="*/ 724 h 826"/>
                  <a:gd name="T50" fmla="*/ 325 w 624"/>
                  <a:gd name="T51" fmla="*/ 758 h 826"/>
                  <a:gd name="T52" fmla="*/ 309 w 624"/>
                  <a:gd name="T53" fmla="*/ 710 h 826"/>
                  <a:gd name="T54" fmla="*/ 346 w 624"/>
                  <a:gd name="T55" fmla="*/ 673 h 826"/>
                  <a:gd name="T56" fmla="*/ 304 w 624"/>
                  <a:gd name="T57" fmla="*/ 737 h 826"/>
                  <a:gd name="T58" fmla="*/ 349 w 624"/>
                  <a:gd name="T59" fmla="*/ 708 h 826"/>
                  <a:gd name="T60" fmla="*/ 337 w 624"/>
                  <a:gd name="T61" fmla="*/ 707 h 826"/>
                  <a:gd name="T62" fmla="*/ 371 w 624"/>
                  <a:gd name="T63" fmla="*/ 731 h 826"/>
                  <a:gd name="T64" fmla="*/ 376 w 624"/>
                  <a:gd name="T65" fmla="*/ 751 h 826"/>
                  <a:gd name="T66" fmla="*/ 402 w 624"/>
                  <a:gd name="T67" fmla="*/ 745 h 826"/>
                  <a:gd name="T68" fmla="*/ 471 w 624"/>
                  <a:gd name="T69" fmla="*/ 809 h 826"/>
                  <a:gd name="T70" fmla="*/ 182 w 624"/>
                  <a:gd name="T71" fmla="*/ 61 h 826"/>
                  <a:gd name="T72" fmla="*/ 145 w 624"/>
                  <a:gd name="T73" fmla="*/ 75 h 826"/>
                  <a:gd name="T74" fmla="*/ 126 w 624"/>
                  <a:gd name="T75" fmla="*/ 44 h 826"/>
                  <a:gd name="T76" fmla="*/ 182 w 624"/>
                  <a:gd name="T77" fmla="*/ 1 h 826"/>
                  <a:gd name="T78" fmla="*/ 140 w 624"/>
                  <a:gd name="T79" fmla="*/ 91 h 826"/>
                  <a:gd name="T80" fmla="*/ 178 w 624"/>
                  <a:gd name="T81" fmla="*/ 148 h 826"/>
                  <a:gd name="T82" fmla="*/ 157 w 624"/>
                  <a:gd name="T83" fmla="*/ 105 h 826"/>
                  <a:gd name="T84" fmla="*/ 20 w 624"/>
                  <a:gd name="T85" fmla="*/ 162 h 826"/>
                  <a:gd name="T86" fmla="*/ 194 w 624"/>
                  <a:gd name="T87" fmla="*/ 162 h 826"/>
                  <a:gd name="T88" fmla="*/ 182 w 624"/>
                  <a:gd name="T89" fmla="*/ 181 h 826"/>
                  <a:gd name="T90" fmla="*/ 253 w 624"/>
                  <a:gd name="T91" fmla="*/ 227 h 826"/>
                  <a:gd name="T92" fmla="*/ 260 w 624"/>
                  <a:gd name="T93" fmla="*/ 216 h 826"/>
                  <a:gd name="T94" fmla="*/ 191 w 624"/>
                  <a:gd name="T95" fmla="*/ 285 h 826"/>
                  <a:gd name="T96" fmla="*/ 238 w 624"/>
                  <a:gd name="T97" fmla="*/ 273 h 826"/>
                  <a:gd name="T98" fmla="*/ 219 w 624"/>
                  <a:gd name="T99" fmla="*/ 315 h 826"/>
                  <a:gd name="T100" fmla="*/ 212 w 624"/>
                  <a:gd name="T101" fmla="*/ 296 h 826"/>
                  <a:gd name="T102" fmla="*/ 379 w 624"/>
                  <a:gd name="T103" fmla="*/ 451 h 826"/>
                  <a:gd name="T104" fmla="*/ 341 w 624"/>
                  <a:gd name="T105" fmla="*/ 497 h 826"/>
                  <a:gd name="T106" fmla="*/ 371 w 624"/>
                  <a:gd name="T107" fmla="*/ 557 h 826"/>
                  <a:gd name="T108" fmla="*/ 341 w 624"/>
                  <a:gd name="T109" fmla="*/ 525 h 826"/>
                  <a:gd name="T110" fmla="*/ 409 w 624"/>
                  <a:gd name="T111" fmla="*/ 571 h 826"/>
                  <a:gd name="T112" fmla="*/ 376 w 624"/>
                  <a:gd name="T113" fmla="*/ 597 h 826"/>
                  <a:gd name="T114" fmla="*/ 469 w 624"/>
                  <a:gd name="T115" fmla="*/ 573 h 826"/>
                  <a:gd name="T116" fmla="*/ 468 w 624"/>
                  <a:gd name="T117" fmla="*/ 662 h 826"/>
                  <a:gd name="T118" fmla="*/ 513 w 624"/>
                  <a:gd name="T119" fmla="*/ 705 h 826"/>
                  <a:gd name="T120" fmla="*/ 508 w 624"/>
                  <a:gd name="T121" fmla="*/ 682 h 826"/>
                  <a:gd name="T122" fmla="*/ 570 w 624"/>
                  <a:gd name="T123" fmla="*/ 722 h 826"/>
                  <a:gd name="T124" fmla="*/ 20 w 624"/>
                  <a:gd name="T125" fmla="*/ 162 h 8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826"/>
                  <a:gd name="T191" fmla="*/ 624 w 624"/>
                  <a:gd name="T192" fmla="*/ 826 h 8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826">
                    <a:moveTo>
                      <a:pt x="20" y="162"/>
                    </a:moveTo>
                    <a:lnTo>
                      <a:pt x="20" y="162"/>
                    </a:lnTo>
                    <a:lnTo>
                      <a:pt x="15" y="155"/>
                    </a:lnTo>
                    <a:lnTo>
                      <a:pt x="9" y="146"/>
                    </a:lnTo>
                    <a:lnTo>
                      <a:pt x="6" y="139"/>
                    </a:lnTo>
                    <a:lnTo>
                      <a:pt x="2" y="130"/>
                    </a:lnTo>
                    <a:lnTo>
                      <a:pt x="0" y="118"/>
                    </a:lnTo>
                    <a:lnTo>
                      <a:pt x="0" y="107"/>
                    </a:lnTo>
                    <a:lnTo>
                      <a:pt x="2" y="98"/>
                    </a:lnTo>
                    <a:lnTo>
                      <a:pt x="6" y="90"/>
                    </a:lnTo>
                    <a:lnTo>
                      <a:pt x="11" y="82"/>
                    </a:lnTo>
                    <a:lnTo>
                      <a:pt x="18" y="75"/>
                    </a:lnTo>
                    <a:lnTo>
                      <a:pt x="25" y="72"/>
                    </a:lnTo>
                    <a:lnTo>
                      <a:pt x="32" y="68"/>
                    </a:lnTo>
                    <a:lnTo>
                      <a:pt x="41" y="67"/>
                    </a:lnTo>
                    <a:lnTo>
                      <a:pt x="50" y="67"/>
                    </a:lnTo>
                    <a:lnTo>
                      <a:pt x="59" y="68"/>
                    </a:lnTo>
                    <a:lnTo>
                      <a:pt x="67" y="74"/>
                    </a:lnTo>
                    <a:lnTo>
                      <a:pt x="74" y="79"/>
                    </a:lnTo>
                    <a:lnTo>
                      <a:pt x="82" y="86"/>
                    </a:lnTo>
                    <a:lnTo>
                      <a:pt x="87" y="97"/>
                    </a:lnTo>
                    <a:lnTo>
                      <a:pt x="92" y="107"/>
                    </a:lnTo>
                    <a:lnTo>
                      <a:pt x="94" y="125"/>
                    </a:lnTo>
                    <a:lnTo>
                      <a:pt x="94" y="134"/>
                    </a:lnTo>
                    <a:lnTo>
                      <a:pt x="92" y="141"/>
                    </a:lnTo>
                    <a:lnTo>
                      <a:pt x="73" y="146"/>
                    </a:lnTo>
                    <a:lnTo>
                      <a:pt x="76" y="130"/>
                    </a:lnTo>
                    <a:lnTo>
                      <a:pt x="74" y="121"/>
                    </a:lnTo>
                    <a:lnTo>
                      <a:pt x="74" y="114"/>
                    </a:lnTo>
                    <a:lnTo>
                      <a:pt x="71" y="107"/>
                    </a:lnTo>
                    <a:lnTo>
                      <a:pt x="69" y="102"/>
                    </a:lnTo>
                    <a:lnTo>
                      <a:pt x="64" y="97"/>
                    </a:lnTo>
                    <a:lnTo>
                      <a:pt x="60" y="93"/>
                    </a:lnTo>
                    <a:lnTo>
                      <a:pt x="55" y="91"/>
                    </a:lnTo>
                    <a:lnTo>
                      <a:pt x="50" y="90"/>
                    </a:lnTo>
                    <a:lnTo>
                      <a:pt x="45" y="90"/>
                    </a:lnTo>
                    <a:lnTo>
                      <a:pt x="39" y="90"/>
                    </a:lnTo>
                    <a:lnTo>
                      <a:pt x="34" y="91"/>
                    </a:lnTo>
                    <a:lnTo>
                      <a:pt x="29" y="95"/>
                    </a:lnTo>
                    <a:lnTo>
                      <a:pt x="25" y="98"/>
                    </a:lnTo>
                    <a:lnTo>
                      <a:pt x="23" y="104"/>
                    </a:lnTo>
                    <a:lnTo>
                      <a:pt x="22" y="109"/>
                    </a:lnTo>
                    <a:lnTo>
                      <a:pt x="20" y="114"/>
                    </a:lnTo>
                    <a:lnTo>
                      <a:pt x="20" y="121"/>
                    </a:lnTo>
                    <a:lnTo>
                      <a:pt x="22" y="128"/>
                    </a:lnTo>
                    <a:lnTo>
                      <a:pt x="23" y="135"/>
                    </a:lnTo>
                    <a:lnTo>
                      <a:pt x="29" y="142"/>
                    </a:lnTo>
                    <a:lnTo>
                      <a:pt x="39" y="156"/>
                    </a:lnTo>
                    <a:lnTo>
                      <a:pt x="20" y="162"/>
                    </a:lnTo>
                    <a:lnTo>
                      <a:pt x="43" y="238"/>
                    </a:lnTo>
                    <a:lnTo>
                      <a:pt x="36" y="231"/>
                    </a:lnTo>
                    <a:lnTo>
                      <a:pt x="32" y="223"/>
                    </a:lnTo>
                    <a:lnTo>
                      <a:pt x="32" y="216"/>
                    </a:lnTo>
                    <a:lnTo>
                      <a:pt x="32" y="213"/>
                    </a:lnTo>
                    <a:lnTo>
                      <a:pt x="36" y="211"/>
                    </a:lnTo>
                    <a:lnTo>
                      <a:pt x="27" y="202"/>
                    </a:lnTo>
                    <a:lnTo>
                      <a:pt x="22" y="195"/>
                    </a:lnTo>
                    <a:lnTo>
                      <a:pt x="22" y="188"/>
                    </a:lnTo>
                    <a:lnTo>
                      <a:pt x="23" y="181"/>
                    </a:lnTo>
                    <a:lnTo>
                      <a:pt x="27" y="178"/>
                    </a:lnTo>
                    <a:lnTo>
                      <a:pt x="30" y="174"/>
                    </a:lnTo>
                    <a:lnTo>
                      <a:pt x="36" y="172"/>
                    </a:lnTo>
                    <a:lnTo>
                      <a:pt x="39" y="172"/>
                    </a:lnTo>
                    <a:lnTo>
                      <a:pt x="45" y="174"/>
                    </a:lnTo>
                    <a:lnTo>
                      <a:pt x="48" y="178"/>
                    </a:lnTo>
                    <a:lnTo>
                      <a:pt x="57" y="186"/>
                    </a:lnTo>
                    <a:lnTo>
                      <a:pt x="66" y="199"/>
                    </a:lnTo>
                    <a:lnTo>
                      <a:pt x="69" y="199"/>
                    </a:lnTo>
                    <a:lnTo>
                      <a:pt x="73" y="195"/>
                    </a:lnTo>
                    <a:lnTo>
                      <a:pt x="73" y="192"/>
                    </a:lnTo>
                    <a:lnTo>
                      <a:pt x="73" y="186"/>
                    </a:lnTo>
                    <a:lnTo>
                      <a:pt x="69" y="181"/>
                    </a:lnTo>
                    <a:lnTo>
                      <a:pt x="66" y="176"/>
                    </a:lnTo>
                    <a:lnTo>
                      <a:pt x="60" y="172"/>
                    </a:lnTo>
                    <a:lnTo>
                      <a:pt x="55" y="169"/>
                    </a:lnTo>
                    <a:lnTo>
                      <a:pt x="71" y="164"/>
                    </a:lnTo>
                    <a:lnTo>
                      <a:pt x="80" y="174"/>
                    </a:lnTo>
                    <a:lnTo>
                      <a:pt x="85" y="186"/>
                    </a:lnTo>
                    <a:lnTo>
                      <a:pt x="89" y="197"/>
                    </a:lnTo>
                    <a:lnTo>
                      <a:pt x="87" y="206"/>
                    </a:lnTo>
                    <a:lnTo>
                      <a:pt x="83" y="211"/>
                    </a:lnTo>
                    <a:lnTo>
                      <a:pt x="80" y="215"/>
                    </a:lnTo>
                    <a:lnTo>
                      <a:pt x="76" y="216"/>
                    </a:lnTo>
                    <a:lnTo>
                      <a:pt x="50" y="225"/>
                    </a:lnTo>
                    <a:lnTo>
                      <a:pt x="48" y="227"/>
                    </a:lnTo>
                    <a:lnTo>
                      <a:pt x="48" y="229"/>
                    </a:lnTo>
                    <a:lnTo>
                      <a:pt x="48" y="231"/>
                    </a:lnTo>
                    <a:lnTo>
                      <a:pt x="53" y="236"/>
                    </a:lnTo>
                    <a:lnTo>
                      <a:pt x="43" y="238"/>
                    </a:lnTo>
                    <a:lnTo>
                      <a:pt x="20" y="162"/>
                    </a:lnTo>
                    <a:lnTo>
                      <a:pt x="57" y="202"/>
                    </a:lnTo>
                    <a:lnTo>
                      <a:pt x="48" y="194"/>
                    </a:lnTo>
                    <a:lnTo>
                      <a:pt x="45" y="190"/>
                    </a:lnTo>
                    <a:lnTo>
                      <a:pt x="39" y="192"/>
                    </a:lnTo>
                    <a:lnTo>
                      <a:pt x="36" y="194"/>
                    </a:lnTo>
                    <a:lnTo>
                      <a:pt x="36" y="199"/>
                    </a:lnTo>
                    <a:lnTo>
                      <a:pt x="39" y="204"/>
                    </a:lnTo>
                    <a:lnTo>
                      <a:pt x="43" y="208"/>
                    </a:lnTo>
                    <a:lnTo>
                      <a:pt x="57" y="202"/>
                    </a:lnTo>
                    <a:lnTo>
                      <a:pt x="20" y="162"/>
                    </a:lnTo>
                    <a:lnTo>
                      <a:pt x="90" y="252"/>
                    </a:lnTo>
                    <a:lnTo>
                      <a:pt x="99" y="253"/>
                    </a:lnTo>
                    <a:lnTo>
                      <a:pt x="106" y="255"/>
                    </a:lnTo>
                    <a:lnTo>
                      <a:pt x="112" y="259"/>
                    </a:lnTo>
                    <a:lnTo>
                      <a:pt x="113" y="264"/>
                    </a:lnTo>
                    <a:lnTo>
                      <a:pt x="115" y="269"/>
                    </a:lnTo>
                    <a:lnTo>
                      <a:pt x="113" y="278"/>
                    </a:lnTo>
                    <a:lnTo>
                      <a:pt x="96" y="278"/>
                    </a:lnTo>
                    <a:lnTo>
                      <a:pt x="97" y="271"/>
                    </a:lnTo>
                    <a:lnTo>
                      <a:pt x="96" y="266"/>
                    </a:lnTo>
                    <a:lnTo>
                      <a:pt x="94" y="262"/>
                    </a:lnTo>
                    <a:lnTo>
                      <a:pt x="89" y="261"/>
                    </a:lnTo>
                    <a:lnTo>
                      <a:pt x="82" y="259"/>
                    </a:lnTo>
                    <a:lnTo>
                      <a:pt x="74" y="259"/>
                    </a:lnTo>
                    <a:lnTo>
                      <a:pt x="50" y="268"/>
                    </a:lnTo>
                    <a:lnTo>
                      <a:pt x="43" y="250"/>
                    </a:lnTo>
                    <a:lnTo>
                      <a:pt x="99" y="229"/>
                    </a:lnTo>
                    <a:lnTo>
                      <a:pt x="106" y="246"/>
                    </a:lnTo>
                    <a:lnTo>
                      <a:pt x="90" y="252"/>
                    </a:lnTo>
                    <a:lnTo>
                      <a:pt x="20" y="162"/>
                    </a:lnTo>
                    <a:lnTo>
                      <a:pt x="94" y="356"/>
                    </a:lnTo>
                    <a:lnTo>
                      <a:pt x="85" y="349"/>
                    </a:lnTo>
                    <a:lnTo>
                      <a:pt x="80" y="343"/>
                    </a:lnTo>
                    <a:lnTo>
                      <a:pt x="74" y="333"/>
                    </a:lnTo>
                    <a:lnTo>
                      <a:pt x="73" y="326"/>
                    </a:lnTo>
                    <a:lnTo>
                      <a:pt x="71" y="319"/>
                    </a:lnTo>
                    <a:lnTo>
                      <a:pt x="71" y="313"/>
                    </a:lnTo>
                    <a:lnTo>
                      <a:pt x="73" y="306"/>
                    </a:lnTo>
                    <a:lnTo>
                      <a:pt x="76" y="301"/>
                    </a:lnTo>
                    <a:lnTo>
                      <a:pt x="80" y="296"/>
                    </a:lnTo>
                    <a:lnTo>
                      <a:pt x="83" y="292"/>
                    </a:lnTo>
                    <a:lnTo>
                      <a:pt x="90" y="289"/>
                    </a:lnTo>
                    <a:lnTo>
                      <a:pt x="96" y="287"/>
                    </a:lnTo>
                    <a:lnTo>
                      <a:pt x="103" y="287"/>
                    </a:lnTo>
                    <a:lnTo>
                      <a:pt x="108" y="287"/>
                    </a:lnTo>
                    <a:lnTo>
                      <a:pt x="115" y="289"/>
                    </a:lnTo>
                    <a:lnTo>
                      <a:pt x="120" y="290"/>
                    </a:lnTo>
                    <a:lnTo>
                      <a:pt x="124" y="296"/>
                    </a:lnTo>
                    <a:lnTo>
                      <a:pt x="129" y="299"/>
                    </a:lnTo>
                    <a:lnTo>
                      <a:pt x="131" y="306"/>
                    </a:lnTo>
                    <a:lnTo>
                      <a:pt x="133" y="312"/>
                    </a:lnTo>
                    <a:lnTo>
                      <a:pt x="134" y="319"/>
                    </a:lnTo>
                    <a:lnTo>
                      <a:pt x="134" y="324"/>
                    </a:lnTo>
                    <a:lnTo>
                      <a:pt x="133" y="329"/>
                    </a:lnTo>
                    <a:lnTo>
                      <a:pt x="129" y="336"/>
                    </a:lnTo>
                    <a:lnTo>
                      <a:pt x="126" y="340"/>
                    </a:lnTo>
                    <a:lnTo>
                      <a:pt x="119" y="345"/>
                    </a:lnTo>
                    <a:lnTo>
                      <a:pt x="112" y="349"/>
                    </a:lnTo>
                    <a:lnTo>
                      <a:pt x="96" y="308"/>
                    </a:lnTo>
                    <a:lnTo>
                      <a:pt x="89" y="313"/>
                    </a:lnTo>
                    <a:lnTo>
                      <a:pt x="87" y="319"/>
                    </a:lnTo>
                    <a:lnTo>
                      <a:pt x="85" y="326"/>
                    </a:lnTo>
                    <a:lnTo>
                      <a:pt x="87" y="333"/>
                    </a:lnTo>
                    <a:lnTo>
                      <a:pt x="90" y="338"/>
                    </a:lnTo>
                    <a:lnTo>
                      <a:pt x="94" y="342"/>
                    </a:lnTo>
                    <a:lnTo>
                      <a:pt x="104" y="350"/>
                    </a:lnTo>
                    <a:lnTo>
                      <a:pt x="94" y="356"/>
                    </a:lnTo>
                    <a:lnTo>
                      <a:pt x="20" y="162"/>
                    </a:lnTo>
                    <a:lnTo>
                      <a:pt x="115" y="329"/>
                    </a:lnTo>
                    <a:lnTo>
                      <a:pt x="119" y="326"/>
                    </a:lnTo>
                    <a:lnTo>
                      <a:pt x="122" y="320"/>
                    </a:lnTo>
                    <a:lnTo>
                      <a:pt x="122" y="317"/>
                    </a:lnTo>
                    <a:lnTo>
                      <a:pt x="122" y="312"/>
                    </a:lnTo>
                    <a:lnTo>
                      <a:pt x="119" y="308"/>
                    </a:lnTo>
                    <a:lnTo>
                      <a:pt x="115" y="305"/>
                    </a:lnTo>
                    <a:lnTo>
                      <a:pt x="110" y="305"/>
                    </a:lnTo>
                    <a:lnTo>
                      <a:pt x="104" y="305"/>
                    </a:lnTo>
                    <a:lnTo>
                      <a:pt x="115" y="329"/>
                    </a:lnTo>
                    <a:lnTo>
                      <a:pt x="20" y="162"/>
                    </a:lnTo>
                    <a:lnTo>
                      <a:pt x="166" y="400"/>
                    </a:lnTo>
                    <a:lnTo>
                      <a:pt x="177" y="405"/>
                    </a:lnTo>
                    <a:lnTo>
                      <a:pt x="180" y="410"/>
                    </a:lnTo>
                    <a:lnTo>
                      <a:pt x="184" y="414"/>
                    </a:lnTo>
                    <a:lnTo>
                      <a:pt x="186" y="421"/>
                    </a:lnTo>
                    <a:lnTo>
                      <a:pt x="187" y="428"/>
                    </a:lnTo>
                    <a:lnTo>
                      <a:pt x="186" y="433"/>
                    </a:lnTo>
                    <a:lnTo>
                      <a:pt x="182" y="439"/>
                    </a:lnTo>
                    <a:lnTo>
                      <a:pt x="191" y="442"/>
                    </a:lnTo>
                    <a:lnTo>
                      <a:pt x="196" y="446"/>
                    </a:lnTo>
                    <a:lnTo>
                      <a:pt x="201" y="449"/>
                    </a:lnTo>
                    <a:lnTo>
                      <a:pt x="205" y="454"/>
                    </a:lnTo>
                    <a:lnTo>
                      <a:pt x="208" y="463"/>
                    </a:lnTo>
                    <a:lnTo>
                      <a:pt x="207" y="472"/>
                    </a:lnTo>
                    <a:lnTo>
                      <a:pt x="203" y="479"/>
                    </a:lnTo>
                    <a:lnTo>
                      <a:pt x="196" y="486"/>
                    </a:lnTo>
                    <a:lnTo>
                      <a:pt x="163" y="504"/>
                    </a:lnTo>
                    <a:lnTo>
                      <a:pt x="152" y="488"/>
                    </a:lnTo>
                    <a:lnTo>
                      <a:pt x="184" y="470"/>
                    </a:lnTo>
                    <a:lnTo>
                      <a:pt x="189" y="467"/>
                    </a:lnTo>
                    <a:lnTo>
                      <a:pt x="191" y="463"/>
                    </a:lnTo>
                    <a:lnTo>
                      <a:pt x="193" y="460"/>
                    </a:lnTo>
                    <a:lnTo>
                      <a:pt x="191" y="454"/>
                    </a:lnTo>
                    <a:lnTo>
                      <a:pt x="187" y="451"/>
                    </a:lnTo>
                    <a:lnTo>
                      <a:pt x="184" y="449"/>
                    </a:lnTo>
                    <a:lnTo>
                      <a:pt x="175" y="446"/>
                    </a:lnTo>
                    <a:lnTo>
                      <a:pt x="140" y="465"/>
                    </a:lnTo>
                    <a:lnTo>
                      <a:pt x="131" y="447"/>
                    </a:lnTo>
                    <a:lnTo>
                      <a:pt x="163" y="432"/>
                    </a:lnTo>
                    <a:lnTo>
                      <a:pt x="168" y="426"/>
                    </a:lnTo>
                    <a:lnTo>
                      <a:pt x="170" y="423"/>
                    </a:lnTo>
                    <a:lnTo>
                      <a:pt x="170" y="419"/>
                    </a:lnTo>
                    <a:lnTo>
                      <a:pt x="170" y="414"/>
                    </a:lnTo>
                    <a:lnTo>
                      <a:pt x="164" y="409"/>
                    </a:lnTo>
                    <a:lnTo>
                      <a:pt x="156" y="405"/>
                    </a:lnTo>
                    <a:lnTo>
                      <a:pt x="119" y="424"/>
                    </a:lnTo>
                    <a:lnTo>
                      <a:pt x="110" y="409"/>
                    </a:lnTo>
                    <a:lnTo>
                      <a:pt x="163" y="380"/>
                    </a:lnTo>
                    <a:lnTo>
                      <a:pt x="171" y="396"/>
                    </a:lnTo>
                    <a:lnTo>
                      <a:pt x="166" y="400"/>
                    </a:lnTo>
                    <a:lnTo>
                      <a:pt x="20" y="162"/>
                    </a:lnTo>
                    <a:lnTo>
                      <a:pt x="208" y="571"/>
                    </a:lnTo>
                    <a:lnTo>
                      <a:pt x="201" y="566"/>
                    </a:lnTo>
                    <a:lnTo>
                      <a:pt x="194" y="558"/>
                    </a:lnTo>
                    <a:lnTo>
                      <a:pt x="193" y="551"/>
                    </a:lnTo>
                    <a:lnTo>
                      <a:pt x="193" y="548"/>
                    </a:lnTo>
                    <a:lnTo>
                      <a:pt x="194" y="546"/>
                    </a:lnTo>
                    <a:lnTo>
                      <a:pt x="186" y="539"/>
                    </a:lnTo>
                    <a:lnTo>
                      <a:pt x="178" y="532"/>
                    </a:lnTo>
                    <a:lnTo>
                      <a:pt x="177" y="527"/>
                    </a:lnTo>
                    <a:lnTo>
                      <a:pt x="177" y="520"/>
                    </a:lnTo>
                    <a:lnTo>
                      <a:pt x="178" y="514"/>
                    </a:lnTo>
                    <a:lnTo>
                      <a:pt x="182" y="511"/>
                    </a:lnTo>
                    <a:lnTo>
                      <a:pt x="187" y="509"/>
                    </a:lnTo>
                    <a:lnTo>
                      <a:pt x="191" y="507"/>
                    </a:lnTo>
                    <a:lnTo>
                      <a:pt x="194" y="507"/>
                    </a:lnTo>
                    <a:lnTo>
                      <a:pt x="200" y="509"/>
                    </a:lnTo>
                    <a:lnTo>
                      <a:pt x="208" y="516"/>
                    </a:lnTo>
                    <a:lnTo>
                      <a:pt x="223" y="527"/>
                    </a:lnTo>
                    <a:lnTo>
                      <a:pt x="226" y="525"/>
                    </a:lnTo>
                    <a:lnTo>
                      <a:pt x="228" y="521"/>
                    </a:lnTo>
                    <a:lnTo>
                      <a:pt x="228" y="518"/>
                    </a:lnTo>
                    <a:lnTo>
                      <a:pt x="226" y="513"/>
                    </a:lnTo>
                    <a:lnTo>
                      <a:pt x="221" y="509"/>
                    </a:lnTo>
                    <a:lnTo>
                      <a:pt x="217" y="506"/>
                    </a:lnTo>
                    <a:lnTo>
                      <a:pt x="212" y="502"/>
                    </a:lnTo>
                    <a:lnTo>
                      <a:pt x="205" y="500"/>
                    </a:lnTo>
                    <a:lnTo>
                      <a:pt x="217" y="491"/>
                    </a:lnTo>
                    <a:lnTo>
                      <a:pt x="230" y="500"/>
                    </a:lnTo>
                    <a:lnTo>
                      <a:pt x="238" y="511"/>
                    </a:lnTo>
                    <a:lnTo>
                      <a:pt x="242" y="520"/>
                    </a:lnTo>
                    <a:lnTo>
                      <a:pt x="244" y="528"/>
                    </a:lnTo>
                    <a:lnTo>
                      <a:pt x="242" y="536"/>
                    </a:lnTo>
                    <a:lnTo>
                      <a:pt x="240" y="539"/>
                    </a:lnTo>
                    <a:lnTo>
                      <a:pt x="237" y="541"/>
                    </a:lnTo>
                    <a:lnTo>
                      <a:pt x="212" y="555"/>
                    </a:lnTo>
                    <a:lnTo>
                      <a:pt x="210" y="558"/>
                    </a:lnTo>
                    <a:lnTo>
                      <a:pt x="210" y="560"/>
                    </a:lnTo>
                    <a:lnTo>
                      <a:pt x="212" y="562"/>
                    </a:lnTo>
                    <a:lnTo>
                      <a:pt x="217" y="566"/>
                    </a:lnTo>
                    <a:lnTo>
                      <a:pt x="208" y="571"/>
                    </a:lnTo>
                    <a:lnTo>
                      <a:pt x="20" y="162"/>
                    </a:lnTo>
                    <a:lnTo>
                      <a:pt x="214" y="532"/>
                    </a:lnTo>
                    <a:lnTo>
                      <a:pt x="203" y="525"/>
                    </a:lnTo>
                    <a:lnTo>
                      <a:pt x="198" y="523"/>
                    </a:lnTo>
                    <a:lnTo>
                      <a:pt x="194" y="525"/>
                    </a:lnTo>
                    <a:lnTo>
                      <a:pt x="193" y="528"/>
                    </a:lnTo>
                    <a:lnTo>
                      <a:pt x="193" y="534"/>
                    </a:lnTo>
                    <a:lnTo>
                      <a:pt x="196" y="537"/>
                    </a:lnTo>
                    <a:lnTo>
                      <a:pt x="201" y="541"/>
                    </a:lnTo>
                    <a:lnTo>
                      <a:pt x="214" y="532"/>
                    </a:lnTo>
                    <a:lnTo>
                      <a:pt x="20" y="162"/>
                    </a:lnTo>
                    <a:lnTo>
                      <a:pt x="265" y="567"/>
                    </a:lnTo>
                    <a:lnTo>
                      <a:pt x="270" y="569"/>
                    </a:lnTo>
                    <a:lnTo>
                      <a:pt x="275" y="571"/>
                    </a:lnTo>
                    <a:lnTo>
                      <a:pt x="279" y="574"/>
                    </a:lnTo>
                    <a:lnTo>
                      <a:pt x="282" y="578"/>
                    </a:lnTo>
                    <a:lnTo>
                      <a:pt x="286" y="585"/>
                    </a:lnTo>
                    <a:lnTo>
                      <a:pt x="288" y="594"/>
                    </a:lnTo>
                    <a:lnTo>
                      <a:pt x="286" y="597"/>
                    </a:lnTo>
                    <a:lnTo>
                      <a:pt x="284" y="603"/>
                    </a:lnTo>
                    <a:lnTo>
                      <a:pt x="281" y="606"/>
                    </a:lnTo>
                    <a:lnTo>
                      <a:pt x="277" y="610"/>
                    </a:lnTo>
                    <a:lnTo>
                      <a:pt x="245" y="631"/>
                    </a:lnTo>
                    <a:lnTo>
                      <a:pt x="235" y="617"/>
                    </a:lnTo>
                    <a:lnTo>
                      <a:pt x="265" y="595"/>
                    </a:lnTo>
                    <a:lnTo>
                      <a:pt x="268" y="592"/>
                    </a:lnTo>
                    <a:lnTo>
                      <a:pt x="270" y="588"/>
                    </a:lnTo>
                    <a:lnTo>
                      <a:pt x="270" y="585"/>
                    </a:lnTo>
                    <a:lnTo>
                      <a:pt x="268" y="581"/>
                    </a:lnTo>
                    <a:lnTo>
                      <a:pt x="267" y="578"/>
                    </a:lnTo>
                    <a:lnTo>
                      <a:pt x="263" y="576"/>
                    </a:lnTo>
                    <a:lnTo>
                      <a:pt x="254" y="576"/>
                    </a:lnTo>
                    <a:lnTo>
                      <a:pt x="221" y="597"/>
                    </a:lnTo>
                    <a:lnTo>
                      <a:pt x="210" y="581"/>
                    </a:lnTo>
                    <a:lnTo>
                      <a:pt x="260" y="548"/>
                    </a:lnTo>
                    <a:lnTo>
                      <a:pt x="272" y="564"/>
                    </a:lnTo>
                    <a:lnTo>
                      <a:pt x="265" y="567"/>
                    </a:lnTo>
                    <a:lnTo>
                      <a:pt x="20" y="162"/>
                    </a:lnTo>
                    <a:lnTo>
                      <a:pt x="297" y="692"/>
                    </a:lnTo>
                    <a:lnTo>
                      <a:pt x="288" y="689"/>
                    </a:lnTo>
                    <a:lnTo>
                      <a:pt x="282" y="682"/>
                    </a:lnTo>
                    <a:lnTo>
                      <a:pt x="279" y="675"/>
                    </a:lnTo>
                    <a:lnTo>
                      <a:pt x="279" y="673"/>
                    </a:lnTo>
                    <a:lnTo>
                      <a:pt x="281" y="670"/>
                    </a:lnTo>
                    <a:lnTo>
                      <a:pt x="270" y="664"/>
                    </a:lnTo>
                    <a:lnTo>
                      <a:pt x="263" y="657"/>
                    </a:lnTo>
                    <a:lnTo>
                      <a:pt x="260" y="652"/>
                    </a:lnTo>
                    <a:lnTo>
                      <a:pt x="260" y="645"/>
                    </a:lnTo>
                    <a:lnTo>
                      <a:pt x="261" y="640"/>
                    </a:lnTo>
                    <a:lnTo>
                      <a:pt x="265" y="636"/>
                    </a:lnTo>
                    <a:lnTo>
                      <a:pt x="268" y="632"/>
                    </a:lnTo>
                    <a:lnTo>
                      <a:pt x="274" y="632"/>
                    </a:lnTo>
                    <a:lnTo>
                      <a:pt x="277" y="632"/>
                    </a:lnTo>
                    <a:lnTo>
                      <a:pt x="282" y="632"/>
                    </a:lnTo>
                    <a:lnTo>
                      <a:pt x="293" y="640"/>
                    </a:lnTo>
                    <a:lnTo>
                      <a:pt x="307" y="648"/>
                    </a:lnTo>
                    <a:lnTo>
                      <a:pt x="309" y="647"/>
                    </a:lnTo>
                    <a:lnTo>
                      <a:pt x="311" y="643"/>
                    </a:lnTo>
                    <a:lnTo>
                      <a:pt x="311" y="640"/>
                    </a:lnTo>
                    <a:lnTo>
                      <a:pt x="309" y="634"/>
                    </a:lnTo>
                    <a:lnTo>
                      <a:pt x="304" y="631"/>
                    </a:lnTo>
                    <a:lnTo>
                      <a:pt x="298" y="627"/>
                    </a:lnTo>
                    <a:lnTo>
                      <a:pt x="293" y="624"/>
                    </a:lnTo>
                    <a:lnTo>
                      <a:pt x="286" y="624"/>
                    </a:lnTo>
                    <a:lnTo>
                      <a:pt x="298" y="613"/>
                    </a:lnTo>
                    <a:lnTo>
                      <a:pt x="311" y="620"/>
                    </a:lnTo>
                    <a:lnTo>
                      <a:pt x="321" y="631"/>
                    </a:lnTo>
                    <a:lnTo>
                      <a:pt x="327" y="640"/>
                    </a:lnTo>
                    <a:lnTo>
                      <a:pt x="328" y="647"/>
                    </a:lnTo>
                    <a:lnTo>
                      <a:pt x="327" y="655"/>
                    </a:lnTo>
                    <a:lnTo>
                      <a:pt x="325" y="659"/>
                    </a:lnTo>
                    <a:lnTo>
                      <a:pt x="321" y="661"/>
                    </a:lnTo>
                    <a:lnTo>
                      <a:pt x="300" y="678"/>
                    </a:lnTo>
                    <a:lnTo>
                      <a:pt x="298" y="680"/>
                    </a:lnTo>
                    <a:lnTo>
                      <a:pt x="298" y="684"/>
                    </a:lnTo>
                    <a:lnTo>
                      <a:pt x="300" y="684"/>
                    </a:lnTo>
                    <a:lnTo>
                      <a:pt x="305" y="687"/>
                    </a:lnTo>
                    <a:lnTo>
                      <a:pt x="297" y="692"/>
                    </a:lnTo>
                    <a:lnTo>
                      <a:pt x="20" y="162"/>
                    </a:lnTo>
                    <a:lnTo>
                      <a:pt x="298" y="655"/>
                    </a:lnTo>
                    <a:lnTo>
                      <a:pt x="286" y="648"/>
                    </a:lnTo>
                    <a:lnTo>
                      <a:pt x="282" y="648"/>
                    </a:lnTo>
                    <a:lnTo>
                      <a:pt x="279" y="648"/>
                    </a:lnTo>
                    <a:lnTo>
                      <a:pt x="275" y="654"/>
                    </a:lnTo>
                    <a:lnTo>
                      <a:pt x="277" y="657"/>
                    </a:lnTo>
                    <a:lnTo>
                      <a:pt x="281" y="661"/>
                    </a:lnTo>
                    <a:lnTo>
                      <a:pt x="288" y="664"/>
                    </a:lnTo>
                    <a:lnTo>
                      <a:pt x="298" y="655"/>
                    </a:lnTo>
                    <a:lnTo>
                      <a:pt x="20" y="162"/>
                    </a:lnTo>
                    <a:lnTo>
                      <a:pt x="374" y="719"/>
                    </a:lnTo>
                    <a:lnTo>
                      <a:pt x="369" y="712"/>
                    </a:lnTo>
                    <a:lnTo>
                      <a:pt x="367" y="717"/>
                    </a:lnTo>
                    <a:lnTo>
                      <a:pt x="364" y="721"/>
                    </a:lnTo>
                    <a:lnTo>
                      <a:pt x="357" y="724"/>
                    </a:lnTo>
                    <a:lnTo>
                      <a:pt x="349" y="726"/>
                    </a:lnTo>
                    <a:lnTo>
                      <a:pt x="344" y="724"/>
                    </a:lnTo>
                    <a:lnTo>
                      <a:pt x="341" y="722"/>
                    </a:lnTo>
                    <a:lnTo>
                      <a:pt x="332" y="715"/>
                    </a:lnTo>
                    <a:lnTo>
                      <a:pt x="327" y="712"/>
                    </a:lnTo>
                    <a:lnTo>
                      <a:pt x="325" y="710"/>
                    </a:lnTo>
                    <a:lnTo>
                      <a:pt x="323" y="710"/>
                    </a:lnTo>
                    <a:lnTo>
                      <a:pt x="321" y="714"/>
                    </a:lnTo>
                    <a:lnTo>
                      <a:pt x="323" y="715"/>
                    </a:lnTo>
                    <a:lnTo>
                      <a:pt x="328" y="724"/>
                    </a:lnTo>
                    <a:lnTo>
                      <a:pt x="334" y="733"/>
                    </a:lnTo>
                    <a:lnTo>
                      <a:pt x="335" y="738"/>
                    </a:lnTo>
                    <a:lnTo>
                      <a:pt x="335" y="744"/>
                    </a:lnTo>
                    <a:lnTo>
                      <a:pt x="334" y="751"/>
                    </a:lnTo>
                    <a:lnTo>
                      <a:pt x="330" y="754"/>
                    </a:lnTo>
                    <a:lnTo>
                      <a:pt x="325" y="758"/>
                    </a:lnTo>
                    <a:lnTo>
                      <a:pt x="321" y="758"/>
                    </a:lnTo>
                    <a:lnTo>
                      <a:pt x="318" y="759"/>
                    </a:lnTo>
                    <a:lnTo>
                      <a:pt x="312" y="758"/>
                    </a:lnTo>
                    <a:lnTo>
                      <a:pt x="304" y="752"/>
                    </a:lnTo>
                    <a:lnTo>
                      <a:pt x="293" y="744"/>
                    </a:lnTo>
                    <a:lnTo>
                      <a:pt x="284" y="729"/>
                    </a:lnTo>
                    <a:lnTo>
                      <a:pt x="282" y="719"/>
                    </a:lnTo>
                    <a:lnTo>
                      <a:pt x="282" y="712"/>
                    </a:lnTo>
                    <a:lnTo>
                      <a:pt x="286" y="707"/>
                    </a:lnTo>
                    <a:lnTo>
                      <a:pt x="290" y="705"/>
                    </a:lnTo>
                    <a:lnTo>
                      <a:pt x="295" y="705"/>
                    </a:lnTo>
                    <a:lnTo>
                      <a:pt x="300" y="705"/>
                    </a:lnTo>
                    <a:lnTo>
                      <a:pt x="309" y="710"/>
                    </a:lnTo>
                    <a:lnTo>
                      <a:pt x="307" y="703"/>
                    </a:lnTo>
                    <a:lnTo>
                      <a:pt x="309" y="701"/>
                    </a:lnTo>
                    <a:lnTo>
                      <a:pt x="311" y="699"/>
                    </a:lnTo>
                    <a:lnTo>
                      <a:pt x="314" y="698"/>
                    </a:lnTo>
                    <a:lnTo>
                      <a:pt x="318" y="698"/>
                    </a:lnTo>
                    <a:lnTo>
                      <a:pt x="323" y="701"/>
                    </a:lnTo>
                    <a:lnTo>
                      <a:pt x="325" y="701"/>
                    </a:lnTo>
                    <a:lnTo>
                      <a:pt x="321" y="696"/>
                    </a:lnTo>
                    <a:lnTo>
                      <a:pt x="321" y="689"/>
                    </a:lnTo>
                    <a:lnTo>
                      <a:pt x="323" y="682"/>
                    </a:lnTo>
                    <a:lnTo>
                      <a:pt x="328" y="677"/>
                    </a:lnTo>
                    <a:lnTo>
                      <a:pt x="334" y="673"/>
                    </a:lnTo>
                    <a:lnTo>
                      <a:pt x="341" y="671"/>
                    </a:lnTo>
                    <a:lnTo>
                      <a:pt x="346" y="673"/>
                    </a:lnTo>
                    <a:lnTo>
                      <a:pt x="351" y="675"/>
                    </a:lnTo>
                    <a:lnTo>
                      <a:pt x="357" y="678"/>
                    </a:lnTo>
                    <a:lnTo>
                      <a:pt x="362" y="684"/>
                    </a:lnTo>
                    <a:lnTo>
                      <a:pt x="385" y="710"/>
                    </a:lnTo>
                    <a:lnTo>
                      <a:pt x="374" y="719"/>
                    </a:lnTo>
                    <a:lnTo>
                      <a:pt x="20" y="162"/>
                    </a:lnTo>
                    <a:lnTo>
                      <a:pt x="312" y="726"/>
                    </a:lnTo>
                    <a:lnTo>
                      <a:pt x="309" y="722"/>
                    </a:lnTo>
                    <a:lnTo>
                      <a:pt x="305" y="719"/>
                    </a:lnTo>
                    <a:lnTo>
                      <a:pt x="302" y="719"/>
                    </a:lnTo>
                    <a:lnTo>
                      <a:pt x="298" y="721"/>
                    </a:lnTo>
                    <a:lnTo>
                      <a:pt x="297" y="722"/>
                    </a:lnTo>
                    <a:lnTo>
                      <a:pt x="297" y="726"/>
                    </a:lnTo>
                    <a:lnTo>
                      <a:pt x="298" y="731"/>
                    </a:lnTo>
                    <a:lnTo>
                      <a:pt x="304" y="737"/>
                    </a:lnTo>
                    <a:lnTo>
                      <a:pt x="307" y="740"/>
                    </a:lnTo>
                    <a:lnTo>
                      <a:pt x="311" y="742"/>
                    </a:lnTo>
                    <a:lnTo>
                      <a:pt x="314" y="744"/>
                    </a:lnTo>
                    <a:lnTo>
                      <a:pt x="318" y="742"/>
                    </a:lnTo>
                    <a:lnTo>
                      <a:pt x="319" y="740"/>
                    </a:lnTo>
                    <a:lnTo>
                      <a:pt x="319" y="737"/>
                    </a:lnTo>
                    <a:lnTo>
                      <a:pt x="316" y="731"/>
                    </a:lnTo>
                    <a:lnTo>
                      <a:pt x="312" y="726"/>
                    </a:lnTo>
                    <a:lnTo>
                      <a:pt x="20" y="162"/>
                    </a:lnTo>
                    <a:lnTo>
                      <a:pt x="337" y="707"/>
                    </a:lnTo>
                    <a:lnTo>
                      <a:pt x="341" y="708"/>
                    </a:lnTo>
                    <a:lnTo>
                      <a:pt x="344" y="710"/>
                    </a:lnTo>
                    <a:lnTo>
                      <a:pt x="349" y="708"/>
                    </a:lnTo>
                    <a:lnTo>
                      <a:pt x="353" y="707"/>
                    </a:lnTo>
                    <a:lnTo>
                      <a:pt x="355" y="703"/>
                    </a:lnTo>
                    <a:lnTo>
                      <a:pt x="357" y="699"/>
                    </a:lnTo>
                    <a:lnTo>
                      <a:pt x="357" y="696"/>
                    </a:lnTo>
                    <a:lnTo>
                      <a:pt x="355" y="692"/>
                    </a:lnTo>
                    <a:lnTo>
                      <a:pt x="351" y="689"/>
                    </a:lnTo>
                    <a:lnTo>
                      <a:pt x="346" y="687"/>
                    </a:lnTo>
                    <a:lnTo>
                      <a:pt x="342" y="689"/>
                    </a:lnTo>
                    <a:lnTo>
                      <a:pt x="339" y="691"/>
                    </a:lnTo>
                    <a:lnTo>
                      <a:pt x="335" y="694"/>
                    </a:lnTo>
                    <a:lnTo>
                      <a:pt x="335" y="698"/>
                    </a:lnTo>
                    <a:lnTo>
                      <a:pt x="335" y="701"/>
                    </a:lnTo>
                    <a:lnTo>
                      <a:pt x="337" y="707"/>
                    </a:lnTo>
                    <a:lnTo>
                      <a:pt x="20" y="162"/>
                    </a:lnTo>
                    <a:lnTo>
                      <a:pt x="390" y="796"/>
                    </a:lnTo>
                    <a:lnTo>
                      <a:pt x="381" y="793"/>
                    </a:lnTo>
                    <a:lnTo>
                      <a:pt x="374" y="789"/>
                    </a:lnTo>
                    <a:lnTo>
                      <a:pt x="365" y="781"/>
                    </a:lnTo>
                    <a:lnTo>
                      <a:pt x="362" y="775"/>
                    </a:lnTo>
                    <a:lnTo>
                      <a:pt x="358" y="770"/>
                    </a:lnTo>
                    <a:lnTo>
                      <a:pt x="355" y="763"/>
                    </a:lnTo>
                    <a:lnTo>
                      <a:pt x="355" y="758"/>
                    </a:lnTo>
                    <a:lnTo>
                      <a:pt x="355" y="751"/>
                    </a:lnTo>
                    <a:lnTo>
                      <a:pt x="357" y="745"/>
                    </a:lnTo>
                    <a:lnTo>
                      <a:pt x="360" y="740"/>
                    </a:lnTo>
                    <a:lnTo>
                      <a:pt x="365" y="735"/>
                    </a:lnTo>
                    <a:lnTo>
                      <a:pt x="371" y="731"/>
                    </a:lnTo>
                    <a:lnTo>
                      <a:pt x="376" y="728"/>
                    </a:lnTo>
                    <a:lnTo>
                      <a:pt x="381" y="726"/>
                    </a:lnTo>
                    <a:lnTo>
                      <a:pt x="388" y="726"/>
                    </a:lnTo>
                    <a:lnTo>
                      <a:pt x="394" y="726"/>
                    </a:lnTo>
                    <a:lnTo>
                      <a:pt x="399" y="729"/>
                    </a:lnTo>
                    <a:lnTo>
                      <a:pt x="404" y="733"/>
                    </a:lnTo>
                    <a:lnTo>
                      <a:pt x="409" y="737"/>
                    </a:lnTo>
                    <a:lnTo>
                      <a:pt x="413" y="742"/>
                    </a:lnTo>
                    <a:lnTo>
                      <a:pt x="416" y="747"/>
                    </a:lnTo>
                    <a:lnTo>
                      <a:pt x="418" y="754"/>
                    </a:lnTo>
                    <a:lnTo>
                      <a:pt x="418" y="759"/>
                    </a:lnTo>
                    <a:lnTo>
                      <a:pt x="416" y="765"/>
                    </a:lnTo>
                    <a:lnTo>
                      <a:pt x="415" y="772"/>
                    </a:lnTo>
                    <a:lnTo>
                      <a:pt x="411" y="777"/>
                    </a:lnTo>
                    <a:lnTo>
                      <a:pt x="406" y="782"/>
                    </a:lnTo>
                    <a:lnTo>
                      <a:pt x="376" y="751"/>
                    </a:lnTo>
                    <a:lnTo>
                      <a:pt x="372" y="758"/>
                    </a:lnTo>
                    <a:lnTo>
                      <a:pt x="371" y="763"/>
                    </a:lnTo>
                    <a:lnTo>
                      <a:pt x="372" y="770"/>
                    </a:lnTo>
                    <a:lnTo>
                      <a:pt x="378" y="777"/>
                    </a:lnTo>
                    <a:lnTo>
                      <a:pt x="381" y="781"/>
                    </a:lnTo>
                    <a:lnTo>
                      <a:pt x="385" y="784"/>
                    </a:lnTo>
                    <a:lnTo>
                      <a:pt x="399" y="788"/>
                    </a:lnTo>
                    <a:lnTo>
                      <a:pt x="390" y="796"/>
                    </a:lnTo>
                    <a:lnTo>
                      <a:pt x="20" y="162"/>
                    </a:lnTo>
                    <a:lnTo>
                      <a:pt x="401" y="765"/>
                    </a:lnTo>
                    <a:lnTo>
                      <a:pt x="404" y="759"/>
                    </a:lnTo>
                    <a:lnTo>
                      <a:pt x="406" y="754"/>
                    </a:lnTo>
                    <a:lnTo>
                      <a:pt x="404" y="749"/>
                    </a:lnTo>
                    <a:lnTo>
                      <a:pt x="402" y="745"/>
                    </a:lnTo>
                    <a:lnTo>
                      <a:pt x="399" y="742"/>
                    </a:lnTo>
                    <a:lnTo>
                      <a:pt x="394" y="742"/>
                    </a:lnTo>
                    <a:lnTo>
                      <a:pt x="388" y="742"/>
                    </a:lnTo>
                    <a:lnTo>
                      <a:pt x="383" y="745"/>
                    </a:lnTo>
                    <a:lnTo>
                      <a:pt x="401" y="765"/>
                    </a:lnTo>
                    <a:lnTo>
                      <a:pt x="20" y="162"/>
                    </a:lnTo>
                    <a:lnTo>
                      <a:pt x="439" y="795"/>
                    </a:lnTo>
                    <a:lnTo>
                      <a:pt x="448" y="793"/>
                    </a:lnTo>
                    <a:lnTo>
                      <a:pt x="457" y="791"/>
                    </a:lnTo>
                    <a:lnTo>
                      <a:pt x="462" y="793"/>
                    </a:lnTo>
                    <a:lnTo>
                      <a:pt x="468" y="796"/>
                    </a:lnTo>
                    <a:lnTo>
                      <a:pt x="469" y="802"/>
                    </a:lnTo>
                    <a:lnTo>
                      <a:pt x="471" y="809"/>
                    </a:lnTo>
                    <a:lnTo>
                      <a:pt x="457" y="818"/>
                    </a:lnTo>
                    <a:lnTo>
                      <a:pt x="453" y="811"/>
                    </a:lnTo>
                    <a:lnTo>
                      <a:pt x="452" y="805"/>
                    </a:lnTo>
                    <a:lnTo>
                      <a:pt x="446" y="804"/>
                    </a:lnTo>
                    <a:lnTo>
                      <a:pt x="441" y="804"/>
                    </a:lnTo>
                    <a:lnTo>
                      <a:pt x="436" y="804"/>
                    </a:lnTo>
                    <a:lnTo>
                      <a:pt x="429" y="807"/>
                    </a:lnTo>
                    <a:lnTo>
                      <a:pt x="409" y="826"/>
                    </a:lnTo>
                    <a:lnTo>
                      <a:pt x="395" y="812"/>
                    </a:lnTo>
                    <a:lnTo>
                      <a:pt x="439" y="770"/>
                    </a:lnTo>
                    <a:lnTo>
                      <a:pt x="452" y="782"/>
                    </a:lnTo>
                    <a:lnTo>
                      <a:pt x="439" y="795"/>
                    </a:lnTo>
                    <a:lnTo>
                      <a:pt x="20" y="162"/>
                    </a:lnTo>
                    <a:lnTo>
                      <a:pt x="182" y="61"/>
                    </a:lnTo>
                    <a:lnTo>
                      <a:pt x="184" y="45"/>
                    </a:lnTo>
                    <a:lnTo>
                      <a:pt x="184" y="33"/>
                    </a:lnTo>
                    <a:lnTo>
                      <a:pt x="182" y="28"/>
                    </a:lnTo>
                    <a:lnTo>
                      <a:pt x="178" y="24"/>
                    </a:lnTo>
                    <a:lnTo>
                      <a:pt x="177" y="23"/>
                    </a:lnTo>
                    <a:lnTo>
                      <a:pt x="173" y="23"/>
                    </a:lnTo>
                    <a:lnTo>
                      <a:pt x="170" y="24"/>
                    </a:lnTo>
                    <a:lnTo>
                      <a:pt x="168" y="31"/>
                    </a:lnTo>
                    <a:lnTo>
                      <a:pt x="166" y="47"/>
                    </a:lnTo>
                    <a:lnTo>
                      <a:pt x="163" y="56"/>
                    </a:lnTo>
                    <a:lnTo>
                      <a:pt x="159" y="65"/>
                    </a:lnTo>
                    <a:lnTo>
                      <a:pt x="154" y="72"/>
                    </a:lnTo>
                    <a:lnTo>
                      <a:pt x="150" y="74"/>
                    </a:lnTo>
                    <a:lnTo>
                      <a:pt x="145" y="75"/>
                    </a:lnTo>
                    <a:lnTo>
                      <a:pt x="138" y="77"/>
                    </a:lnTo>
                    <a:lnTo>
                      <a:pt x="133" y="75"/>
                    </a:lnTo>
                    <a:lnTo>
                      <a:pt x="127" y="74"/>
                    </a:lnTo>
                    <a:lnTo>
                      <a:pt x="122" y="72"/>
                    </a:lnTo>
                    <a:lnTo>
                      <a:pt x="119" y="67"/>
                    </a:lnTo>
                    <a:lnTo>
                      <a:pt x="115" y="61"/>
                    </a:lnTo>
                    <a:lnTo>
                      <a:pt x="110" y="49"/>
                    </a:lnTo>
                    <a:lnTo>
                      <a:pt x="108" y="38"/>
                    </a:lnTo>
                    <a:lnTo>
                      <a:pt x="108" y="30"/>
                    </a:lnTo>
                    <a:lnTo>
                      <a:pt x="112" y="15"/>
                    </a:lnTo>
                    <a:lnTo>
                      <a:pt x="129" y="12"/>
                    </a:lnTo>
                    <a:lnTo>
                      <a:pt x="124" y="30"/>
                    </a:lnTo>
                    <a:lnTo>
                      <a:pt x="124" y="37"/>
                    </a:lnTo>
                    <a:lnTo>
                      <a:pt x="126" y="44"/>
                    </a:lnTo>
                    <a:lnTo>
                      <a:pt x="127" y="49"/>
                    </a:lnTo>
                    <a:lnTo>
                      <a:pt x="129" y="52"/>
                    </a:lnTo>
                    <a:lnTo>
                      <a:pt x="133" y="54"/>
                    </a:lnTo>
                    <a:lnTo>
                      <a:pt x="136" y="54"/>
                    </a:lnTo>
                    <a:lnTo>
                      <a:pt x="141" y="51"/>
                    </a:lnTo>
                    <a:lnTo>
                      <a:pt x="143" y="45"/>
                    </a:lnTo>
                    <a:lnTo>
                      <a:pt x="145" y="30"/>
                    </a:lnTo>
                    <a:lnTo>
                      <a:pt x="147" y="19"/>
                    </a:lnTo>
                    <a:lnTo>
                      <a:pt x="150" y="12"/>
                    </a:lnTo>
                    <a:lnTo>
                      <a:pt x="156" y="5"/>
                    </a:lnTo>
                    <a:lnTo>
                      <a:pt x="161" y="1"/>
                    </a:lnTo>
                    <a:lnTo>
                      <a:pt x="166" y="0"/>
                    </a:lnTo>
                    <a:lnTo>
                      <a:pt x="171" y="0"/>
                    </a:lnTo>
                    <a:lnTo>
                      <a:pt x="177" y="0"/>
                    </a:lnTo>
                    <a:lnTo>
                      <a:pt x="182" y="1"/>
                    </a:lnTo>
                    <a:lnTo>
                      <a:pt x="186" y="5"/>
                    </a:lnTo>
                    <a:lnTo>
                      <a:pt x="191" y="8"/>
                    </a:lnTo>
                    <a:lnTo>
                      <a:pt x="194" y="14"/>
                    </a:lnTo>
                    <a:lnTo>
                      <a:pt x="200" y="28"/>
                    </a:lnTo>
                    <a:lnTo>
                      <a:pt x="201" y="42"/>
                    </a:lnTo>
                    <a:lnTo>
                      <a:pt x="200" y="58"/>
                    </a:lnTo>
                    <a:lnTo>
                      <a:pt x="182" y="61"/>
                    </a:lnTo>
                    <a:lnTo>
                      <a:pt x="20" y="162"/>
                    </a:lnTo>
                    <a:lnTo>
                      <a:pt x="133" y="128"/>
                    </a:lnTo>
                    <a:lnTo>
                      <a:pt x="131" y="121"/>
                    </a:lnTo>
                    <a:lnTo>
                      <a:pt x="131" y="114"/>
                    </a:lnTo>
                    <a:lnTo>
                      <a:pt x="131" y="107"/>
                    </a:lnTo>
                    <a:lnTo>
                      <a:pt x="133" y="102"/>
                    </a:lnTo>
                    <a:lnTo>
                      <a:pt x="136" y="97"/>
                    </a:lnTo>
                    <a:lnTo>
                      <a:pt x="140" y="91"/>
                    </a:lnTo>
                    <a:lnTo>
                      <a:pt x="145" y="88"/>
                    </a:lnTo>
                    <a:lnTo>
                      <a:pt x="152" y="86"/>
                    </a:lnTo>
                    <a:lnTo>
                      <a:pt x="159" y="84"/>
                    </a:lnTo>
                    <a:lnTo>
                      <a:pt x="166" y="84"/>
                    </a:lnTo>
                    <a:lnTo>
                      <a:pt x="171" y="86"/>
                    </a:lnTo>
                    <a:lnTo>
                      <a:pt x="177" y="90"/>
                    </a:lnTo>
                    <a:lnTo>
                      <a:pt x="182" y="93"/>
                    </a:lnTo>
                    <a:lnTo>
                      <a:pt x="186" y="98"/>
                    </a:lnTo>
                    <a:lnTo>
                      <a:pt x="191" y="109"/>
                    </a:lnTo>
                    <a:lnTo>
                      <a:pt x="193" y="121"/>
                    </a:lnTo>
                    <a:lnTo>
                      <a:pt x="193" y="127"/>
                    </a:lnTo>
                    <a:lnTo>
                      <a:pt x="191" y="134"/>
                    </a:lnTo>
                    <a:lnTo>
                      <a:pt x="189" y="139"/>
                    </a:lnTo>
                    <a:lnTo>
                      <a:pt x="186" y="144"/>
                    </a:lnTo>
                    <a:lnTo>
                      <a:pt x="178" y="148"/>
                    </a:lnTo>
                    <a:lnTo>
                      <a:pt x="171" y="151"/>
                    </a:lnTo>
                    <a:lnTo>
                      <a:pt x="164" y="153"/>
                    </a:lnTo>
                    <a:lnTo>
                      <a:pt x="156" y="151"/>
                    </a:lnTo>
                    <a:lnTo>
                      <a:pt x="150" y="149"/>
                    </a:lnTo>
                    <a:lnTo>
                      <a:pt x="145" y="146"/>
                    </a:lnTo>
                    <a:lnTo>
                      <a:pt x="140" y="142"/>
                    </a:lnTo>
                    <a:lnTo>
                      <a:pt x="136" y="137"/>
                    </a:lnTo>
                    <a:lnTo>
                      <a:pt x="133" y="128"/>
                    </a:lnTo>
                    <a:lnTo>
                      <a:pt x="20" y="162"/>
                    </a:lnTo>
                    <a:lnTo>
                      <a:pt x="180" y="112"/>
                    </a:lnTo>
                    <a:lnTo>
                      <a:pt x="178" y="107"/>
                    </a:lnTo>
                    <a:lnTo>
                      <a:pt x="173" y="104"/>
                    </a:lnTo>
                    <a:lnTo>
                      <a:pt x="166" y="104"/>
                    </a:lnTo>
                    <a:lnTo>
                      <a:pt x="157" y="105"/>
                    </a:lnTo>
                    <a:lnTo>
                      <a:pt x="149" y="109"/>
                    </a:lnTo>
                    <a:lnTo>
                      <a:pt x="143" y="114"/>
                    </a:lnTo>
                    <a:lnTo>
                      <a:pt x="141" y="119"/>
                    </a:lnTo>
                    <a:lnTo>
                      <a:pt x="143" y="125"/>
                    </a:lnTo>
                    <a:lnTo>
                      <a:pt x="145" y="130"/>
                    </a:lnTo>
                    <a:lnTo>
                      <a:pt x="150" y="132"/>
                    </a:lnTo>
                    <a:lnTo>
                      <a:pt x="157" y="134"/>
                    </a:lnTo>
                    <a:lnTo>
                      <a:pt x="166" y="132"/>
                    </a:lnTo>
                    <a:lnTo>
                      <a:pt x="173" y="128"/>
                    </a:lnTo>
                    <a:lnTo>
                      <a:pt x="178" y="125"/>
                    </a:lnTo>
                    <a:lnTo>
                      <a:pt x="182" y="119"/>
                    </a:lnTo>
                    <a:lnTo>
                      <a:pt x="180" y="112"/>
                    </a:lnTo>
                    <a:lnTo>
                      <a:pt x="20" y="162"/>
                    </a:lnTo>
                    <a:lnTo>
                      <a:pt x="168" y="223"/>
                    </a:lnTo>
                    <a:lnTo>
                      <a:pt x="163" y="215"/>
                    </a:lnTo>
                    <a:lnTo>
                      <a:pt x="157" y="206"/>
                    </a:lnTo>
                    <a:lnTo>
                      <a:pt x="156" y="197"/>
                    </a:lnTo>
                    <a:lnTo>
                      <a:pt x="156" y="192"/>
                    </a:lnTo>
                    <a:lnTo>
                      <a:pt x="156" y="185"/>
                    </a:lnTo>
                    <a:lnTo>
                      <a:pt x="157" y="178"/>
                    </a:lnTo>
                    <a:lnTo>
                      <a:pt x="161" y="172"/>
                    </a:lnTo>
                    <a:lnTo>
                      <a:pt x="164" y="169"/>
                    </a:lnTo>
                    <a:lnTo>
                      <a:pt x="170" y="165"/>
                    </a:lnTo>
                    <a:lnTo>
                      <a:pt x="175" y="162"/>
                    </a:lnTo>
                    <a:lnTo>
                      <a:pt x="182" y="160"/>
                    </a:lnTo>
                    <a:lnTo>
                      <a:pt x="187" y="160"/>
                    </a:lnTo>
                    <a:lnTo>
                      <a:pt x="194" y="162"/>
                    </a:lnTo>
                    <a:lnTo>
                      <a:pt x="200" y="164"/>
                    </a:lnTo>
                    <a:lnTo>
                      <a:pt x="205" y="167"/>
                    </a:lnTo>
                    <a:lnTo>
                      <a:pt x="210" y="171"/>
                    </a:lnTo>
                    <a:lnTo>
                      <a:pt x="214" y="176"/>
                    </a:lnTo>
                    <a:lnTo>
                      <a:pt x="217" y="183"/>
                    </a:lnTo>
                    <a:lnTo>
                      <a:pt x="219" y="194"/>
                    </a:lnTo>
                    <a:lnTo>
                      <a:pt x="219" y="204"/>
                    </a:lnTo>
                    <a:lnTo>
                      <a:pt x="207" y="208"/>
                    </a:lnTo>
                    <a:lnTo>
                      <a:pt x="207" y="201"/>
                    </a:lnTo>
                    <a:lnTo>
                      <a:pt x="205" y="192"/>
                    </a:lnTo>
                    <a:lnTo>
                      <a:pt x="201" y="186"/>
                    </a:lnTo>
                    <a:lnTo>
                      <a:pt x="196" y="181"/>
                    </a:lnTo>
                    <a:lnTo>
                      <a:pt x="189" y="179"/>
                    </a:lnTo>
                    <a:lnTo>
                      <a:pt x="182" y="181"/>
                    </a:lnTo>
                    <a:lnTo>
                      <a:pt x="177" y="185"/>
                    </a:lnTo>
                    <a:lnTo>
                      <a:pt x="171" y="190"/>
                    </a:lnTo>
                    <a:lnTo>
                      <a:pt x="170" y="197"/>
                    </a:lnTo>
                    <a:lnTo>
                      <a:pt x="171" y="204"/>
                    </a:lnTo>
                    <a:lnTo>
                      <a:pt x="175" y="209"/>
                    </a:lnTo>
                    <a:lnTo>
                      <a:pt x="182" y="218"/>
                    </a:lnTo>
                    <a:lnTo>
                      <a:pt x="168" y="223"/>
                    </a:lnTo>
                    <a:lnTo>
                      <a:pt x="20" y="162"/>
                    </a:lnTo>
                    <a:lnTo>
                      <a:pt x="178" y="255"/>
                    </a:lnTo>
                    <a:lnTo>
                      <a:pt x="171" y="238"/>
                    </a:lnTo>
                    <a:lnTo>
                      <a:pt x="228" y="216"/>
                    </a:lnTo>
                    <a:lnTo>
                      <a:pt x="235" y="232"/>
                    </a:lnTo>
                    <a:lnTo>
                      <a:pt x="178" y="255"/>
                    </a:lnTo>
                    <a:lnTo>
                      <a:pt x="20" y="162"/>
                    </a:lnTo>
                    <a:lnTo>
                      <a:pt x="253" y="227"/>
                    </a:lnTo>
                    <a:lnTo>
                      <a:pt x="249" y="227"/>
                    </a:lnTo>
                    <a:lnTo>
                      <a:pt x="245" y="227"/>
                    </a:lnTo>
                    <a:lnTo>
                      <a:pt x="242" y="225"/>
                    </a:lnTo>
                    <a:lnTo>
                      <a:pt x="240" y="222"/>
                    </a:lnTo>
                    <a:lnTo>
                      <a:pt x="238" y="216"/>
                    </a:lnTo>
                    <a:lnTo>
                      <a:pt x="240" y="213"/>
                    </a:lnTo>
                    <a:lnTo>
                      <a:pt x="242" y="209"/>
                    </a:lnTo>
                    <a:lnTo>
                      <a:pt x="245" y="208"/>
                    </a:lnTo>
                    <a:lnTo>
                      <a:pt x="249" y="206"/>
                    </a:lnTo>
                    <a:lnTo>
                      <a:pt x="253" y="208"/>
                    </a:lnTo>
                    <a:lnTo>
                      <a:pt x="256" y="209"/>
                    </a:lnTo>
                    <a:lnTo>
                      <a:pt x="260" y="213"/>
                    </a:lnTo>
                    <a:lnTo>
                      <a:pt x="260" y="216"/>
                    </a:lnTo>
                    <a:lnTo>
                      <a:pt x="260" y="222"/>
                    </a:lnTo>
                    <a:lnTo>
                      <a:pt x="256" y="225"/>
                    </a:lnTo>
                    <a:lnTo>
                      <a:pt x="253" y="227"/>
                    </a:lnTo>
                    <a:lnTo>
                      <a:pt x="20" y="162"/>
                    </a:lnTo>
                    <a:lnTo>
                      <a:pt x="215" y="328"/>
                    </a:lnTo>
                    <a:lnTo>
                      <a:pt x="207" y="320"/>
                    </a:lnTo>
                    <a:lnTo>
                      <a:pt x="203" y="313"/>
                    </a:lnTo>
                    <a:lnTo>
                      <a:pt x="201" y="306"/>
                    </a:lnTo>
                    <a:lnTo>
                      <a:pt x="201" y="303"/>
                    </a:lnTo>
                    <a:lnTo>
                      <a:pt x="205" y="301"/>
                    </a:lnTo>
                    <a:lnTo>
                      <a:pt x="196" y="294"/>
                    </a:lnTo>
                    <a:lnTo>
                      <a:pt x="191" y="285"/>
                    </a:lnTo>
                    <a:lnTo>
                      <a:pt x="189" y="278"/>
                    </a:lnTo>
                    <a:lnTo>
                      <a:pt x="189" y="273"/>
                    </a:lnTo>
                    <a:lnTo>
                      <a:pt x="193" y="268"/>
                    </a:lnTo>
                    <a:lnTo>
                      <a:pt x="196" y="264"/>
                    </a:lnTo>
                    <a:lnTo>
                      <a:pt x="201" y="262"/>
                    </a:lnTo>
                    <a:lnTo>
                      <a:pt x="205" y="262"/>
                    </a:lnTo>
                    <a:lnTo>
                      <a:pt x="210" y="264"/>
                    </a:lnTo>
                    <a:lnTo>
                      <a:pt x="214" y="266"/>
                    </a:lnTo>
                    <a:lnTo>
                      <a:pt x="223" y="273"/>
                    </a:lnTo>
                    <a:lnTo>
                      <a:pt x="235" y="287"/>
                    </a:lnTo>
                    <a:lnTo>
                      <a:pt x="238" y="285"/>
                    </a:lnTo>
                    <a:lnTo>
                      <a:pt x="240" y="282"/>
                    </a:lnTo>
                    <a:lnTo>
                      <a:pt x="240" y="278"/>
                    </a:lnTo>
                    <a:lnTo>
                      <a:pt x="238" y="273"/>
                    </a:lnTo>
                    <a:lnTo>
                      <a:pt x="237" y="268"/>
                    </a:lnTo>
                    <a:lnTo>
                      <a:pt x="231" y="264"/>
                    </a:lnTo>
                    <a:lnTo>
                      <a:pt x="226" y="259"/>
                    </a:lnTo>
                    <a:lnTo>
                      <a:pt x="221" y="257"/>
                    </a:lnTo>
                    <a:lnTo>
                      <a:pt x="235" y="250"/>
                    </a:lnTo>
                    <a:lnTo>
                      <a:pt x="245" y="259"/>
                    </a:lnTo>
                    <a:lnTo>
                      <a:pt x="253" y="271"/>
                    </a:lnTo>
                    <a:lnTo>
                      <a:pt x="256" y="282"/>
                    </a:lnTo>
                    <a:lnTo>
                      <a:pt x="256" y="290"/>
                    </a:lnTo>
                    <a:lnTo>
                      <a:pt x="253" y="298"/>
                    </a:lnTo>
                    <a:lnTo>
                      <a:pt x="249" y="299"/>
                    </a:lnTo>
                    <a:lnTo>
                      <a:pt x="245" y="301"/>
                    </a:lnTo>
                    <a:lnTo>
                      <a:pt x="221" y="313"/>
                    </a:lnTo>
                    <a:lnTo>
                      <a:pt x="219" y="315"/>
                    </a:lnTo>
                    <a:lnTo>
                      <a:pt x="219" y="317"/>
                    </a:lnTo>
                    <a:lnTo>
                      <a:pt x="219" y="319"/>
                    </a:lnTo>
                    <a:lnTo>
                      <a:pt x="224" y="322"/>
                    </a:lnTo>
                    <a:lnTo>
                      <a:pt x="215" y="328"/>
                    </a:lnTo>
                    <a:lnTo>
                      <a:pt x="20" y="162"/>
                    </a:lnTo>
                    <a:lnTo>
                      <a:pt x="226" y="290"/>
                    </a:lnTo>
                    <a:lnTo>
                      <a:pt x="215" y="282"/>
                    </a:lnTo>
                    <a:lnTo>
                      <a:pt x="212" y="280"/>
                    </a:lnTo>
                    <a:lnTo>
                      <a:pt x="207" y="280"/>
                    </a:lnTo>
                    <a:lnTo>
                      <a:pt x="203" y="283"/>
                    </a:lnTo>
                    <a:lnTo>
                      <a:pt x="203" y="289"/>
                    </a:lnTo>
                    <a:lnTo>
                      <a:pt x="207" y="292"/>
                    </a:lnTo>
                    <a:lnTo>
                      <a:pt x="212" y="296"/>
                    </a:lnTo>
                    <a:lnTo>
                      <a:pt x="226" y="290"/>
                    </a:lnTo>
                    <a:lnTo>
                      <a:pt x="20" y="162"/>
                    </a:lnTo>
                    <a:lnTo>
                      <a:pt x="224" y="356"/>
                    </a:lnTo>
                    <a:lnTo>
                      <a:pt x="215" y="338"/>
                    </a:lnTo>
                    <a:lnTo>
                      <a:pt x="295" y="299"/>
                    </a:lnTo>
                    <a:lnTo>
                      <a:pt x="304" y="315"/>
                    </a:lnTo>
                    <a:lnTo>
                      <a:pt x="224" y="356"/>
                    </a:lnTo>
                    <a:lnTo>
                      <a:pt x="20" y="162"/>
                    </a:lnTo>
                    <a:lnTo>
                      <a:pt x="261" y="428"/>
                    </a:lnTo>
                    <a:lnTo>
                      <a:pt x="256" y="419"/>
                    </a:lnTo>
                    <a:lnTo>
                      <a:pt x="314" y="340"/>
                    </a:lnTo>
                    <a:lnTo>
                      <a:pt x="327" y="361"/>
                    </a:lnTo>
                    <a:lnTo>
                      <a:pt x="295" y="403"/>
                    </a:lnTo>
                    <a:lnTo>
                      <a:pt x="348" y="398"/>
                    </a:lnTo>
                    <a:lnTo>
                      <a:pt x="357" y="414"/>
                    </a:lnTo>
                    <a:lnTo>
                      <a:pt x="327" y="458"/>
                    </a:lnTo>
                    <a:lnTo>
                      <a:pt x="379" y="451"/>
                    </a:lnTo>
                    <a:lnTo>
                      <a:pt x="392" y="470"/>
                    </a:lnTo>
                    <a:lnTo>
                      <a:pt x="295" y="484"/>
                    </a:lnTo>
                    <a:lnTo>
                      <a:pt x="290" y="476"/>
                    </a:lnTo>
                    <a:lnTo>
                      <a:pt x="325" y="423"/>
                    </a:lnTo>
                    <a:lnTo>
                      <a:pt x="261" y="428"/>
                    </a:lnTo>
                    <a:lnTo>
                      <a:pt x="20" y="162"/>
                    </a:lnTo>
                    <a:lnTo>
                      <a:pt x="334" y="543"/>
                    </a:lnTo>
                    <a:lnTo>
                      <a:pt x="330" y="536"/>
                    </a:lnTo>
                    <a:lnTo>
                      <a:pt x="328" y="530"/>
                    </a:lnTo>
                    <a:lnTo>
                      <a:pt x="327" y="523"/>
                    </a:lnTo>
                    <a:lnTo>
                      <a:pt x="327" y="518"/>
                    </a:lnTo>
                    <a:lnTo>
                      <a:pt x="328" y="511"/>
                    </a:lnTo>
                    <a:lnTo>
                      <a:pt x="330" y="506"/>
                    </a:lnTo>
                    <a:lnTo>
                      <a:pt x="335" y="500"/>
                    </a:lnTo>
                    <a:lnTo>
                      <a:pt x="341" y="497"/>
                    </a:lnTo>
                    <a:lnTo>
                      <a:pt x="346" y="493"/>
                    </a:lnTo>
                    <a:lnTo>
                      <a:pt x="353" y="491"/>
                    </a:lnTo>
                    <a:lnTo>
                      <a:pt x="358" y="491"/>
                    </a:lnTo>
                    <a:lnTo>
                      <a:pt x="365" y="491"/>
                    </a:lnTo>
                    <a:lnTo>
                      <a:pt x="371" y="493"/>
                    </a:lnTo>
                    <a:lnTo>
                      <a:pt x="376" y="497"/>
                    </a:lnTo>
                    <a:lnTo>
                      <a:pt x="385" y="507"/>
                    </a:lnTo>
                    <a:lnTo>
                      <a:pt x="390" y="518"/>
                    </a:lnTo>
                    <a:lnTo>
                      <a:pt x="392" y="523"/>
                    </a:lnTo>
                    <a:lnTo>
                      <a:pt x="392" y="528"/>
                    </a:lnTo>
                    <a:lnTo>
                      <a:pt x="392" y="536"/>
                    </a:lnTo>
                    <a:lnTo>
                      <a:pt x="388" y="541"/>
                    </a:lnTo>
                    <a:lnTo>
                      <a:pt x="385" y="548"/>
                    </a:lnTo>
                    <a:lnTo>
                      <a:pt x="379" y="553"/>
                    </a:lnTo>
                    <a:lnTo>
                      <a:pt x="371" y="557"/>
                    </a:lnTo>
                    <a:lnTo>
                      <a:pt x="364" y="558"/>
                    </a:lnTo>
                    <a:lnTo>
                      <a:pt x="358" y="558"/>
                    </a:lnTo>
                    <a:lnTo>
                      <a:pt x="351" y="557"/>
                    </a:lnTo>
                    <a:lnTo>
                      <a:pt x="346" y="553"/>
                    </a:lnTo>
                    <a:lnTo>
                      <a:pt x="341" y="550"/>
                    </a:lnTo>
                    <a:lnTo>
                      <a:pt x="334" y="543"/>
                    </a:lnTo>
                    <a:lnTo>
                      <a:pt x="20" y="162"/>
                    </a:lnTo>
                    <a:lnTo>
                      <a:pt x="376" y="513"/>
                    </a:lnTo>
                    <a:lnTo>
                      <a:pt x="372" y="509"/>
                    </a:lnTo>
                    <a:lnTo>
                      <a:pt x="365" y="507"/>
                    </a:lnTo>
                    <a:lnTo>
                      <a:pt x="360" y="509"/>
                    </a:lnTo>
                    <a:lnTo>
                      <a:pt x="351" y="513"/>
                    </a:lnTo>
                    <a:lnTo>
                      <a:pt x="344" y="520"/>
                    </a:lnTo>
                    <a:lnTo>
                      <a:pt x="341" y="525"/>
                    </a:lnTo>
                    <a:lnTo>
                      <a:pt x="341" y="532"/>
                    </a:lnTo>
                    <a:lnTo>
                      <a:pt x="342" y="536"/>
                    </a:lnTo>
                    <a:lnTo>
                      <a:pt x="348" y="541"/>
                    </a:lnTo>
                    <a:lnTo>
                      <a:pt x="353" y="541"/>
                    </a:lnTo>
                    <a:lnTo>
                      <a:pt x="360" y="539"/>
                    </a:lnTo>
                    <a:lnTo>
                      <a:pt x="367" y="536"/>
                    </a:lnTo>
                    <a:lnTo>
                      <a:pt x="374" y="530"/>
                    </a:lnTo>
                    <a:lnTo>
                      <a:pt x="378" y="525"/>
                    </a:lnTo>
                    <a:lnTo>
                      <a:pt x="378" y="520"/>
                    </a:lnTo>
                    <a:lnTo>
                      <a:pt x="376" y="513"/>
                    </a:lnTo>
                    <a:lnTo>
                      <a:pt x="20" y="162"/>
                    </a:lnTo>
                    <a:lnTo>
                      <a:pt x="409" y="571"/>
                    </a:lnTo>
                    <a:lnTo>
                      <a:pt x="418" y="569"/>
                    </a:lnTo>
                    <a:lnTo>
                      <a:pt x="425" y="571"/>
                    </a:lnTo>
                    <a:lnTo>
                      <a:pt x="432" y="573"/>
                    </a:lnTo>
                    <a:lnTo>
                      <a:pt x="436" y="576"/>
                    </a:lnTo>
                    <a:lnTo>
                      <a:pt x="438" y="581"/>
                    </a:lnTo>
                    <a:lnTo>
                      <a:pt x="439" y="588"/>
                    </a:lnTo>
                    <a:lnTo>
                      <a:pt x="422" y="595"/>
                    </a:lnTo>
                    <a:lnTo>
                      <a:pt x="422" y="587"/>
                    </a:lnTo>
                    <a:lnTo>
                      <a:pt x="420" y="583"/>
                    </a:lnTo>
                    <a:lnTo>
                      <a:pt x="415" y="580"/>
                    </a:lnTo>
                    <a:lnTo>
                      <a:pt x="409" y="580"/>
                    </a:lnTo>
                    <a:lnTo>
                      <a:pt x="404" y="580"/>
                    </a:lnTo>
                    <a:lnTo>
                      <a:pt x="395" y="581"/>
                    </a:lnTo>
                    <a:lnTo>
                      <a:pt x="376" y="597"/>
                    </a:lnTo>
                    <a:lnTo>
                      <a:pt x="364" y="583"/>
                    </a:lnTo>
                    <a:lnTo>
                      <a:pt x="411" y="546"/>
                    </a:lnTo>
                    <a:lnTo>
                      <a:pt x="423" y="560"/>
                    </a:lnTo>
                    <a:lnTo>
                      <a:pt x="409" y="571"/>
                    </a:lnTo>
                    <a:lnTo>
                      <a:pt x="20" y="162"/>
                    </a:lnTo>
                    <a:lnTo>
                      <a:pt x="438" y="625"/>
                    </a:lnTo>
                    <a:lnTo>
                      <a:pt x="475" y="624"/>
                    </a:lnTo>
                    <a:lnTo>
                      <a:pt x="489" y="641"/>
                    </a:lnTo>
                    <a:lnTo>
                      <a:pt x="452" y="643"/>
                    </a:lnTo>
                    <a:lnTo>
                      <a:pt x="443" y="680"/>
                    </a:lnTo>
                    <a:lnTo>
                      <a:pt x="429" y="662"/>
                    </a:lnTo>
                    <a:lnTo>
                      <a:pt x="436" y="625"/>
                    </a:lnTo>
                    <a:lnTo>
                      <a:pt x="413" y="645"/>
                    </a:lnTo>
                    <a:lnTo>
                      <a:pt x="401" y="631"/>
                    </a:lnTo>
                    <a:lnTo>
                      <a:pt x="469" y="573"/>
                    </a:lnTo>
                    <a:lnTo>
                      <a:pt x="482" y="588"/>
                    </a:lnTo>
                    <a:lnTo>
                      <a:pt x="438" y="625"/>
                    </a:lnTo>
                    <a:lnTo>
                      <a:pt x="20" y="162"/>
                    </a:lnTo>
                    <a:lnTo>
                      <a:pt x="492" y="722"/>
                    </a:lnTo>
                    <a:lnTo>
                      <a:pt x="483" y="721"/>
                    </a:lnTo>
                    <a:lnTo>
                      <a:pt x="476" y="715"/>
                    </a:lnTo>
                    <a:lnTo>
                      <a:pt x="468" y="708"/>
                    </a:lnTo>
                    <a:lnTo>
                      <a:pt x="464" y="703"/>
                    </a:lnTo>
                    <a:lnTo>
                      <a:pt x="460" y="696"/>
                    </a:lnTo>
                    <a:lnTo>
                      <a:pt x="457" y="691"/>
                    </a:lnTo>
                    <a:lnTo>
                      <a:pt x="457" y="684"/>
                    </a:lnTo>
                    <a:lnTo>
                      <a:pt x="457" y="678"/>
                    </a:lnTo>
                    <a:lnTo>
                      <a:pt x="459" y="673"/>
                    </a:lnTo>
                    <a:lnTo>
                      <a:pt x="462" y="668"/>
                    </a:lnTo>
                    <a:lnTo>
                      <a:pt x="468" y="662"/>
                    </a:lnTo>
                    <a:lnTo>
                      <a:pt x="473" y="657"/>
                    </a:lnTo>
                    <a:lnTo>
                      <a:pt x="478" y="655"/>
                    </a:lnTo>
                    <a:lnTo>
                      <a:pt x="483" y="654"/>
                    </a:lnTo>
                    <a:lnTo>
                      <a:pt x="490" y="654"/>
                    </a:lnTo>
                    <a:lnTo>
                      <a:pt x="496" y="654"/>
                    </a:lnTo>
                    <a:lnTo>
                      <a:pt x="501" y="655"/>
                    </a:lnTo>
                    <a:lnTo>
                      <a:pt x="506" y="659"/>
                    </a:lnTo>
                    <a:lnTo>
                      <a:pt x="512" y="664"/>
                    </a:lnTo>
                    <a:lnTo>
                      <a:pt x="515" y="670"/>
                    </a:lnTo>
                    <a:lnTo>
                      <a:pt x="519" y="675"/>
                    </a:lnTo>
                    <a:lnTo>
                      <a:pt x="520" y="680"/>
                    </a:lnTo>
                    <a:lnTo>
                      <a:pt x="520" y="685"/>
                    </a:lnTo>
                    <a:lnTo>
                      <a:pt x="519" y="692"/>
                    </a:lnTo>
                    <a:lnTo>
                      <a:pt x="517" y="698"/>
                    </a:lnTo>
                    <a:lnTo>
                      <a:pt x="513" y="705"/>
                    </a:lnTo>
                    <a:lnTo>
                      <a:pt x="508" y="710"/>
                    </a:lnTo>
                    <a:lnTo>
                      <a:pt x="478" y="678"/>
                    </a:lnTo>
                    <a:lnTo>
                      <a:pt x="475" y="684"/>
                    </a:lnTo>
                    <a:lnTo>
                      <a:pt x="473" y="691"/>
                    </a:lnTo>
                    <a:lnTo>
                      <a:pt x="475" y="698"/>
                    </a:lnTo>
                    <a:lnTo>
                      <a:pt x="480" y="705"/>
                    </a:lnTo>
                    <a:lnTo>
                      <a:pt x="483" y="708"/>
                    </a:lnTo>
                    <a:lnTo>
                      <a:pt x="489" y="710"/>
                    </a:lnTo>
                    <a:lnTo>
                      <a:pt x="501" y="715"/>
                    </a:lnTo>
                    <a:lnTo>
                      <a:pt x="492" y="722"/>
                    </a:lnTo>
                    <a:lnTo>
                      <a:pt x="20" y="162"/>
                    </a:lnTo>
                    <a:lnTo>
                      <a:pt x="503" y="691"/>
                    </a:lnTo>
                    <a:lnTo>
                      <a:pt x="506" y="685"/>
                    </a:lnTo>
                    <a:lnTo>
                      <a:pt x="508" y="682"/>
                    </a:lnTo>
                    <a:lnTo>
                      <a:pt x="506" y="677"/>
                    </a:lnTo>
                    <a:lnTo>
                      <a:pt x="505" y="673"/>
                    </a:lnTo>
                    <a:lnTo>
                      <a:pt x="501" y="670"/>
                    </a:lnTo>
                    <a:lnTo>
                      <a:pt x="496" y="668"/>
                    </a:lnTo>
                    <a:lnTo>
                      <a:pt x="490" y="670"/>
                    </a:lnTo>
                    <a:lnTo>
                      <a:pt x="485" y="671"/>
                    </a:lnTo>
                    <a:lnTo>
                      <a:pt x="503" y="691"/>
                    </a:lnTo>
                    <a:lnTo>
                      <a:pt x="20" y="162"/>
                    </a:lnTo>
                    <a:lnTo>
                      <a:pt x="543" y="722"/>
                    </a:lnTo>
                    <a:lnTo>
                      <a:pt x="552" y="719"/>
                    </a:lnTo>
                    <a:lnTo>
                      <a:pt x="559" y="719"/>
                    </a:lnTo>
                    <a:lnTo>
                      <a:pt x="564" y="719"/>
                    </a:lnTo>
                    <a:lnTo>
                      <a:pt x="570" y="722"/>
                    </a:lnTo>
                    <a:lnTo>
                      <a:pt x="573" y="728"/>
                    </a:lnTo>
                    <a:lnTo>
                      <a:pt x="575" y="735"/>
                    </a:lnTo>
                    <a:lnTo>
                      <a:pt x="559" y="744"/>
                    </a:lnTo>
                    <a:lnTo>
                      <a:pt x="557" y="737"/>
                    </a:lnTo>
                    <a:lnTo>
                      <a:pt x="554" y="733"/>
                    </a:lnTo>
                    <a:lnTo>
                      <a:pt x="550" y="729"/>
                    </a:lnTo>
                    <a:lnTo>
                      <a:pt x="545" y="729"/>
                    </a:lnTo>
                    <a:lnTo>
                      <a:pt x="538" y="731"/>
                    </a:lnTo>
                    <a:lnTo>
                      <a:pt x="531" y="733"/>
                    </a:lnTo>
                    <a:lnTo>
                      <a:pt x="513" y="752"/>
                    </a:lnTo>
                    <a:lnTo>
                      <a:pt x="499" y="740"/>
                    </a:lnTo>
                    <a:lnTo>
                      <a:pt x="542" y="696"/>
                    </a:lnTo>
                    <a:lnTo>
                      <a:pt x="554" y="710"/>
                    </a:lnTo>
                    <a:lnTo>
                      <a:pt x="543" y="722"/>
                    </a:lnTo>
                    <a:lnTo>
                      <a:pt x="20" y="162"/>
                    </a:lnTo>
                    <a:lnTo>
                      <a:pt x="614" y="724"/>
                    </a:lnTo>
                    <a:lnTo>
                      <a:pt x="624" y="733"/>
                    </a:lnTo>
                    <a:lnTo>
                      <a:pt x="545" y="786"/>
                    </a:lnTo>
                    <a:lnTo>
                      <a:pt x="536" y="777"/>
                    </a:lnTo>
                    <a:lnTo>
                      <a:pt x="614" y="724"/>
                    </a:lnTo>
                    <a:lnTo>
                      <a:pt x="20" y="162"/>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89" name="Freeform 123"/>
              <p:cNvSpPr>
                <a:spLocks/>
              </p:cNvSpPr>
              <p:nvPr/>
            </p:nvSpPr>
            <p:spPr bwMode="auto">
              <a:xfrm>
                <a:off x="1402" y="2673"/>
                <a:ext cx="728" cy="395"/>
              </a:xfrm>
              <a:custGeom>
                <a:avLst/>
                <a:gdLst>
                  <a:gd name="T0" fmla="*/ 722 w 728"/>
                  <a:gd name="T1" fmla="*/ 0 h 395"/>
                  <a:gd name="T2" fmla="*/ 93 w 728"/>
                  <a:gd name="T3" fmla="*/ 336 h 395"/>
                  <a:gd name="T4" fmla="*/ 95 w 728"/>
                  <a:gd name="T5" fmla="*/ 299 h 395"/>
                  <a:gd name="T6" fmla="*/ 51 w 728"/>
                  <a:gd name="T7" fmla="*/ 350 h 395"/>
                  <a:gd name="T8" fmla="*/ 51 w 728"/>
                  <a:gd name="T9" fmla="*/ 350 h 395"/>
                  <a:gd name="T10" fmla="*/ 0 w 728"/>
                  <a:gd name="T11" fmla="*/ 395 h 395"/>
                  <a:gd name="T12" fmla="*/ 0 w 728"/>
                  <a:gd name="T13" fmla="*/ 395 h 395"/>
                  <a:gd name="T14" fmla="*/ 63 w 728"/>
                  <a:gd name="T15" fmla="*/ 375 h 395"/>
                  <a:gd name="T16" fmla="*/ 130 w 728"/>
                  <a:gd name="T17" fmla="*/ 366 h 395"/>
                  <a:gd name="T18" fmla="*/ 132 w 728"/>
                  <a:gd name="T19" fmla="*/ 366 h 395"/>
                  <a:gd name="T20" fmla="*/ 98 w 728"/>
                  <a:gd name="T21" fmla="*/ 347 h 395"/>
                  <a:gd name="T22" fmla="*/ 728 w 728"/>
                  <a:gd name="T23" fmla="*/ 10 h 395"/>
                  <a:gd name="T24" fmla="*/ 728 w 728"/>
                  <a:gd name="T25" fmla="*/ 10 h 395"/>
                  <a:gd name="T26" fmla="*/ 722 w 728"/>
                  <a:gd name="T27" fmla="*/ 0 h 395"/>
                  <a:gd name="T28" fmla="*/ 722 w 728"/>
                  <a:gd name="T29" fmla="*/ 0 h 395"/>
                  <a:gd name="T30" fmla="*/ 722 w 728"/>
                  <a:gd name="T31" fmla="*/ 0 h 3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8"/>
                  <a:gd name="T49" fmla="*/ 0 h 395"/>
                  <a:gd name="T50" fmla="*/ 728 w 728"/>
                  <a:gd name="T51" fmla="*/ 395 h 3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8" h="395">
                    <a:moveTo>
                      <a:pt x="722" y="0"/>
                    </a:moveTo>
                    <a:lnTo>
                      <a:pt x="93" y="336"/>
                    </a:lnTo>
                    <a:lnTo>
                      <a:pt x="95" y="299"/>
                    </a:lnTo>
                    <a:lnTo>
                      <a:pt x="51" y="350"/>
                    </a:lnTo>
                    <a:lnTo>
                      <a:pt x="0" y="395"/>
                    </a:lnTo>
                    <a:lnTo>
                      <a:pt x="63" y="375"/>
                    </a:lnTo>
                    <a:lnTo>
                      <a:pt x="130" y="366"/>
                    </a:lnTo>
                    <a:lnTo>
                      <a:pt x="132" y="366"/>
                    </a:lnTo>
                    <a:lnTo>
                      <a:pt x="98" y="347"/>
                    </a:lnTo>
                    <a:lnTo>
                      <a:pt x="728" y="10"/>
                    </a:lnTo>
                    <a:lnTo>
                      <a:pt x="722" y="0"/>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4" name="Group 147"/>
            <p:cNvGrpSpPr>
              <a:grpSpLocks/>
            </p:cNvGrpSpPr>
            <p:nvPr/>
          </p:nvGrpSpPr>
          <p:grpSpPr bwMode="auto">
            <a:xfrm>
              <a:off x="1758" y="1373"/>
              <a:ext cx="691" cy="591"/>
              <a:chOff x="1758" y="1373"/>
              <a:chExt cx="691" cy="591"/>
            </a:xfrm>
          </p:grpSpPr>
          <p:sp>
            <p:nvSpPr>
              <p:cNvPr id="23586" name="Freeform 106"/>
              <p:cNvSpPr>
                <a:spLocks/>
              </p:cNvSpPr>
              <p:nvPr/>
            </p:nvSpPr>
            <p:spPr bwMode="auto">
              <a:xfrm>
                <a:off x="1758" y="1373"/>
                <a:ext cx="691" cy="545"/>
              </a:xfrm>
              <a:custGeom>
                <a:avLst/>
                <a:gdLst>
                  <a:gd name="T0" fmla="*/ 255 w 691"/>
                  <a:gd name="T1" fmla="*/ 441 h 545"/>
                  <a:gd name="T2" fmla="*/ 278 w 691"/>
                  <a:gd name="T3" fmla="*/ 439 h 545"/>
                  <a:gd name="T4" fmla="*/ 372 w 691"/>
                  <a:gd name="T5" fmla="*/ 402 h 545"/>
                  <a:gd name="T6" fmla="*/ 308 w 691"/>
                  <a:gd name="T7" fmla="*/ 423 h 545"/>
                  <a:gd name="T8" fmla="*/ 342 w 691"/>
                  <a:gd name="T9" fmla="*/ 374 h 545"/>
                  <a:gd name="T10" fmla="*/ 372 w 691"/>
                  <a:gd name="T11" fmla="*/ 402 h 545"/>
                  <a:gd name="T12" fmla="*/ 215 w 691"/>
                  <a:gd name="T13" fmla="*/ 457 h 545"/>
                  <a:gd name="T14" fmla="*/ 389 w 691"/>
                  <a:gd name="T15" fmla="*/ 346 h 545"/>
                  <a:gd name="T16" fmla="*/ 476 w 691"/>
                  <a:gd name="T17" fmla="*/ 342 h 545"/>
                  <a:gd name="T18" fmla="*/ 421 w 691"/>
                  <a:gd name="T19" fmla="*/ 358 h 545"/>
                  <a:gd name="T20" fmla="*/ 417 w 691"/>
                  <a:gd name="T21" fmla="*/ 325 h 545"/>
                  <a:gd name="T22" fmla="*/ 467 w 691"/>
                  <a:gd name="T23" fmla="*/ 330 h 545"/>
                  <a:gd name="T24" fmla="*/ 440 w 691"/>
                  <a:gd name="T25" fmla="*/ 349 h 545"/>
                  <a:gd name="T26" fmla="*/ 511 w 691"/>
                  <a:gd name="T27" fmla="*/ 263 h 545"/>
                  <a:gd name="T28" fmla="*/ 520 w 691"/>
                  <a:gd name="T29" fmla="*/ 321 h 545"/>
                  <a:gd name="T30" fmla="*/ 511 w 691"/>
                  <a:gd name="T31" fmla="*/ 312 h 545"/>
                  <a:gd name="T32" fmla="*/ 215 w 691"/>
                  <a:gd name="T33" fmla="*/ 457 h 545"/>
                  <a:gd name="T34" fmla="*/ 527 w 691"/>
                  <a:gd name="T35" fmla="*/ 222 h 545"/>
                  <a:gd name="T36" fmla="*/ 574 w 691"/>
                  <a:gd name="T37" fmla="*/ 297 h 545"/>
                  <a:gd name="T38" fmla="*/ 609 w 691"/>
                  <a:gd name="T39" fmla="*/ 249 h 545"/>
                  <a:gd name="T40" fmla="*/ 590 w 691"/>
                  <a:gd name="T41" fmla="*/ 277 h 545"/>
                  <a:gd name="T42" fmla="*/ 571 w 691"/>
                  <a:gd name="T43" fmla="*/ 252 h 545"/>
                  <a:gd name="T44" fmla="*/ 655 w 691"/>
                  <a:gd name="T45" fmla="*/ 251 h 545"/>
                  <a:gd name="T46" fmla="*/ 643 w 691"/>
                  <a:gd name="T47" fmla="*/ 267 h 545"/>
                  <a:gd name="T48" fmla="*/ 84 w 691"/>
                  <a:gd name="T49" fmla="*/ 466 h 545"/>
                  <a:gd name="T50" fmla="*/ 0 w 691"/>
                  <a:gd name="T51" fmla="*/ 441 h 545"/>
                  <a:gd name="T52" fmla="*/ 84 w 691"/>
                  <a:gd name="T53" fmla="*/ 402 h 545"/>
                  <a:gd name="T54" fmla="*/ 19 w 691"/>
                  <a:gd name="T55" fmla="*/ 443 h 545"/>
                  <a:gd name="T56" fmla="*/ 74 w 691"/>
                  <a:gd name="T57" fmla="*/ 443 h 545"/>
                  <a:gd name="T58" fmla="*/ 26 w 691"/>
                  <a:gd name="T59" fmla="*/ 422 h 545"/>
                  <a:gd name="T60" fmla="*/ 104 w 691"/>
                  <a:gd name="T61" fmla="*/ 401 h 545"/>
                  <a:gd name="T62" fmla="*/ 125 w 691"/>
                  <a:gd name="T63" fmla="*/ 348 h 545"/>
                  <a:gd name="T64" fmla="*/ 137 w 691"/>
                  <a:gd name="T65" fmla="*/ 381 h 545"/>
                  <a:gd name="T66" fmla="*/ 158 w 691"/>
                  <a:gd name="T67" fmla="*/ 358 h 545"/>
                  <a:gd name="T68" fmla="*/ 153 w 691"/>
                  <a:gd name="T69" fmla="*/ 297 h 545"/>
                  <a:gd name="T70" fmla="*/ 176 w 691"/>
                  <a:gd name="T71" fmla="*/ 339 h 545"/>
                  <a:gd name="T72" fmla="*/ 222 w 691"/>
                  <a:gd name="T73" fmla="*/ 314 h 545"/>
                  <a:gd name="T74" fmla="*/ 229 w 691"/>
                  <a:gd name="T75" fmla="*/ 289 h 545"/>
                  <a:gd name="T76" fmla="*/ 266 w 691"/>
                  <a:gd name="T77" fmla="*/ 203 h 545"/>
                  <a:gd name="T78" fmla="*/ 305 w 691"/>
                  <a:gd name="T79" fmla="*/ 249 h 545"/>
                  <a:gd name="T80" fmla="*/ 280 w 691"/>
                  <a:gd name="T81" fmla="*/ 252 h 545"/>
                  <a:gd name="T82" fmla="*/ 257 w 691"/>
                  <a:gd name="T83" fmla="*/ 230 h 545"/>
                  <a:gd name="T84" fmla="*/ 340 w 691"/>
                  <a:gd name="T85" fmla="*/ 228 h 545"/>
                  <a:gd name="T86" fmla="*/ 331 w 691"/>
                  <a:gd name="T87" fmla="*/ 178 h 545"/>
                  <a:gd name="T88" fmla="*/ 336 w 691"/>
                  <a:gd name="T89" fmla="*/ 161 h 545"/>
                  <a:gd name="T90" fmla="*/ 340 w 691"/>
                  <a:gd name="T91" fmla="*/ 191 h 545"/>
                  <a:gd name="T92" fmla="*/ 394 w 691"/>
                  <a:gd name="T93" fmla="*/ 168 h 545"/>
                  <a:gd name="T94" fmla="*/ 401 w 691"/>
                  <a:gd name="T95" fmla="*/ 189 h 545"/>
                  <a:gd name="T96" fmla="*/ 215 w 691"/>
                  <a:gd name="T97" fmla="*/ 457 h 545"/>
                  <a:gd name="T98" fmla="*/ 398 w 691"/>
                  <a:gd name="T99" fmla="*/ 94 h 545"/>
                  <a:gd name="T100" fmla="*/ 451 w 691"/>
                  <a:gd name="T101" fmla="*/ 164 h 545"/>
                  <a:gd name="T102" fmla="*/ 447 w 691"/>
                  <a:gd name="T103" fmla="*/ 118 h 545"/>
                  <a:gd name="T104" fmla="*/ 513 w 691"/>
                  <a:gd name="T105" fmla="*/ 106 h 545"/>
                  <a:gd name="T106" fmla="*/ 467 w 691"/>
                  <a:gd name="T107" fmla="*/ 115 h 545"/>
                  <a:gd name="T108" fmla="*/ 486 w 691"/>
                  <a:gd name="T109" fmla="*/ 101 h 545"/>
                  <a:gd name="T110" fmla="*/ 571 w 691"/>
                  <a:gd name="T111" fmla="*/ 62 h 545"/>
                  <a:gd name="T112" fmla="*/ 544 w 691"/>
                  <a:gd name="T113" fmla="*/ 78 h 545"/>
                  <a:gd name="T114" fmla="*/ 638 w 691"/>
                  <a:gd name="T115" fmla="*/ 97 h 545"/>
                  <a:gd name="T116" fmla="*/ 604 w 691"/>
                  <a:gd name="T117" fmla="*/ 78 h 545"/>
                  <a:gd name="T118" fmla="*/ 592 w 691"/>
                  <a:gd name="T119" fmla="*/ 55 h 545"/>
                  <a:gd name="T120" fmla="*/ 657 w 691"/>
                  <a:gd name="T121" fmla="*/ 81 h 545"/>
                  <a:gd name="T122" fmla="*/ 634 w 691"/>
                  <a:gd name="T123" fmla="*/ 85 h 5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1"/>
                  <a:gd name="T187" fmla="*/ 0 h 545"/>
                  <a:gd name="T188" fmla="*/ 691 w 691"/>
                  <a:gd name="T189" fmla="*/ 545 h 5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1" h="545">
                    <a:moveTo>
                      <a:pt x="215" y="457"/>
                    </a:moveTo>
                    <a:lnTo>
                      <a:pt x="194" y="482"/>
                    </a:lnTo>
                    <a:lnTo>
                      <a:pt x="250" y="527"/>
                    </a:lnTo>
                    <a:lnTo>
                      <a:pt x="236" y="545"/>
                    </a:lnTo>
                    <a:lnTo>
                      <a:pt x="179" y="499"/>
                    </a:lnTo>
                    <a:lnTo>
                      <a:pt x="158" y="524"/>
                    </a:lnTo>
                    <a:lnTo>
                      <a:pt x="146" y="513"/>
                    </a:lnTo>
                    <a:lnTo>
                      <a:pt x="202" y="446"/>
                    </a:lnTo>
                    <a:lnTo>
                      <a:pt x="215" y="457"/>
                    </a:lnTo>
                    <a:lnTo>
                      <a:pt x="255" y="446"/>
                    </a:lnTo>
                    <a:lnTo>
                      <a:pt x="255" y="441"/>
                    </a:lnTo>
                    <a:lnTo>
                      <a:pt x="255" y="436"/>
                    </a:lnTo>
                    <a:lnTo>
                      <a:pt x="257" y="431"/>
                    </a:lnTo>
                    <a:lnTo>
                      <a:pt x="260" y="427"/>
                    </a:lnTo>
                    <a:lnTo>
                      <a:pt x="268" y="422"/>
                    </a:lnTo>
                    <a:lnTo>
                      <a:pt x="276" y="420"/>
                    </a:lnTo>
                    <a:lnTo>
                      <a:pt x="285" y="422"/>
                    </a:lnTo>
                    <a:lnTo>
                      <a:pt x="289" y="423"/>
                    </a:lnTo>
                    <a:lnTo>
                      <a:pt x="292" y="427"/>
                    </a:lnTo>
                    <a:lnTo>
                      <a:pt x="320" y="455"/>
                    </a:lnTo>
                    <a:lnTo>
                      <a:pt x="306" y="468"/>
                    </a:lnTo>
                    <a:lnTo>
                      <a:pt x="282" y="443"/>
                    </a:lnTo>
                    <a:lnTo>
                      <a:pt x="278" y="439"/>
                    </a:lnTo>
                    <a:lnTo>
                      <a:pt x="273" y="438"/>
                    </a:lnTo>
                    <a:lnTo>
                      <a:pt x="269" y="439"/>
                    </a:lnTo>
                    <a:lnTo>
                      <a:pt x="266" y="441"/>
                    </a:lnTo>
                    <a:lnTo>
                      <a:pt x="264" y="443"/>
                    </a:lnTo>
                    <a:lnTo>
                      <a:pt x="264" y="446"/>
                    </a:lnTo>
                    <a:lnTo>
                      <a:pt x="264" y="457"/>
                    </a:lnTo>
                    <a:lnTo>
                      <a:pt x="290" y="483"/>
                    </a:lnTo>
                    <a:lnTo>
                      <a:pt x="276" y="498"/>
                    </a:lnTo>
                    <a:lnTo>
                      <a:pt x="215" y="434"/>
                    </a:lnTo>
                    <a:lnTo>
                      <a:pt x="229" y="420"/>
                    </a:lnTo>
                    <a:lnTo>
                      <a:pt x="255" y="446"/>
                    </a:lnTo>
                    <a:lnTo>
                      <a:pt x="215" y="457"/>
                    </a:lnTo>
                    <a:lnTo>
                      <a:pt x="372" y="402"/>
                    </a:lnTo>
                    <a:lnTo>
                      <a:pt x="368" y="411"/>
                    </a:lnTo>
                    <a:lnTo>
                      <a:pt x="363" y="418"/>
                    </a:lnTo>
                    <a:lnTo>
                      <a:pt x="356" y="425"/>
                    </a:lnTo>
                    <a:lnTo>
                      <a:pt x="349" y="431"/>
                    </a:lnTo>
                    <a:lnTo>
                      <a:pt x="343" y="434"/>
                    </a:lnTo>
                    <a:lnTo>
                      <a:pt x="336" y="436"/>
                    </a:lnTo>
                    <a:lnTo>
                      <a:pt x="331" y="436"/>
                    </a:lnTo>
                    <a:lnTo>
                      <a:pt x="324" y="434"/>
                    </a:lnTo>
                    <a:lnTo>
                      <a:pt x="319" y="432"/>
                    </a:lnTo>
                    <a:lnTo>
                      <a:pt x="313" y="429"/>
                    </a:lnTo>
                    <a:lnTo>
                      <a:pt x="308" y="423"/>
                    </a:lnTo>
                    <a:lnTo>
                      <a:pt x="305" y="418"/>
                    </a:lnTo>
                    <a:lnTo>
                      <a:pt x="303" y="413"/>
                    </a:lnTo>
                    <a:lnTo>
                      <a:pt x="301" y="408"/>
                    </a:lnTo>
                    <a:lnTo>
                      <a:pt x="301" y="401"/>
                    </a:lnTo>
                    <a:lnTo>
                      <a:pt x="303" y="395"/>
                    </a:lnTo>
                    <a:lnTo>
                      <a:pt x="305" y="390"/>
                    </a:lnTo>
                    <a:lnTo>
                      <a:pt x="308" y="385"/>
                    </a:lnTo>
                    <a:lnTo>
                      <a:pt x="313" y="379"/>
                    </a:lnTo>
                    <a:lnTo>
                      <a:pt x="319" y="376"/>
                    </a:lnTo>
                    <a:lnTo>
                      <a:pt x="324" y="374"/>
                    </a:lnTo>
                    <a:lnTo>
                      <a:pt x="329" y="372"/>
                    </a:lnTo>
                    <a:lnTo>
                      <a:pt x="336" y="372"/>
                    </a:lnTo>
                    <a:lnTo>
                      <a:pt x="342" y="374"/>
                    </a:lnTo>
                    <a:lnTo>
                      <a:pt x="349" y="376"/>
                    </a:lnTo>
                    <a:lnTo>
                      <a:pt x="354" y="381"/>
                    </a:lnTo>
                    <a:lnTo>
                      <a:pt x="359" y="386"/>
                    </a:lnTo>
                    <a:lnTo>
                      <a:pt x="326" y="415"/>
                    </a:lnTo>
                    <a:lnTo>
                      <a:pt x="331" y="418"/>
                    </a:lnTo>
                    <a:lnTo>
                      <a:pt x="338" y="420"/>
                    </a:lnTo>
                    <a:lnTo>
                      <a:pt x="345" y="418"/>
                    </a:lnTo>
                    <a:lnTo>
                      <a:pt x="352" y="415"/>
                    </a:lnTo>
                    <a:lnTo>
                      <a:pt x="356" y="411"/>
                    </a:lnTo>
                    <a:lnTo>
                      <a:pt x="359" y="406"/>
                    </a:lnTo>
                    <a:lnTo>
                      <a:pt x="363" y="393"/>
                    </a:lnTo>
                    <a:lnTo>
                      <a:pt x="372" y="402"/>
                    </a:lnTo>
                    <a:lnTo>
                      <a:pt x="215" y="457"/>
                    </a:lnTo>
                    <a:lnTo>
                      <a:pt x="340" y="390"/>
                    </a:lnTo>
                    <a:lnTo>
                      <a:pt x="335" y="386"/>
                    </a:lnTo>
                    <a:lnTo>
                      <a:pt x="331" y="385"/>
                    </a:lnTo>
                    <a:lnTo>
                      <a:pt x="326" y="385"/>
                    </a:lnTo>
                    <a:lnTo>
                      <a:pt x="320" y="388"/>
                    </a:lnTo>
                    <a:lnTo>
                      <a:pt x="319" y="392"/>
                    </a:lnTo>
                    <a:lnTo>
                      <a:pt x="317" y="395"/>
                    </a:lnTo>
                    <a:lnTo>
                      <a:pt x="317" y="401"/>
                    </a:lnTo>
                    <a:lnTo>
                      <a:pt x="320" y="406"/>
                    </a:lnTo>
                    <a:lnTo>
                      <a:pt x="340" y="390"/>
                    </a:lnTo>
                    <a:lnTo>
                      <a:pt x="215" y="457"/>
                    </a:lnTo>
                    <a:lnTo>
                      <a:pt x="377" y="355"/>
                    </a:lnTo>
                    <a:lnTo>
                      <a:pt x="375" y="346"/>
                    </a:lnTo>
                    <a:lnTo>
                      <a:pt x="375" y="339"/>
                    </a:lnTo>
                    <a:lnTo>
                      <a:pt x="377" y="334"/>
                    </a:lnTo>
                    <a:lnTo>
                      <a:pt x="382" y="328"/>
                    </a:lnTo>
                    <a:lnTo>
                      <a:pt x="387" y="326"/>
                    </a:lnTo>
                    <a:lnTo>
                      <a:pt x="394" y="326"/>
                    </a:lnTo>
                    <a:lnTo>
                      <a:pt x="400" y="342"/>
                    </a:lnTo>
                    <a:lnTo>
                      <a:pt x="393" y="344"/>
                    </a:lnTo>
                    <a:lnTo>
                      <a:pt x="389" y="346"/>
                    </a:lnTo>
                    <a:lnTo>
                      <a:pt x="386" y="349"/>
                    </a:lnTo>
                    <a:lnTo>
                      <a:pt x="384" y="355"/>
                    </a:lnTo>
                    <a:lnTo>
                      <a:pt x="384" y="362"/>
                    </a:lnTo>
                    <a:lnTo>
                      <a:pt x="386" y="369"/>
                    </a:lnTo>
                    <a:lnTo>
                      <a:pt x="400" y="390"/>
                    </a:lnTo>
                    <a:lnTo>
                      <a:pt x="386" y="401"/>
                    </a:lnTo>
                    <a:lnTo>
                      <a:pt x="350" y="351"/>
                    </a:lnTo>
                    <a:lnTo>
                      <a:pt x="366" y="341"/>
                    </a:lnTo>
                    <a:lnTo>
                      <a:pt x="377" y="355"/>
                    </a:lnTo>
                    <a:lnTo>
                      <a:pt x="215" y="457"/>
                    </a:lnTo>
                    <a:lnTo>
                      <a:pt x="483" y="334"/>
                    </a:lnTo>
                    <a:lnTo>
                      <a:pt x="476" y="342"/>
                    </a:lnTo>
                    <a:lnTo>
                      <a:pt x="470" y="348"/>
                    </a:lnTo>
                    <a:lnTo>
                      <a:pt x="463" y="349"/>
                    </a:lnTo>
                    <a:lnTo>
                      <a:pt x="460" y="349"/>
                    </a:lnTo>
                    <a:lnTo>
                      <a:pt x="456" y="348"/>
                    </a:lnTo>
                    <a:lnTo>
                      <a:pt x="451" y="356"/>
                    </a:lnTo>
                    <a:lnTo>
                      <a:pt x="444" y="364"/>
                    </a:lnTo>
                    <a:lnTo>
                      <a:pt x="437" y="365"/>
                    </a:lnTo>
                    <a:lnTo>
                      <a:pt x="431" y="365"/>
                    </a:lnTo>
                    <a:lnTo>
                      <a:pt x="424" y="364"/>
                    </a:lnTo>
                    <a:lnTo>
                      <a:pt x="421" y="358"/>
                    </a:lnTo>
                    <a:lnTo>
                      <a:pt x="419" y="355"/>
                    </a:lnTo>
                    <a:lnTo>
                      <a:pt x="419" y="351"/>
                    </a:lnTo>
                    <a:lnTo>
                      <a:pt x="419" y="346"/>
                    </a:lnTo>
                    <a:lnTo>
                      <a:pt x="421" y="342"/>
                    </a:lnTo>
                    <a:lnTo>
                      <a:pt x="428" y="332"/>
                    </a:lnTo>
                    <a:lnTo>
                      <a:pt x="439" y="319"/>
                    </a:lnTo>
                    <a:lnTo>
                      <a:pt x="437" y="316"/>
                    </a:lnTo>
                    <a:lnTo>
                      <a:pt x="433" y="314"/>
                    </a:lnTo>
                    <a:lnTo>
                      <a:pt x="430" y="314"/>
                    </a:lnTo>
                    <a:lnTo>
                      <a:pt x="424" y="316"/>
                    </a:lnTo>
                    <a:lnTo>
                      <a:pt x="421" y="319"/>
                    </a:lnTo>
                    <a:lnTo>
                      <a:pt x="417" y="325"/>
                    </a:lnTo>
                    <a:lnTo>
                      <a:pt x="414" y="330"/>
                    </a:lnTo>
                    <a:lnTo>
                      <a:pt x="412" y="335"/>
                    </a:lnTo>
                    <a:lnTo>
                      <a:pt x="403" y="323"/>
                    </a:lnTo>
                    <a:lnTo>
                      <a:pt x="412" y="312"/>
                    </a:lnTo>
                    <a:lnTo>
                      <a:pt x="423" y="304"/>
                    </a:lnTo>
                    <a:lnTo>
                      <a:pt x="431" y="298"/>
                    </a:lnTo>
                    <a:lnTo>
                      <a:pt x="440" y="297"/>
                    </a:lnTo>
                    <a:lnTo>
                      <a:pt x="447" y="300"/>
                    </a:lnTo>
                    <a:lnTo>
                      <a:pt x="451" y="302"/>
                    </a:lnTo>
                    <a:lnTo>
                      <a:pt x="453" y="305"/>
                    </a:lnTo>
                    <a:lnTo>
                      <a:pt x="467" y="330"/>
                    </a:lnTo>
                    <a:lnTo>
                      <a:pt x="470" y="332"/>
                    </a:lnTo>
                    <a:lnTo>
                      <a:pt x="472" y="332"/>
                    </a:lnTo>
                    <a:lnTo>
                      <a:pt x="474" y="330"/>
                    </a:lnTo>
                    <a:lnTo>
                      <a:pt x="477" y="325"/>
                    </a:lnTo>
                    <a:lnTo>
                      <a:pt x="483" y="334"/>
                    </a:lnTo>
                    <a:lnTo>
                      <a:pt x="215" y="457"/>
                    </a:lnTo>
                    <a:lnTo>
                      <a:pt x="444" y="328"/>
                    </a:lnTo>
                    <a:lnTo>
                      <a:pt x="437" y="339"/>
                    </a:lnTo>
                    <a:lnTo>
                      <a:pt x="435" y="342"/>
                    </a:lnTo>
                    <a:lnTo>
                      <a:pt x="437" y="348"/>
                    </a:lnTo>
                    <a:lnTo>
                      <a:pt x="440" y="349"/>
                    </a:lnTo>
                    <a:lnTo>
                      <a:pt x="446" y="349"/>
                    </a:lnTo>
                    <a:lnTo>
                      <a:pt x="449" y="346"/>
                    </a:lnTo>
                    <a:lnTo>
                      <a:pt x="451" y="341"/>
                    </a:lnTo>
                    <a:lnTo>
                      <a:pt x="444" y="328"/>
                    </a:lnTo>
                    <a:lnTo>
                      <a:pt x="215" y="457"/>
                    </a:lnTo>
                    <a:lnTo>
                      <a:pt x="481" y="279"/>
                    </a:lnTo>
                    <a:lnTo>
                      <a:pt x="486" y="270"/>
                    </a:lnTo>
                    <a:lnTo>
                      <a:pt x="493" y="265"/>
                    </a:lnTo>
                    <a:lnTo>
                      <a:pt x="500" y="263"/>
                    </a:lnTo>
                    <a:lnTo>
                      <a:pt x="505" y="263"/>
                    </a:lnTo>
                    <a:lnTo>
                      <a:pt x="511" y="263"/>
                    </a:lnTo>
                    <a:lnTo>
                      <a:pt x="516" y="265"/>
                    </a:lnTo>
                    <a:lnTo>
                      <a:pt x="521" y="267"/>
                    </a:lnTo>
                    <a:lnTo>
                      <a:pt x="525" y="270"/>
                    </a:lnTo>
                    <a:lnTo>
                      <a:pt x="528" y="275"/>
                    </a:lnTo>
                    <a:lnTo>
                      <a:pt x="532" y="281"/>
                    </a:lnTo>
                    <a:lnTo>
                      <a:pt x="535" y="286"/>
                    </a:lnTo>
                    <a:lnTo>
                      <a:pt x="535" y="293"/>
                    </a:lnTo>
                    <a:lnTo>
                      <a:pt x="535" y="298"/>
                    </a:lnTo>
                    <a:lnTo>
                      <a:pt x="535" y="305"/>
                    </a:lnTo>
                    <a:lnTo>
                      <a:pt x="534" y="311"/>
                    </a:lnTo>
                    <a:lnTo>
                      <a:pt x="530" y="314"/>
                    </a:lnTo>
                    <a:lnTo>
                      <a:pt x="525" y="318"/>
                    </a:lnTo>
                    <a:lnTo>
                      <a:pt x="520" y="321"/>
                    </a:lnTo>
                    <a:lnTo>
                      <a:pt x="513" y="325"/>
                    </a:lnTo>
                    <a:lnTo>
                      <a:pt x="504" y="325"/>
                    </a:lnTo>
                    <a:lnTo>
                      <a:pt x="518" y="355"/>
                    </a:lnTo>
                    <a:lnTo>
                      <a:pt x="500" y="364"/>
                    </a:lnTo>
                    <a:lnTo>
                      <a:pt x="461" y="282"/>
                    </a:lnTo>
                    <a:lnTo>
                      <a:pt x="479" y="274"/>
                    </a:lnTo>
                    <a:lnTo>
                      <a:pt x="481" y="279"/>
                    </a:lnTo>
                    <a:lnTo>
                      <a:pt x="215" y="457"/>
                    </a:lnTo>
                    <a:lnTo>
                      <a:pt x="498" y="314"/>
                    </a:lnTo>
                    <a:lnTo>
                      <a:pt x="504" y="314"/>
                    </a:lnTo>
                    <a:lnTo>
                      <a:pt x="511" y="312"/>
                    </a:lnTo>
                    <a:lnTo>
                      <a:pt x="514" y="309"/>
                    </a:lnTo>
                    <a:lnTo>
                      <a:pt x="518" y="304"/>
                    </a:lnTo>
                    <a:lnTo>
                      <a:pt x="518" y="297"/>
                    </a:lnTo>
                    <a:lnTo>
                      <a:pt x="516" y="289"/>
                    </a:lnTo>
                    <a:lnTo>
                      <a:pt x="511" y="282"/>
                    </a:lnTo>
                    <a:lnTo>
                      <a:pt x="505" y="279"/>
                    </a:lnTo>
                    <a:lnTo>
                      <a:pt x="500" y="277"/>
                    </a:lnTo>
                    <a:lnTo>
                      <a:pt x="495" y="279"/>
                    </a:lnTo>
                    <a:lnTo>
                      <a:pt x="490" y="282"/>
                    </a:lnTo>
                    <a:lnTo>
                      <a:pt x="486" y="289"/>
                    </a:lnTo>
                    <a:lnTo>
                      <a:pt x="498" y="314"/>
                    </a:lnTo>
                    <a:lnTo>
                      <a:pt x="215" y="457"/>
                    </a:lnTo>
                    <a:lnTo>
                      <a:pt x="544" y="222"/>
                    </a:lnTo>
                    <a:lnTo>
                      <a:pt x="546" y="226"/>
                    </a:lnTo>
                    <a:lnTo>
                      <a:pt x="544" y="231"/>
                    </a:lnTo>
                    <a:lnTo>
                      <a:pt x="542" y="235"/>
                    </a:lnTo>
                    <a:lnTo>
                      <a:pt x="539" y="237"/>
                    </a:lnTo>
                    <a:lnTo>
                      <a:pt x="535" y="237"/>
                    </a:lnTo>
                    <a:lnTo>
                      <a:pt x="532" y="237"/>
                    </a:lnTo>
                    <a:lnTo>
                      <a:pt x="528" y="235"/>
                    </a:lnTo>
                    <a:lnTo>
                      <a:pt x="525" y="231"/>
                    </a:lnTo>
                    <a:lnTo>
                      <a:pt x="525" y="226"/>
                    </a:lnTo>
                    <a:lnTo>
                      <a:pt x="527" y="222"/>
                    </a:lnTo>
                    <a:lnTo>
                      <a:pt x="528" y="219"/>
                    </a:lnTo>
                    <a:lnTo>
                      <a:pt x="532" y="217"/>
                    </a:lnTo>
                    <a:lnTo>
                      <a:pt x="535" y="215"/>
                    </a:lnTo>
                    <a:lnTo>
                      <a:pt x="539" y="217"/>
                    </a:lnTo>
                    <a:lnTo>
                      <a:pt x="542" y="219"/>
                    </a:lnTo>
                    <a:lnTo>
                      <a:pt x="544" y="222"/>
                    </a:lnTo>
                    <a:lnTo>
                      <a:pt x="215" y="457"/>
                    </a:lnTo>
                    <a:lnTo>
                      <a:pt x="574" y="297"/>
                    </a:lnTo>
                    <a:lnTo>
                      <a:pt x="557" y="304"/>
                    </a:lnTo>
                    <a:lnTo>
                      <a:pt x="534" y="249"/>
                    </a:lnTo>
                    <a:lnTo>
                      <a:pt x="551" y="242"/>
                    </a:lnTo>
                    <a:lnTo>
                      <a:pt x="574" y="297"/>
                    </a:lnTo>
                    <a:lnTo>
                      <a:pt x="215" y="457"/>
                    </a:lnTo>
                    <a:lnTo>
                      <a:pt x="613" y="237"/>
                    </a:lnTo>
                    <a:lnTo>
                      <a:pt x="601" y="237"/>
                    </a:lnTo>
                    <a:lnTo>
                      <a:pt x="592" y="237"/>
                    </a:lnTo>
                    <a:lnTo>
                      <a:pt x="588" y="240"/>
                    </a:lnTo>
                    <a:lnTo>
                      <a:pt x="587" y="242"/>
                    </a:lnTo>
                    <a:lnTo>
                      <a:pt x="587" y="244"/>
                    </a:lnTo>
                    <a:lnTo>
                      <a:pt x="588" y="245"/>
                    </a:lnTo>
                    <a:lnTo>
                      <a:pt x="592" y="247"/>
                    </a:lnTo>
                    <a:lnTo>
                      <a:pt x="604" y="247"/>
                    </a:lnTo>
                    <a:lnTo>
                      <a:pt x="609" y="249"/>
                    </a:lnTo>
                    <a:lnTo>
                      <a:pt x="615" y="251"/>
                    </a:lnTo>
                    <a:lnTo>
                      <a:pt x="620" y="254"/>
                    </a:lnTo>
                    <a:lnTo>
                      <a:pt x="624" y="260"/>
                    </a:lnTo>
                    <a:lnTo>
                      <a:pt x="625" y="268"/>
                    </a:lnTo>
                    <a:lnTo>
                      <a:pt x="622" y="275"/>
                    </a:lnTo>
                    <a:lnTo>
                      <a:pt x="617" y="282"/>
                    </a:lnTo>
                    <a:lnTo>
                      <a:pt x="608" y="286"/>
                    </a:lnTo>
                    <a:lnTo>
                      <a:pt x="594" y="289"/>
                    </a:lnTo>
                    <a:lnTo>
                      <a:pt x="585" y="289"/>
                    </a:lnTo>
                    <a:lnTo>
                      <a:pt x="581" y="277"/>
                    </a:lnTo>
                    <a:lnTo>
                      <a:pt x="590" y="277"/>
                    </a:lnTo>
                    <a:lnTo>
                      <a:pt x="601" y="275"/>
                    </a:lnTo>
                    <a:lnTo>
                      <a:pt x="606" y="272"/>
                    </a:lnTo>
                    <a:lnTo>
                      <a:pt x="608" y="270"/>
                    </a:lnTo>
                    <a:lnTo>
                      <a:pt x="608" y="268"/>
                    </a:lnTo>
                    <a:lnTo>
                      <a:pt x="606" y="267"/>
                    </a:lnTo>
                    <a:lnTo>
                      <a:pt x="602" y="265"/>
                    </a:lnTo>
                    <a:lnTo>
                      <a:pt x="590" y="265"/>
                    </a:lnTo>
                    <a:lnTo>
                      <a:pt x="585" y="263"/>
                    </a:lnTo>
                    <a:lnTo>
                      <a:pt x="580" y="261"/>
                    </a:lnTo>
                    <a:lnTo>
                      <a:pt x="574" y="258"/>
                    </a:lnTo>
                    <a:lnTo>
                      <a:pt x="571" y="252"/>
                    </a:lnTo>
                    <a:lnTo>
                      <a:pt x="571" y="244"/>
                    </a:lnTo>
                    <a:lnTo>
                      <a:pt x="572" y="237"/>
                    </a:lnTo>
                    <a:lnTo>
                      <a:pt x="580" y="231"/>
                    </a:lnTo>
                    <a:lnTo>
                      <a:pt x="588" y="226"/>
                    </a:lnTo>
                    <a:lnTo>
                      <a:pt x="599" y="224"/>
                    </a:lnTo>
                    <a:lnTo>
                      <a:pt x="609" y="224"/>
                    </a:lnTo>
                    <a:lnTo>
                      <a:pt x="613" y="237"/>
                    </a:lnTo>
                    <a:lnTo>
                      <a:pt x="215" y="457"/>
                    </a:lnTo>
                    <a:lnTo>
                      <a:pt x="669" y="217"/>
                    </a:lnTo>
                    <a:lnTo>
                      <a:pt x="648" y="224"/>
                    </a:lnTo>
                    <a:lnTo>
                      <a:pt x="654" y="247"/>
                    </a:lnTo>
                    <a:lnTo>
                      <a:pt x="655" y="251"/>
                    </a:lnTo>
                    <a:lnTo>
                      <a:pt x="659" y="254"/>
                    </a:lnTo>
                    <a:lnTo>
                      <a:pt x="661" y="254"/>
                    </a:lnTo>
                    <a:lnTo>
                      <a:pt x="666" y="254"/>
                    </a:lnTo>
                    <a:lnTo>
                      <a:pt x="671" y="252"/>
                    </a:lnTo>
                    <a:lnTo>
                      <a:pt x="676" y="247"/>
                    </a:lnTo>
                    <a:lnTo>
                      <a:pt x="680" y="261"/>
                    </a:lnTo>
                    <a:lnTo>
                      <a:pt x="673" y="267"/>
                    </a:lnTo>
                    <a:lnTo>
                      <a:pt x="664" y="270"/>
                    </a:lnTo>
                    <a:lnTo>
                      <a:pt x="655" y="270"/>
                    </a:lnTo>
                    <a:lnTo>
                      <a:pt x="646" y="268"/>
                    </a:lnTo>
                    <a:lnTo>
                      <a:pt x="643" y="267"/>
                    </a:lnTo>
                    <a:lnTo>
                      <a:pt x="641" y="263"/>
                    </a:lnTo>
                    <a:lnTo>
                      <a:pt x="638" y="260"/>
                    </a:lnTo>
                    <a:lnTo>
                      <a:pt x="636" y="254"/>
                    </a:lnTo>
                    <a:lnTo>
                      <a:pt x="629" y="228"/>
                    </a:lnTo>
                    <a:lnTo>
                      <a:pt x="622" y="231"/>
                    </a:lnTo>
                    <a:lnTo>
                      <a:pt x="620" y="228"/>
                    </a:lnTo>
                    <a:lnTo>
                      <a:pt x="638" y="194"/>
                    </a:lnTo>
                    <a:lnTo>
                      <a:pt x="639" y="193"/>
                    </a:lnTo>
                    <a:lnTo>
                      <a:pt x="645" y="212"/>
                    </a:lnTo>
                    <a:lnTo>
                      <a:pt x="666" y="205"/>
                    </a:lnTo>
                    <a:lnTo>
                      <a:pt x="669" y="217"/>
                    </a:lnTo>
                    <a:lnTo>
                      <a:pt x="215" y="457"/>
                    </a:lnTo>
                    <a:lnTo>
                      <a:pt x="84" y="466"/>
                    </a:lnTo>
                    <a:lnTo>
                      <a:pt x="75" y="475"/>
                    </a:lnTo>
                    <a:lnTo>
                      <a:pt x="68" y="480"/>
                    </a:lnTo>
                    <a:lnTo>
                      <a:pt x="60" y="485"/>
                    </a:lnTo>
                    <a:lnTo>
                      <a:pt x="49" y="487"/>
                    </a:lnTo>
                    <a:lnTo>
                      <a:pt x="40" y="487"/>
                    </a:lnTo>
                    <a:lnTo>
                      <a:pt x="31" y="485"/>
                    </a:lnTo>
                    <a:lnTo>
                      <a:pt x="24" y="483"/>
                    </a:lnTo>
                    <a:lnTo>
                      <a:pt x="17" y="478"/>
                    </a:lnTo>
                    <a:lnTo>
                      <a:pt x="10" y="473"/>
                    </a:lnTo>
                    <a:lnTo>
                      <a:pt x="5" y="466"/>
                    </a:lnTo>
                    <a:lnTo>
                      <a:pt x="1" y="459"/>
                    </a:lnTo>
                    <a:lnTo>
                      <a:pt x="0" y="450"/>
                    </a:lnTo>
                    <a:lnTo>
                      <a:pt x="0" y="441"/>
                    </a:lnTo>
                    <a:lnTo>
                      <a:pt x="1" y="431"/>
                    </a:lnTo>
                    <a:lnTo>
                      <a:pt x="5" y="420"/>
                    </a:lnTo>
                    <a:lnTo>
                      <a:pt x="10" y="411"/>
                    </a:lnTo>
                    <a:lnTo>
                      <a:pt x="19" y="402"/>
                    </a:lnTo>
                    <a:lnTo>
                      <a:pt x="28" y="395"/>
                    </a:lnTo>
                    <a:lnTo>
                      <a:pt x="37" y="392"/>
                    </a:lnTo>
                    <a:lnTo>
                      <a:pt x="45" y="388"/>
                    </a:lnTo>
                    <a:lnTo>
                      <a:pt x="54" y="388"/>
                    </a:lnTo>
                    <a:lnTo>
                      <a:pt x="63" y="390"/>
                    </a:lnTo>
                    <a:lnTo>
                      <a:pt x="70" y="393"/>
                    </a:lnTo>
                    <a:lnTo>
                      <a:pt x="77" y="397"/>
                    </a:lnTo>
                    <a:lnTo>
                      <a:pt x="84" y="402"/>
                    </a:lnTo>
                    <a:lnTo>
                      <a:pt x="90" y="409"/>
                    </a:lnTo>
                    <a:lnTo>
                      <a:pt x="93" y="418"/>
                    </a:lnTo>
                    <a:lnTo>
                      <a:pt x="95" y="427"/>
                    </a:lnTo>
                    <a:lnTo>
                      <a:pt x="95" y="436"/>
                    </a:lnTo>
                    <a:lnTo>
                      <a:pt x="93" y="446"/>
                    </a:lnTo>
                    <a:lnTo>
                      <a:pt x="90" y="455"/>
                    </a:lnTo>
                    <a:lnTo>
                      <a:pt x="84" y="466"/>
                    </a:lnTo>
                    <a:lnTo>
                      <a:pt x="215" y="457"/>
                    </a:lnTo>
                    <a:lnTo>
                      <a:pt x="26" y="422"/>
                    </a:lnTo>
                    <a:lnTo>
                      <a:pt x="21" y="432"/>
                    </a:lnTo>
                    <a:lnTo>
                      <a:pt x="19" y="438"/>
                    </a:lnTo>
                    <a:lnTo>
                      <a:pt x="19" y="443"/>
                    </a:lnTo>
                    <a:lnTo>
                      <a:pt x="21" y="446"/>
                    </a:lnTo>
                    <a:lnTo>
                      <a:pt x="23" y="452"/>
                    </a:lnTo>
                    <a:lnTo>
                      <a:pt x="26" y="457"/>
                    </a:lnTo>
                    <a:lnTo>
                      <a:pt x="31" y="460"/>
                    </a:lnTo>
                    <a:lnTo>
                      <a:pt x="35" y="464"/>
                    </a:lnTo>
                    <a:lnTo>
                      <a:pt x="40" y="466"/>
                    </a:lnTo>
                    <a:lnTo>
                      <a:pt x="45" y="466"/>
                    </a:lnTo>
                    <a:lnTo>
                      <a:pt x="51" y="466"/>
                    </a:lnTo>
                    <a:lnTo>
                      <a:pt x="56" y="464"/>
                    </a:lnTo>
                    <a:lnTo>
                      <a:pt x="61" y="462"/>
                    </a:lnTo>
                    <a:lnTo>
                      <a:pt x="68" y="453"/>
                    </a:lnTo>
                    <a:lnTo>
                      <a:pt x="74" y="443"/>
                    </a:lnTo>
                    <a:lnTo>
                      <a:pt x="75" y="438"/>
                    </a:lnTo>
                    <a:lnTo>
                      <a:pt x="75" y="434"/>
                    </a:lnTo>
                    <a:lnTo>
                      <a:pt x="74" y="429"/>
                    </a:lnTo>
                    <a:lnTo>
                      <a:pt x="72" y="423"/>
                    </a:lnTo>
                    <a:lnTo>
                      <a:pt x="68" y="420"/>
                    </a:lnTo>
                    <a:lnTo>
                      <a:pt x="65" y="415"/>
                    </a:lnTo>
                    <a:lnTo>
                      <a:pt x="60" y="413"/>
                    </a:lnTo>
                    <a:lnTo>
                      <a:pt x="54" y="409"/>
                    </a:lnTo>
                    <a:lnTo>
                      <a:pt x="49" y="409"/>
                    </a:lnTo>
                    <a:lnTo>
                      <a:pt x="44" y="409"/>
                    </a:lnTo>
                    <a:lnTo>
                      <a:pt x="38" y="411"/>
                    </a:lnTo>
                    <a:lnTo>
                      <a:pt x="35" y="413"/>
                    </a:lnTo>
                    <a:lnTo>
                      <a:pt x="26" y="422"/>
                    </a:lnTo>
                    <a:lnTo>
                      <a:pt x="215" y="457"/>
                    </a:lnTo>
                    <a:lnTo>
                      <a:pt x="155" y="374"/>
                    </a:lnTo>
                    <a:lnTo>
                      <a:pt x="149" y="385"/>
                    </a:lnTo>
                    <a:lnTo>
                      <a:pt x="144" y="392"/>
                    </a:lnTo>
                    <a:lnTo>
                      <a:pt x="139" y="397"/>
                    </a:lnTo>
                    <a:lnTo>
                      <a:pt x="134" y="401"/>
                    </a:lnTo>
                    <a:lnTo>
                      <a:pt x="127" y="404"/>
                    </a:lnTo>
                    <a:lnTo>
                      <a:pt x="121" y="406"/>
                    </a:lnTo>
                    <a:lnTo>
                      <a:pt x="116" y="406"/>
                    </a:lnTo>
                    <a:lnTo>
                      <a:pt x="109" y="404"/>
                    </a:lnTo>
                    <a:lnTo>
                      <a:pt x="104" y="401"/>
                    </a:lnTo>
                    <a:lnTo>
                      <a:pt x="98" y="397"/>
                    </a:lnTo>
                    <a:lnTo>
                      <a:pt x="93" y="392"/>
                    </a:lnTo>
                    <a:lnTo>
                      <a:pt x="90" y="386"/>
                    </a:lnTo>
                    <a:lnTo>
                      <a:pt x="88" y="381"/>
                    </a:lnTo>
                    <a:lnTo>
                      <a:pt x="88" y="374"/>
                    </a:lnTo>
                    <a:lnTo>
                      <a:pt x="88" y="369"/>
                    </a:lnTo>
                    <a:lnTo>
                      <a:pt x="90" y="362"/>
                    </a:lnTo>
                    <a:lnTo>
                      <a:pt x="93" y="356"/>
                    </a:lnTo>
                    <a:lnTo>
                      <a:pt x="98" y="351"/>
                    </a:lnTo>
                    <a:lnTo>
                      <a:pt x="105" y="344"/>
                    </a:lnTo>
                    <a:lnTo>
                      <a:pt x="114" y="339"/>
                    </a:lnTo>
                    <a:lnTo>
                      <a:pt x="125" y="348"/>
                    </a:lnTo>
                    <a:lnTo>
                      <a:pt x="118" y="351"/>
                    </a:lnTo>
                    <a:lnTo>
                      <a:pt x="111" y="356"/>
                    </a:lnTo>
                    <a:lnTo>
                      <a:pt x="107" y="364"/>
                    </a:lnTo>
                    <a:lnTo>
                      <a:pt x="105" y="371"/>
                    </a:lnTo>
                    <a:lnTo>
                      <a:pt x="107" y="376"/>
                    </a:lnTo>
                    <a:lnTo>
                      <a:pt x="111" y="383"/>
                    </a:lnTo>
                    <a:lnTo>
                      <a:pt x="118" y="386"/>
                    </a:lnTo>
                    <a:lnTo>
                      <a:pt x="125" y="386"/>
                    </a:lnTo>
                    <a:lnTo>
                      <a:pt x="130" y="385"/>
                    </a:lnTo>
                    <a:lnTo>
                      <a:pt x="137" y="381"/>
                    </a:lnTo>
                    <a:lnTo>
                      <a:pt x="141" y="374"/>
                    </a:lnTo>
                    <a:lnTo>
                      <a:pt x="144" y="365"/>
                    </a:lnTo>
                    <a:lnTo>
                      <a:pt x="155" y="374"/>
                    </a:lnTo>
                    <a:lnTo>
                      <a:pt x="215" y="457"/>
                    </a:lnTo>
                    <a:lnTo>
                      <a:pt x="201" y="330"/>
                    </a:lnTo>
                    <a:lnTo>
                      <a:pt x="195" y="339"/>
                    </a:lnTo>
                    <a:lnTo>
                      <a:pt x="188" y="346"/>
                    </a:lnTo>
                    <a:lnTo>
                      <a:pt x="183" y="351"/>
                    </a:lnTo>
                    <a:lnTo>
                      <a:pt x="178" y="355"/>
                    </a:lnTo>
                    <a:lnTo>
                      <a:pt x="171" y="356"/>
                    </a:lnTo>
                    <a:lnTo>
                      <a:pt x="165" y="358"/>
                    </a:lnTo>
                    <a:lnTo>
                      <a:pt x="158" y="358"/>
                    </a:lnTo>
                    <a:lnTo>
                      <a:pt x="153" y="356"/>
                    </a:lnTo>
                    <a:lnTo>
                      <a:pt x="148" y="353"/>
                    </a:lnTo>
                    <a:lnTo>
                      <a:pt x="142" y="349"/>
                    </a:lnTo>
                    <a:lnTo>
                      <a:pt x="139" y="344"/>
                    </a:lnTo>
                    <a:lnTo>
                      <a:pt x="135" y="337"/>
                    </a:lnTo>
                    <a:lnTo>
                      <a:pt x="134" y="332"/>
                    </a:lnTo>
                    <a:lnTo>
                      <a:pt x="134" y="326"/>
                    </a:lnTo>
                    <a:lnTo>
                      <a:pt x="134" y="319"/>
                    </a:lnTo>
                    <a:lnTo>
                      <a:pt x="137" y="314"/>
                    </a:lnTo>
                    <a:lnTo>
                      <a:pt x="141" y="307"/>
                    </a:lnTo>
                    <a:lnTo>
                      <a:pt x="144" y="302"/>
                    </a:lnTo>
                    <a:lnTo>
                      <a:pt x="153" y="297"/>
                    </a:lnTo>
                    <a:lnTo>
                      <a:pt x="162" y="291"/>
                    </a:lnTo>
                    <a:lnTo>
                      <a:pt x="172" y="302"/>
                    </a:lnTo>
                    <a:lnTo>
                      <a:pt x="164" y="304"/>
                    </a:lnTo>
                    <a:lnTo>
                      <a:pt x="158" y="309"/>
                    </a:lnTo>
                    <a:lnTo>
                      <a:pt x="153" y="316"/>
                    </a:lnTo>
                    <a:lnTo>
                      <a:pt x="151" y="321"/>
                    </a:lnTo>
                    <a:lnTo>
                      <a:pt x="153" y="328"/>
                    </a:lnTo>
                    <a:lnTo>
                      <a:pt x="156" y="334"/>
                    </a:lnTo>
                    <a:lnTo>
                      <a:pt x="164" y="339"/>
                    </a:lnTo>
                    <a:lnTo>
                      <a:pt x="169" y="341"/>
                    </a:lnTo>
                    <a:lnTo>
                      <a:pt x="176" y="339"/>
                    </a:lnTo>
                    <a:lnTo>
                      <a:pt x="181" y="335"/>
                    </a:lnTo>
                    <a:lnTo>
                      <a:pt x="186" y="328"/>
                    </a:lnTo>
                    <a:lnTo>
                      <a:pt x="192" y="319"/>
                    </a:lnTo>
                    <a:lnTo>
                      <a:pt x="201" y="330"/>
                    </a:lnTo>
                    <a:lnTo>
                      <a:pt x="215" y="457"/>
                    </a:lnTo>
                    <a:lnTo>
                      <a:pt x="238" y="291"/>
                    </a:lnTo>
                    <a:lnTo>
                      <a:pt x="236" y="297"/>
                    </a:lnTo>
                    <a:lnTo>
                      <a:pt x="234" y="302"/>
                    </a:lnTo>
                    <a:lnTo>
                      <a:pt x="232" y="307"/>
                    </a:lnTo>
                    <a:lnTo>
                      <a:pt x="229" y="311"/>
                    </a:lnTo>
                    <a:lnTo>
                      <a:pt x="222" y="314"/>
                    </a:lnTo>
                    <a:lnTo>
                      <a:pt x="213" y="316"/>
                    </a:lnTo>
                    <a:lnTo>
                      <a:pt x="204" y="314"/>
                    </a:lnTo>
                    <a:lnTo>
                      <a:pt x="197" y="307"/>
                    </a:lnTo>
                    <a:lnTo>
                      <a:pt x="172" y="277"/>
                    </a:lnTo>
                    <a:lnTo>
                      <a:pt x="186" y="267"/>
                    </a:lnTo>
                    <a:lnTo>
                      <a:pt x="211" y="295"/>
                    </a:lnTo>
                    <a:lnTo>
                      <a:pt x="215" y="298"/>
                    </a:lnTo>
                    <a:lnTo>
                      <a:pt x="218" y="298"/>
                    </a:lnTo>
                    <a:lnTo>
                      <a:pt x="222" y="298"/>
                    </a:lnTo>
                    <a:lnTo>
                      <a:pt x="225" y="297"/>
                    </a:lnTo>
                    <a:lnTo>
                      <a:pt x="227" y="293"/>
                    </a:lnTo>
                    <a:lnTo>
                      <a:pt x="229" y="289"/>
                    </a:lnTo>
                    <a:lnTo>
                      <a:pt x="229" y="284"/>
                    </a:lnTo>
                    <a:lnTo>
                      <a:pt x="229" y="281"/>
                    </a:lnTo>
                    <a:lnTo>
                      <a:pt x="204" y="251"/>
                    </a:lnTo>
                    <a:lnTo>
                      <a:pt x="218" y="238"/>
                    </a:lnTo>
                    <a:lnTo>
                      <a:pt x="257" y="284"/>
                    </a:lnTo>
                    <a:lnTo>
                      <a:pt x="243" y="297"/>
                    </a:lnTo>
                    <a:lnTo>
                      <a:pt x="238" y="291"/>
                    </a:lnTo>
                    <a:lnTo>
                      <a:pt x="215" y="457"/>
                    </a:lnTo>
                    <a:lnTo>
                      <a:pt x="250" y="221"/>
                    </a:lnTo>
                    <a:lnTo>
                      <a:pt x="255" y="212"/>
                    </a:lnTo>
                    <a:lnTo>
                      <a:pt x="260" y="205"/>
                    </a:lnTo>
                    <a:lnTo>
                      <a:pt x="266" y="203"/>
                    </a:lnTo>
                    <a:lnTo>
                      <a:pt x="271" y="201"/>
                    </a:lnTo>
                    <a:lnTo>
                      <a:pt x="276" y="200"/>
                    </a:lnTo>
                    <a:lnTo>
                      <a:pt x="282" y="201"/>
                    </a:lnTo>
                    <a:lnTo>
                      <a:pt x="287" y="203"/>
                    </a:lnTo>
                    <a:lnTo>
                      <a:pt x="292" y="205"/>
                    </a:lnTo>
                    <a:lnTo>
                      <a:pt x="298" y="208"/>
                    </a:lnTo>
                    <a:lnTo>
                      <a:pt x="301" y="214"/>
                    </a:lnTo>
                    <a:lnTo>
                      <a:pt x="305" y="219"/>
                    </a:lnTo>
                    <a:lnTo>
                      <a:pt x="308" y="226"/>
                    </a:lnTo>
                    <a:lnTo>
                      <a:pt x="308" y="231"/>
                    </a:lnTo>
                    <a:lnTo>
                      <a:pt x="308" y="237"/>
                    </a:lnTo>
                    <a:lnTo>
                      <a:pt x="306" y="244"/>
                    </a:lnTo>
                    <a:lnTo>
                      <a:pt x="305" y="249"/>
                    </a:lnTo>
                    <a:lnTo>
                      <a:pt x="301" y="252"/>
                    </a:lnTo>
                    <a:lnTo>
                      <a:pt x="296" y="258"/>
                    </a:lnTo>
                    <a:lnTo>
                      <a:pt x="289" y="261"/>
                    </a:lnTo>
                    <a:lnTo>
                      <a:pt x="282" y="263"/>
                    </a:lnTo>
                    <a:lnTo>
                      <a:pt x="301" y="289"/>
                    </a:lnTo>
                    <a:lnTo>
                      <a:pt x="285" y="300"/>
                    </a:lnTo>
                    <a:lnTo>
                      <a:pt x="232" y="228"/>
                    </a:lnTo>
                    <a:lnTo>
                      <a:pt x="248" y="217"/>
                    </a:lnTo>
                    <a:lnTo>
                      <a:pt x="250" y="221"/>
                    </a:lnTo>
                    <a:lnTo>
                      <a:pt x="215" y="457"/>
                    </a:lnTo>
                    <a:lnTo>
                      <a:pt x="275" y="252"/>
                    </a:lnTo>
                    <a:lnTo>
                      <a:pt x="280" y="252"/>
                    </a:lnTo>
                    <a:lnTo>
                      <a:pt x="285" y="249"/>
                    </a:lnTo>
                    <a:lnTo>
                      <a:pt x="289" y="245"/>
                    </a:lnTo>
                    <a:lnTo>
                      <a:pt x="290" y="238"/>
                    </a:lnTo>
                    <a:lnTo>
                      <a:pt x="290" y="233"/>
                    </a:lnTo>
                    <a:lnTo>
                      <a:pt x="287" y="226"/>
                    </a:lnTo>
                    <a:lnTo>
                      <a:pt x="282" y="221"/>
                    </a:lnTo>
                    <a:lnTo>
                      <a:pt x="276" y="217"/>
                    </a:lnTo>
                    <a:lnTo>
                      <a:pt x="269" y="217"/>
                    </a:lnTo>
                    <a:lnTo>
                      <a:pt x="264" y="219"/>
                    </a:lnTo>
                    <a:lnTo>
                      <a:pt x="260" y="224"/>
                    </a:lnTo>
                    <a:lnTo>
                      <a:pt x="257" y="230"/>
                    </a:lnTo>
                    <a:lnTo>
                      <a:pt x="275" y="252"/>
                    </a:lnTo>
                    <a:lnTo>
                      <a:pt x="215" y="457"/>
                    </a:lnTo>
                    <a:lnTo>
                      <a:pt x="379" y="196"/>
                    </a:lnTo>
                    <a:lnTo>
                      <a:pt x="373" y="205"/>
                    </a:lnTo>
                    <a:lnTo>
                      <a:pt x="366" y="210"/>
                    </a:lnTo>
                    <a:lnTo>
                      <a:pt x="359" y="214"/>
                    </a:lnTo>
                    <a:lnTo>
                      <a:pt x="356" y="212"/>
                    </a:lnTo>
                    <a:lnTo>
                      <a:pt x="354" y="210"/>
                    </a:lnTo>
                    <a:lnTo>
                      <a:pt x="349" y="221"/>
                    </a:lnTo>
                    <a:lnTo>
                      <a:pt x="340" y="228"/>
                    </a:lnTo>
                    <a:lnTo>
                      <a:pt x="335" y="230"/>
                    </a:lnTo>
                    <a:lnTo>
                      <a:pt x="327" y="230"/>
                    </a:lnTo>
                    <a:lnTo>
                      <a:pt x="322" y="228"/>
                    </a:lnTo>
                    <a:lnTo>
                      <a:pt x="319" y="222"/>
                    </a:lnTo>
                    <a:lnTo>
                      <a:pt x="317" y="219"/>
                    </a:lnTo>
                    <a:lnTo>
                      <a:pt x="315" y="215"/>
                    </a:lnTo>
                    <a:lnTo>
                      <a:pt x="315" y="210"/>
                    </a:lnTo>
                    <a:lnTo>
                      <a:pt x="317" y="207"/>
                    </a:lnTo>
                    <a:lnTo>
                      <a:pt x="324" y="196"/>
                    </a:lnTo>
                    <a:lnTo>
                      <a:pt x="336" y="184"/>
                    </a:lnTo>
                    <a:lnTo>
                      <a:pt x="333" y="180"/>
                    </a:lnTo>
                    <a:lnTo>
                      <a:pt x="331" y="178"/>
                    </a:lnTo>
                    <a:lnTo>
                      <a:pt x="326" y="178"/>
                    </a:lnTo>
                    <a:lnTo>
                      <a:pt x="322" y="180"/>
                    </a:lnTo>
                    <a:lnTo>
                      <a:pt x="317" y="184"/>
                    </a:lnTo>
                    <a:lnTo>
                      <a:pt x="313" y="189"/>
                    </a:lnTo>
                    <a:lnTo>
                      <a:pt x="310" y="194"/>
                    </a:lnTo>
                    <a:lnTo>
                      <a:pt x="308" y="200"/>
                    </a:lnTo>
                    <a:lnTo>
                      <a:pt x="299" y="187"/>
                    </a:lnTo>
                    <a:lnTo>
                      <a:pt x="308" y="177"/>
                    </a:lnTo>
                    <a:lnTo>
                      <a:pt x="319" y="168"/>
                    </a:lnTo>
                    <a:lnTo>
                      <a:pt x="327" y="163"/>
                    </a:lnTo>
                    <a:lnTo>
                      <a:pt x="336" y="161"/>
                    </a:lnTo>
                    <a:lnTo>
                      <a:pt x="343" y="163"/>
                    </a:lnTo>
                    <a:lnTo>
                      <a:pt x="347" y="166"/>
                    </a:lnTo>
                    <a:lnTo>
                      <a:pt x="349" y="170"/>
                    </a:lnTo>
                    <a:lnTo>
                      <a:pt x="364" y="193"/>
                    </a:lnTo>
                    <a:lnTo>
                      <a:pt x="366" y="194"/>
                    </a:lnTo>
                    <a:lnTo>
                      <a:pt x="368" y="194"/>
                    </a:lnTo>
                    <a:lnTo>
                      <a:pt x="370" y="193"/>
                    </a:lnTo>
                    <a:lnTo>
                      <a:pt x="373" y="187"/>
                    </a:lnTo>
                    <a:lnTo>
                      <a:pt x="379" y="196"/>
                    </a:lnTo>
                    <a:lnTo>
                      <a:pt x="215" y="457"/>
                    </a:lnTo>
                    <a:lnTo>
                      <a:pt x="340" y="191"/>
                    </a:lnTo>
                    <a:lnTo>
                      <a:pt x="333" y="203"/>
                    </a:lnTo>
                    <a:lnTo>
                      <a:pt x="333" y="207"/>
                    </a:lnTo>
                    <a:lnTo>
                      <a:pt x="333" y="210"/>
                    </a:lnTo>
                    <a:lnTo>
                      <a:pt x="336" y="214"/>
                    </a:lnTo>
                    <a:lnTo>
                      <a:pt x="342" y="214"/>
                    </a:lnTo>
                    <a:lnTo>
                      <a:pt x="345" y="208"/>
                    </a:lnTo>
                    <a:lnTo>
                      <a:pt x="349" y="203"/>
                    </a:lnTo>
                    <a:lnTo>
                      <a:pt x="340" y="191"/>
                    </a:lnTo>
                    <a:lnTo>
                      <a:pt x="215" y="457"/>
                    </a:lnTo>
                    <a:lnTo>
                      <a:pt x="401" y="136"/>
                    </a:lnTo>
                    <a:lnTo>
                      <a:pt x="382" y="147"/>
                    </a:lnTo>
                    <a:lnTo>
                      <a:pt x="394" y="168"/>
                    </a:lnTo>
                    <a:lnTo>
                      <a:pt x="398" y="171"/>
                    </a:lnTo>
                    <a:lnTo>
                      <a:pt x="400" y="173"/>
                    </a:lnTo>
                    <a:lnTo>
                      <a:pt x="403" y="173"/>
                    </a:lnTo>
                    <a:lnTo>
                      <a:pt x="407" y="171"/>
                    </a:lnTo>
                    <a:lnTo>
                      <a:pt x="412" y="168"/>
                    </a:lnTo>
                    <a:lnTo>
                      <a:pt x="417" y="163"/>
                    </a:lnTo>
                    <a:lnTo>
                      <a:pt x="423" y="175"/>
                    </a:lnTo>
                    <a:lnTo>
                      <a:pt x="417" y="182"/>
                    </a:lnTo>
                    <a:lnTo>
                      <a:pt x="410" y="187"/>
                    </a:lnTo>
                    <a:lnTo>
                      <a:pt x="401" y="189"/>
                    </a:lnTo>
                    <a:lnTo>
                      <a:pt x="393" y="191"/>
                    </a:lnTo>
                    <a:lnTo>
                      <a:pt x="389" y="189"/>
                    </a:lnTo>
                    <a:lnTo>
                      <a:pt x="386" y="185"/>
                    </a:lnTo>
                    <a:lnTo>
                      <a:pt x="382" y="182"/>
                    </a:lnTo>
                    <a:lnTo>
                      <a:pt x="379" y="178"/>
                    </a:lnTo>
                    <a:lnTo>
                      <a:pt x="366" y="155"/>
                    </a:lnTo>
                    <a:lnTo>
                      <a:pt x="359" y="159"/>
                    </a:lnTo>
                    <a:lnTo>
                      <a:pt x="357" y="155"/>
                    </a:lnTo>
                    <a:lnTo>
                      <a:pt x="366" y="118"/>
                    </a:lnTo>
                    <a:lnTo>
                      <a:pt x="368" y="118"/>
                    </a:lnTo>
                    <a:lnTo>
                      <a:pt x="377" y="134"/>
                    </a:lnTo>
                    <a:lnTo>
                      <a:pt x="396" y="124"/>
                    </a:lnTo>
                    <a:lnTo>
                      <a:pt x="401" y="136"/>
                    </a:lnTo>
                    <a:lnTo>
                      <a:pt x="215" y="457"/>
                    </a:lnTo>
                    <a:lnTo>
                      <a:pt x="417" y="92"/>
                    </a:lnTo>
                    <a:lnTo>
                      <a:pt x="419" y="97"/>
                    </a:lnTo>
                    <a:lnTo>
                      <a:pt x="417" y="101"/>
                    </a:lnTo>
                    <a:lnTo>
                      <a:pt x="416" y="104"/>
                    </a:lnTo>
                    <a:lnTo>
                      <a:pt x="412" y="106"/>
                    </a:lnTo>
                    <a:lnTo>
                      <a:pt x="409" y="108"/>
                    </a:lnTo>
                    <a:lnTo>
                      <a:pt x="405" y="106"/>
                    </a:lnTo>
                    <a:lnTo>
                      <a:pt x="401" y="104"/>
                    </a:lnTo>
                    <a:lnTo>
                      <a:pt x="398" y="101"/>
                    </a:lnTo>
                    <a:lnTo>
                      <a:pt x="398" y="97"/>
                    </a:lnTo>
                    <a:lnTo>
                      <a:pt x="398" y="94"/>
                    </a:lnTo>
                    <a:lnTo>
                      <a:pt x="400" y="90"/>
                    </a:lnTo>
                    <a:lnTo>
                      <a:pt x="403" y="87"/>
                    </a:lnTo>
                    <a:lnTo>
                      <a:pt x="407" y="87"/>
                    </a:lnTo>
                    <a:lnTo>
                      <a:pt x="412" y="87"/>
                    </a:lnTo>
                    <a:lnTo>
                      <a:pt x="416" y="88"/>
                    </a:lnTo>
                    <a:lnTo>
                      <a:pt x="417" y="92"/>
                    </a:lnTo>
                    <a:lnTo>
                      <a:pt x="215" y="457"/>
                    </a:lnTo>
                    <a:lnTo>
                      <a:pt x="451" y="164"/>
                    </a:lnTo>
                    <a:lnTo>
                      <a:pt x="433" y="173"/>
                    </a:lnTo>
                    <a:lnTo>
                      <a:pt x="409" y="118"/>
                    </a:lnTo>
                    <a:lnTo>
                      <a:pt x="424" y="110"/>
                    </a:lnTo>
                    <a:lnTo>
                      <a:pt x="451" y="164"/>
                    </a:lnTo>
                    <a:lnTo>
                      <a:pt x="215" y="457"/>
                    </a:lnTo>
                    <a:lnTo>
                      <a:pt x="493" y="147"/>
                    </a:lnTo>
                    <a:lnTo>
                      <a:pt x="486" y="150"/>
                    </a:lnTo>
                    <a:lnTo>
                      <a:pt x="481" y="150"/>
                    </a:lnTo>
                    <a:lnTo>
                      <a:pt x="474" y="150"/>
                    </a:lnTo>
                    <a:lnTo>
                      <a:pt x="467" y="148"/>
                    </a:lnTo>
                    <a:lnTo>
                      <a:pt x="461" y="147"/>
                    </a:lnTo>
                    <a:lnTo>
                      <a:pt x="458" y="143"/>
                    </a:lnTo>
                    <a:lnTo>
                      <a:pt x="453" y="138"/>
                    </a:lnTo>
                    <a:lnTo>
                      <a:pt x="451" y="131"/>
                    </a:lnTo>
                    <a:lnTo>
                      <a:pt x="447" y="124"/>
                    </a:lnTo>
                    <a:lnTo>
                      <a:pt x="447" y="118"/>
                    </a:lnTo>
                    <a:lnTo>
                      <a:pt x="449" y="111"/>
                    </a:lnTo>
                    <a:lnTo>
                      <a:pt x="451" y="106"/>
                    </a:lnTo>
                    <a:lnTo>
                      <a:pt x="454" y="101"/>
                    </a:lnTo>
                    <a:lnTo>
                      <a:pt x="458" y="96"/>
                    </a:lnTo>
                    <a:lnTo>
                      <a:pt x="470" y="90"/>
                    </a:lnTo>
                    <a:lnTo>
                      <a:pt x="481" y="87"/>
                    </a:lnTo>
                    <a:lnTo>
                      <a:pt x="486" y="87"/>
                    </a:lnTo>
                    <a:lnTo>
                      <a:pt x="493" y="87"/>
                    </a:lnTo>
                    <a:lnTo>
                      <a:pt x="498" y="90"/>
                    </a:lnTo>
                    <a:lnTo>
                      <a:pt x="504" y="94"/>
                    </a:lnTo>
                    <a:lnTo>
                      <a:pt x="509" y="99"/>
                    </a:lnTo>
                    <a:lnTo>
                      <a:pt x="513" y="106"/>
                    </a:lnTo>
                    <a:lnTo>
                      <a:pt x="514" y="113"/>
                    </a:lnTo>
                    <a:lnTo>
                      <a:pt x="516" y="120"/>
                    </a:lnTo>
                    <a:lnTo>
                      <a:pt x="514" y="127"/>
                    </a:lnTo>
                    <a:lnTo>
                      <a:pt x="511" y="133"/>
                    </a:lnTo>
                    <a:lnTo>
                      <a:pt x="507" y="138"/>
                    </a:lnTo>
                    <a:lnTo>
                      <a:pt x="504" y="141"/>
                    </a:lnTo>
                    <a:lnTo>
                      <a:pt x="493" y="147"/>
                    </a:lnTo>
                    <a:lnTo>
                      <a:pt x="215" y="457"/>
                    </a:lnTo>
                    <a:lnTo>
                      <a:pt x="474" y="101"/>
                    </a:lnTo>
                    <a:lnTo>
                      <a:pt x="468" y="103"/>
                    </a:lnTo>
                    <a:lnTo>
                      <a:pt x="467" y="108"/>
                    </a:lnTo>
                    <a:lnTo>
                      <a:pt x="467" y="115"/>
                    </a:lnTo>
                    <a:lnTo>
                      <a:pt x="468" y="124"/>
                    </a:lnTo>
                    <a:lnTo>
                      <a:pt x="474" y="133"/>
                    </a:lnTo>
                    <a:lnTo>
                      <a:pt x="479" y="136"/>
                    </a:lnTo>
                    <a:lnTo>
                      <a:pt x="484" y="138"/>
                    </a:lnTo>
                    <a:lnTo>
                      <a:pt x="490" y="138"/>
                    </a:lnTo>
                    <a:lnTo>
                      <a:pt x="495" y="134"/>
                    </a:lnTo>
                    <a:lnTo>
                      <a:pt x="497" y="129"/>
                    </a:lnTo>
                    <a:lnTo>
                      <a:pt x="497" y="122"/>
                    </a:lnTo>
                    <a:lnTo>
                      <a:pt x="493" y="113"/>
                    </a:lnTo>
                    <a:lnTo>
                      <a:pt x="490" y="106"/>
                    </a:lnTo>
                    <a:lnTo>
                      <a:pt x="486" y="101"/>
                    </a:lnTo>
                    <a:lnTo>
                      <a:pt x="481" y="99"/>
                    </a:lnTo>
                    <a:lnTo>
                      <a:pt x="474" y="101"/>
                    </a:lnTo>
                    <a:lnTo>
                      <a:pt x="215" y="457"/>
                    </a:lnTo>
                    <a:lnTo>
                      <a:pt x="537" y="74"/>
                    </a:lnTo>
                    <a:lnTo>
                      <a:pt x="539" y="69"/>
                    </a:lnTo>
                    <a:lnTo>
                      <a:pt x="542" y="66"/>
                    </a:lnTo>
                    <a:lnTo>
                      <a:pt x="548" y="62"/>
                    </a:lnTo>
                    <a:lnTo>
                      <a:pt x="551" y="60"/>
                    </a:lnTo>
                    <a:lnTo>
                      <a:pt x="560" y="59"/>
                    </a:lnTo>
                    <a:lnTo>
                      <a:pt x="567" y="60"/>
                    </a:lnTo>
                    <a:lnTo>
                      <a:pt x="571" y="62"/>
                    </a:lnTo>
                    <a:lnTo>
                      <a:pt x="574" y="66"/>
                    </a:lnTo>
                    <a:lnTo>
                      <a:pt x="578" y="69"/>
                    </a:lnTo>
                    <a:lnTo>
                      <a:pt x="580" y="74"/>
                    </a:lnTo>
                    <a:lnTo>
                      <a:pt x="592" y="111"/>
                    </a:lnTo>
                    <a:lnTo>
                      <a:pt x="574" y="117"/>
                    </a:lnTo>
                    <a:lnTo>
                      <a:pt x="562" y="81"/>
                    </a:lnTo>
                    <a:lnTo>
                      <a:pt x="560" y="78"/>
                    </a:lnTo>
                    <a:lnTo>
                      <a:pt x="557" y="74"/>
                    </a:lnTo>
                    <a:lnTo>
                      <a:pt x="553" y="73"/>
                    </a:lnTo>
                    <a:lnTo>
                      <a:pt x="550" y="74"/>
                    </a:lnTo>
                    <a:lnTo>
                      <a:pt x="548" y="74"/>
                    </a:lnTo>
                    <a:lnTo>
                      <a:pt x="544" y="78"/>
                    </a:lnTo>
                    <a:lnTo>
                      <a:pt x="541" y="87"/>
                    </a:lnTo>
                    <a:lnTo>
                      <a:pt x="553" y="124"/>
                    </a:lnTo>
                    <a:lnTo>
                      <a:pt x="534" y="129"/>
                    </a:lnTo>
                    <a:lnTo>
                      <a:pt x="516" y="73"/>
                    </a:lnTo>
                    <a:lnTo>
                      <a:pt x="534" y="67"/>
                    </a:lnTo>
                    <a:lnTo>
                      <a:pt x="537" y="74"/>
                    </a:lnTo>
                    <a:lnTo>
                      <a:pt x="215" y="457"/>
                    </a:lnTo>
                    <a:lnTo>
                      <a:pt x="664" y="88"/>
                    </a:lnTo>
                    <a:lnTo>
                      <a:pt x="657" y="94"/>
                    </a:lnTo>
                    <a:lnTo>
                      <a:pt x="648" y="97"/>
                    </a:lnTo>
                    <a:lnTo>
                      <a:pt x="641" y="99"/>
                    </a:lnTo>
                    <a:lnTo>
                      <a:pt x="638" y="97"/>
                    </a:lnTo>
                    <a:lnTo>
                      <a:pt x="636" y="94"/>
                    </a:lnTo>
                    <a:lnTo>
                      <a:pt x="627" y="101"/>
                    </a:lnTo>
                    <a:lnTo>
                      <a:pt x="618" y="106"/>
                    </a:lnTo>
                    <a:lnTo>
                      <a:pt x="611" y="106"/>
                    </a:lnTo>
                    <a:lnTo>
                      <a:pt x="606" y="104"/>
                    </a:lnTo>
                    <a:lnTo>
                      <a:pt x="601" y="101"/>
                    </a:lnTo>
                    <a:lnTo>
                      <a:pt x="599" y="96"/>
                    </a:lnTo>
                    <a:lnTo>
                      <a:pt x="599" y="90"/>
                    </a:lnTo>
                    <a:lnTo>
                      <a:pt x="599" y="87"/>
                    </a:lnTo>
                    <a:lnTo>
                      <a:pt x="601" y="81"/>
                    </a:lnTo>
                    <a:lnTo>
                      <a:pt x="604" y="78"/>
                    </a:lnTo>
                    <a:lnTo>
                      <a:pt x="613" y="71"/>
                    </a:lnTo>
                    <a:lnTo>
                      <a:pt x="627" y="62"/>
                    </a:lnTo>
                    <a:lnTo>
                      <a:pt x="627" y="59"/>
                    </a:lnTo>
                    <a:lnTo>
                      <a:pt x="624" y="55"/>
                    </a:lnTo>
                    <a:lnTo>
                      <a:pt x="620" y="55"/>
                    </a:lnTo>
                    <a:lnTo>
                      <a:pt x="615" y="55"/>
                    </a:lnTo>
                    <a:lnTo>
                      <a:pt x="609" y="57"/>
                    </a:lnTo>
                    <a:lnTo>
                      <a:pt x="604" y="60"/>
                    </a:lnTo>
                    <a:lnTo>
                      <a:pt x="599" y="66"/>
                    </a:lnTo>
                    <a:lnTo>
                      <a:pt x="595" y="69"/>
                    </a:lnTo>
                    <a:lnTo>
                      <a:pt x="592" y="55"/>
                    </a:lnTo>
                    <a:lnTo>
                      <a:pt x="602" y="46"/>
                    </a:lnTo>
                    <a:lnTo>
                      <a:pt x="617" y="41"/>
                    </a:lnTo>
                    <a:lnTo>
                      <a:pt x="625" y="41"/>
                    </a:lnTo>
                    <a:lnTo>
                      <a:pt x="634" y="41"/>
                    </a:lnTo>
                    <a:lnTo>
                      <a:pt x="641" y="46"/>
                    </a:lnTo>
                    <a:lnTo>
                      <a:pt x="643" y="50"/>
                    </a:lnTo>
                    <a:lnTo>
                      <a:pt x="645" y="53"/>
                    </a:lnTo>
                    <a:lnTo>
                      <a:pt x="652" y="80"/>
                    </a:lnTo>
                    <a:lnTo>
                      <a:pt x="654" y="83"/>
                    </a:lnTo>
                    <a:lnTo>
                      <a:pt x="655" y="83"/>
                    </a:lnTo>
                    <a:lnTo>
                      <a:pt x="657" y="81"/>
                    </a:lnTo>
                    <a:lnTo>
                      <a:pt x="662" y="78"/>
                    </a:lnTo>
                    <a:lnTo>
                      <a:pt x="664" y="88"/>
                    </a:lnTo>
                    <a:lnTo>
                      <a:pt x="215" y="457"/>
                    </a:lnTo>
                    <a:lnTo>
                      <a:pt x="631" y="71"/>
                    </a:lnTo>
                    <a:lnTo>
                      <a:pt x="618" y="80"/>
                    </a:lnTo>
                    <a:lnTo>
                      <a:pt x="617" y="83"/>
                    </a:lnTo>
                    <a:lnTo>
                      <a:pt x="617" y="88"/>
                    </a:lnTo>
                    <a:lnTo>
                      <a:pt x="620" y="92"/>
                    </a:lnTo>
                    <a:lnTo>
                      <a:pt x="624" y="92"/>
                    </a:lnTo>
                    <a:lnTo>
                      <a:pt x="629" y="90"/>
                    </a:lnTo>
                    <a:lnTo>
                      <a:pt x="634" y="85"/>
                    </a:lnTo>
                    <a:lnTo>
                      <a:pt x="631" y="71"/>
                    </a:lnTo>
                    <a:lnTo>
                      <a:pt x="215" y="457"/>
                    </a:lnTo>
                    <a:lnTo>
                      <a:pt x="691" y="88"/>
                    </a:lnTo>
                    <a:lnTo>
                      <a:pt x="673" y="92"/>
                    </a:lnTo>
                    <a:lnTo>
                      <a:pt x="655" y="4"/>
                    </a:lnTo>
                    <a:lnTo>
                      <a:pt x="675" y="0"/>
                    </a:lnTo>
                    <a:lnTo>
                      <a:pt x="691" y="88"/>
                    </a:lnTo>
                    <a:lnTo>
                      <a:pt x="215" y="457"/>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87" name="Freeform 124"/>
              <p:cNvSpPr>
                <a:spLocks/>
              </p:cNvSpPr>
              <p:nvPr/>
            </p:nvSpPr>
            <p:spPr bwMode="auto">
              <a:xfrm>
                <a:off x="2184" y="1766"/>
                <a:ext cx="141" cy="198"/>
              </a:xfrm>
              <a:custGeom>
                <a:avLst/>
                <a:gdLst>
                  <a:gd name="T0" fmla="*/ 42 w 141"/>
                  <a:gd name="T1" fmla="*/ 127 h 198"/>
                  <a:gd name="T2" fmla="*/ 42 w 141"/>
                  <a:gd name="T3" fmla="*/ 127 h 198"/>
                  <a:gd name="T4" fmla="*/ 58 w 141"/>
                  <a:gd name="T5" fmla="*/ 90 h 198"/>
                  <a:gd name="T6" fmla="*/ 132 w 141"/>
                  <a:gd name="T7" fmla="*/ 198 h 198"/>
                  <a:gd name="T8" fmla="*/ 132 w 141"/>
                  <a:gd name="T9" fmla="*/ 198 h 198"/>
                  <a:gd name="T10" fmla="*/ 141 w 141"/>
                  <a:gd name="T11" fmla="*/ 193 h 198"/>
                  <a:gd name="T12" fmla="*/ 67 w 141"/>
                  <a:gd name="T13" fmla="*/ 85 h 198"/>
                  <a:gd name="T14" fmla="*/ 106 w 141"/>
                  <a:gd name="T15" fmla="*/ 85 h 198"/>
                  <a:gd name="T16" fmla="*/ 106 w 141"/>
                  <a:gd name="T17" fmla="*/ 83 h 198"/>
                  <a:gd name="T18" fmla="*/ 50 w 141"/>
                  <a:gd name="T19" fmla="*/ 45 h 198"/>
                  <a:gd name="T20" fmla="*/ 50 w 141"/>
                  <a:gd name="T21" fmla="*/ 45 h 198"/>
                  <a:gd name="T22" fmla="*/ 0 w 141"/>
                  <a:gd name="T23" fmla="*/ 0 h 198"/>
                  <a:gd name="T24" fmla="*/ 0 w 141"/>
                  <a:gd name="T25" fmla="*/ 0 h 198"/>
                  <a:gd name="T26" fmla="*/ 27 w 141"/>
                  <a:gd name="T27" fmla="*/ 60 h 198"/>
                  <a:gd name="T28" fmla="*/ 42 w 141"/>
                  <a:gd name="T29" fmla="*/ 127 h 198"/>
                  <a:gd name="T30" fmla="*/ 42 w 141"/>
                  <a:gd name="T31" fmla="*/ 12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198"/>
                  <a:gd name="T50" fmla="*/ 141 w 141"/>
                  <a:gd name="T51" fmla="*/ 198 h 1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198">
                    <a:moveTo>
                      <a:pt x="42" y="127"/>
                    </a:moveTo>
                    <a:lnTo>
                      <a:pt x="42" y="127"/>
                    </a:lnTo>
                    <a:lnTo>
                      <a:pt x="58" y="90"/>
                    </a:lnTo>
                    <a:lnTo>
                      <a:pt x="132" y="198"/>
                    </a:lnTo>
                    <a:lnTo>
                      <a:pt x="141" y="193"/>
                    </a:lnTo>
                    <a:lnTo>
                      <a:pt x="67" y="85"/>
                    </a:lnTo>
                    <a:lnTo>
                      <a:pt x="106" y="85"/>
                    </a:lnTo>
                    <a:lnTo>
                      <a:pt x="106" y="83"/>
                    </a:lnTo>
                    <a:lnTo>
                      <a:pt x="50" y="45"/>
                    </a:lnTo>
                    <a:lnTo>
                      <a:pt x="0" y="0"/>
                    </a:lnTo>
                    <a:lnTo>
                      <a:pt x="27" y="60"/>
                    </a:lnTo>
                    <a:lnTo>
                      <a:pt x="42" y="127"/>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5" name="Group 141"/>
            <p:cNvGrpSpPr>
              <a:grpSpLocks/>
            </p:cNvGrpSpPr>
            <p:nvPr/>
          </p:nvGrpSpPr>
          <p:grpSpPr bwMode="auto">
            <a:xfrm>
              <a:off x="2632" y="2928"/>
              <a:ext cx="604" cy="529"/>
              <a:chOff x="2632" y="2928"/>
              <a:chExt cx="604" cy="529"/>
            </a:xfrm>
          </p:grpSpPr>
          <p:sp>
            <p:nvSpPr>
              <p:cNvPr id="23584" name="Freeform 114"/>
              <p:cNvSpPr>
                <a:spLocks/>
              </p:cNvSpPr>
              <p:nvPr/>
            </p:nvSpPr>
            <p:spPr bwMode="auto">
              <a:xfrm>
                <a:off x="2632" y="3020"/>
                <a:ext cx="604" cy="437"/>
              </a:xfrm>
              <a:custGeom>
                <a:avLst/>
                <a:gdLst>
                  <a:gd name="T0" fmla="*/ 143 w 604"/>
                  <a:gd name="T1" fmla="*/ 372 h 437"/>
                  <a:gd name="T2" fmla="*/ 194 w 604"/>
                  <a:gd name="T3" fmla="*/ 409 h 437"/>
                  <a:gd name="T4" fmla="*/ 132 w 604"/>
                  <a:gd name="T5" fmla="*/ 434 h 437"/>
                  <a:gd name="T6" fmla="*/ 171 w 604"/>
                  <a:gd name="T7" fmla="*/ 411 h 437"/>
                  <a:gd name="T8" fmla="*/ 120 w 604"/>
                  <a:gd name="T9" fmla="*/ 377 h 437"/>
                  <a:gd name="T10" fmla="*/ 180 w 604"/>
                  <a:gd name="T11" fmla="*/ 347 h 437"/>
                  <a:gd name="T12" fmla="*/ 233 w 604"/>
                  <a:gd name="T13" fmla="*/ 420 h 437"/>
                  <a:gd name="T14" fmla="*/ 206 w 604"/>
                  <a:gd name="T15" fmla="*/ 379 h 437"/>
                  <a:gd name="T16" fmla="*/ 252 w 604"/>
                  <a:gd name="T17" fmla="*/ 361 h 437"/>
                  <a:gd name="T18" fmla="*/ 248 w 604"/>
                  <a:gd name="T19" fmla="*/ 407 h 437"/>
                  <a:gd name="T20" fmla="*/ 241 w 604"/>
                  <a:gd name="T21" fmla="*/ 370 h 437"/>
                  <a:gd name="T22" fmla="*/ 294 w 604"/>
                  <a:gd name="T23" fmla="*/ 358 h 437"/>
                  <a:gd name="T24" fmla="*/ 321 w 604"/>
                  <a:gd name="T25" fmla="*/ 354 h 437"/>
                  <a:gd name="T26" fmla="*/ 289 w 604"/>
                  <a:gd name="T27" fmla="*/ 405 h 437"/>
                  <a:gd name="T28" fmla="*/ 381 w 604"/>
                  <a:gd name="T29" fmla="*/ 374 h 437"/>
                  <a:gd name="T30" fmla="*/ 396 w 604"/>
                  <a:gd name="T31" fmla="*/ 291 h 437"/>
                  <a:gd name="T32" fmla="*/ 388 w 604"/>
                  <a:gd name="T33" fmla="*/ 271 h 437"/>
                  <a:gd name="T34" fmla="*/ 409 w 604"/>
                  <a:gd name="T35" fmla="*/ 294 h 437"/>
                  <a:gd name="T36" fmla="*/ 460 w 604"/>
                  <a:gd name="T37" fmla="*/ 333 h 437"/>
                  <a:gd name="T38" fmla="*/ 432 w 604"/>
                  <a:gd name="T39" fmla="*/ 291 h 437"/>
                  <a:gd name="T40" fmla="*/ 469 w 604"/>
                  <a:gd name="T41" fmla="*/ 280 h 437"/>
                  <a:gd name="T42" fmla="*/ 469 w 604"/>
                  <a:gd name="T43" fmla="*/ 316 h 437"/>
                  <a:gd name="T44" fmla="*/ 548 w 604"/>
                  <a:gd name="T45" fmla="*/ 286 h 437"/>
                  <a:gd name="T46" fmla="*/ 493 w 604"/>
                  <a:gd name="T47" fmla="*/ 284 h 437"/>
                  <a:gd name="T48" fmla="*/ 504 w 604"/>
                  <a:gd name="T49" fmla="*/ 241 h 437"/>
                  <a:gd name="T50" fmla="*/ 511 w 604"/>
                  <a:gd name="T51" fmla="*/ 277 h 437"/>
                  <a:gd name="T52" fmla="*/ 183 w 604"/>
                  <a:gd name="T53" fmla="*/ 365 h 437"/>
                  <a:gd name="T54" fmla="*/ 506 w 604"/>
                  <a:gd name="T55" fmla="*/ 263 h 437"/>
                  <a:gd name="T56" fmla="*/ 560 w 604"/>
                  <a:gd name="T57" fmla="*/ 220 h 437"/>
                  <a:gd name="T58" fmla="*/ 601 w 604"/>
                  <a:gd name="T59" fmla="*/ 227 h 437"/>
                  <a:gd name="T60" fmla="*/ 574 w 604"/>
                  <a:gd name="T61" fmla="*/ 252 h 437"/>
                  <a:gd name="T62" fmla="*/ 566 w 604"/>
                  <a:gd name="T63" fmla="*/ 241 h 437"/>
                  <a:gd name="T64" fmla="*/ 567 w 604"/>
                  <a:gd name="T65" fmla="*/ 201 h 437"/>
                  <a:gd name="T66" fmla="*/ 93 w 604"/>
                  <a:gd name="T67" fmla="*/ 183 h 437"/>
                  <a:gd name="T68" fmla="*/ 97 w 604"/>
                  <a:gd name="T69" fmla="*/ 256 h 437"/>
                  <a:gd name="T70" fmla="*/ 121 w 604"/>
                  <a:gd name="T71" fmla="*/ 206 h 437"/>
                  <a:gd name="T72" fmla="*/ 160 w 604"/>
                  <a:gd name="T73" fmla="*/ 240 h 437"/>
                  <a:gd name="T74" fmla="*/ 123 w 604"/>
                  <a:gd name="T75" fmla="*/ 217 h 437"/>
                  <a:gd name="T76" fmla="*/ 130 w 604"/>
                  <a:gd name="T77" fmla="*/ 257 h 437"/>
                  <a:gd name="T78" fmla="*/ 123 w 604"/>
                  <a:gd name="T79" fmla="*/ 217 h 437"/>
                  <a:gd name="T80" fmla="*/ 254 w 604"/>
                  <a:gd name="T81" fmla="*/ 233 h 437"/>
                  <a:gd name="T82" fmla="*/ 218 w 604"/>
                  <a:gd name="T83" fmla="*/ 185 h 437"/>
                  <a:gd name="T84" fmla="*/ 252 w 604"/>
                  <a:gd name="T85" fmla="*/ 219 h 437"/>
                  <a:gd name="T86" fmla="*/ 296 w 604"/>
                  <a:gd name="T87" fmla="*/ 162 h 437"/>
                  <a:gd name="T88" fmla="*/ 338 w 604"/>
                  <a:gd name="T89" fmla="*/ 164 h 437"/>
                  <a:gd name="T90" fmla="*/ 305 w 604"/>
                  <a:gd name="T91" fmla="*/ 166 h 437"/>
                  <a:gd name="T92" fmla="*/ 368 w 604"/>
                  <a:gd name="T93" fmla="*/ 137 h 437"/>
                  <a:gd name="T94" fmla="*/ 407 w 604"/>
                  <a:gd name="T95" fmla="*/ 167 h 437"/>
                  <a:gd name="T96" fmla="*/ 363 w 604"/>
                  <a:gd name="T97" fmla="*/ 169 h 437"/>
                  <a:gd name="T98" fmla="*/ 470 w 604"/>
                  <a:gd name="T99" fmla="*/ 127 h 437"/>
                  <a:gd name="T100" fmla="*/ 433 w 604"/>
                  <a:gd name="T101" fmla="*/ 157 h 437"/>
                  <a:gd name="T102" fmla="*/ 411 w 604"/>
                  <a:gd name="T103" fmla="*/ 136 h 437"/>
                  <a:gd name="T104" fmla="*/ 405 w 604"/>
                  <a:gd name="T105" fmla="*/ 118 h 437"/>
                  <a:gd name="T106" fmla="*/ 437 w 604"/>
                  <a:gd name="T107" fmla="*/ 93 h 437"/>
                  <a:gd name="T108" fmla="*/ 470 w 604"/>
                  <a:gd name="T109" fmla="*/ 127 h 437"/>
                  <a:gd name="T110" fmla="*/ 433 w 604"/>
                  <a:gd name="T111" fmla="*/ 143 h 437"/>
                  <a:gd name="T112" fmla="*/ 476 w 604"/>
                  <a:gd name="T113" fmla="*/ 55 h 437"/>
                  <a:gd name="T114" fmla="*/ 483 w 604"/>
                  <a:gd name="T115" fmla="*/ 72 h 437"/>
                  <a:gd name="T116" fmla="*/ 571 w 604"/>
                  <a:gd name="T117" fmla="*/ 93 h 437"/>
                  <a:gd name="T118" fmla="*/ 183 w 604"/>
                  <a:gd name="T119" fmla="*/ 365 h 4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4"/>
                  <a:gd name="T181" fmla="*/ 0 h 437"/>
                  <a:gd name="T182" fmla="*/ 604 w 604"/>
                  <a:gd name="T183" fmla="*/ 437 h 4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4" h="437">
                    <a:moveTo>
                      <a:pt x="183" y="365"/>
                    </a:moveTo>
                    <a:lnTo>
                      <a:pt x="183" y="365"/>
                    </a:lnTo>
                    <a:lnTo>
                      <a:pt x="166" y="361"/>
                    </a:lnTo>
                    <a:lnTo>
                      <a:pt x="153" y="361"/>
                    </a:lnTo>
                    <a:lnTo>
                      <a:pt x="148" y="363"/>
                    </a:lnTo>
                    <a:lnTo>
                      <a:pt x="144" y="365"/>
                    </a:lnTo>
                    <a:lnTo>
                      <a:pt x="143" y="368"/>
                    </a:lnTo>
                    <a:lnTo>
                      <a:pt x="143" y="372"/>
                    </a:lnTo>
                    <a:lnTo>
                      <a:pt x="144" y="375"/>
                    </a:lnTo>
                    <a:lnTo>
                      <a:pt x="150" y="377"/>
                    </a:lnTo>
                    <a:lnTo>
                      <a:pt x="167" y="381"/>
                    </a:lnTo>
                    <a:lnTo>
                      <a:pt x="176" y="383"/>
                    </a:lnTo>
                    <a:lnTo>
                      <a:pt x="183" y="388"/>
                    </a:lnTo>
                    <a:lnTo>
                      <a:pt x="190" y="393"/>
                    </a:lnTo>
                    <a:lnTo>
                      <a:pt x="192" y="398"/>
                    </a:lnTo>
                    <a:lnTo>
                      <a:pt x="194" y="404"/>
                    </a:lnTo>
                    <a:lnTo>
                      <a:pt x="194" y="409"/>
                    </a:lnTo>
                    <a:lnTo>
                      <a:pt x="194" y="416"/>
                    </a:lnTo>
                    <a:lnTo>
                      <a:pt x="190" y="420"/>
                    </a:lnTo>
                    <a:lnTo>
                      <a:pt x="187" y="425"/>
                    </a:lnTo>
                    <a:lnTo>
                      <a:pt x="183" y="428"/>
                    </a:lnTo>
                    <a:lnTo>
                      <a:pt x="178" y="432"/>
                    </a:lnTo>
                    <a:lnTo>
                      <a:pt x="164" y="435"/>
                    </a:lnTo>
                    <a:lnTo>
                      <a:pt x="155" y="437"/>
                    </a:lnTo>
                    <a:lnTo>
                      <a:pt x="146" y="437"/>
                    </a:lnTo>
                    <a:lnTo>
                      <a:pt x="132" y="434"/>
                    </a:lnTo>
                    <a:lnTo>
                      <a:pt x="129" y="414"/>
                    </a:lnTo>
                    <a:lnTo>
                      <a:pt x="146" y="420"/>
                    </a:lnTo>
                    <a:lnTo>
                      <a:pt x="153" y="421"/>
                    </a:lnTo>
                    <a:lnTo>
                      <a:pt x="160" y="420"/>
                    </a:lnTo>
                    <a:lnTo>
                      <a:pt x="166" y="420"/>
                    </a:lnTo>
                    <a:lnTo>
                      <a:pt x="169" y="416"/>
                    </a:lnTo>
                    <a:lnTo>
                      <a:pt x="171" y="414"/>
                    </a:lnTo>
                    <a:lnTo>
                      <a:pt x="171" y="411"/>
                    </a:lnTo>
                    <a:lnTo>
                      <a:pt x="169" y="405"/>
                    </a:lnTo>
                    <a:lnTo>
                      <a:pt x="164" y="404"/>
                    </a:lnTo>
                    <a:lnTo>
                      <a:pt x="146" y="400"/>
                    </a:lnTo>
                    <a:lnTo>
                      <a:pt x="137" y="397"/>
                    </a:lnTo>
                    <a:lnTo>
                      <a:pt x="130" y="393"/>
                    </a:lnTo>
                    <a:lnTo>
                      <a:pt x="123" y="386"/>
                    </a:lnTo>
                    <a:lnTo>
                      <a:pt x="121" y="383"/>
                    </a:lnTo>
                    <a:lnTo>
                      <a:pt x="120" y="377"/>
                    </a:lnTo>
                    <a:lnTo>
                      <a:pt x="120" y="372"/>
                    </a:lnTo>
                    <a:lnTo>
                      <a:pt x="120" y="367"/>
                    </a:lnTo>
                    <a:lnTo>
                      <a:pt x="123" y="361"/>
                    </a:lnTo>
                    <a:lnTo>
                      <a:pt x="125" y="358"/>
                    </a:lnTo>
                    <a:lnTo>
                      <a:pt x="130" y="353"/>
                    </a:lnTo>
                    <a:lnTo>
                      <a:pt x="136" y="351"/>
                    </a:lnTo>
                    <a:lnTo>
                      <a:pt x="150" y="345"/>
                    </a:lnTo>
                    <a:lnTo>
                      <a:pt x="164" y="345"/>
                    </a:lnTo>
                    <a:lnTo>
                      <a:pt x="180" y="347"/>
                    </a:lnTo>
                    <a:lnTo>
                      <a:pt x="183" y="365"/>
                    </a:lnTo>
                    <a:lnTo>
                      <a:pt x="271" y="404"/>
                    </a:lnTo>
                    <a:lnTo>
                      <a:pt x="264" y="411"/>
                    </a:lnTo>
                    <a:lnTo>
                      <a:pt x="257" y="414"/>
                    </a:lnTo>
                    <a:lnTo>
                      <a:pt x="247" y="418"/>
                    </a:lnTo>
                    <a:lnTo>
                      <a:pt x="240" y="420"/>
                    </a:lnTo>
                    <a:lnTo>
                      <a:pt x="233" y="420"/>
                    </a:lnTo>
                    <a:lnTo>
                      <a:pt x="225" y="420"/>
                    </a:lnTo>
                    <a:lnTo>
                      <a:pt x="220" y="416"/>
                    </a:lnTo>
                    <a:lnTo>
                      <a:pt x="215" y="412"/>
                    </a:lnTo>
                    <a:lnTo>
                      <a:pt x="211" y="409"/>
                    </a:lnTo>
                    <a:lnTo>
                      <a:pt x="208" y="404"/>
                    </a:lnTo>
                    <a:lnTo>
                      <a:pt x="204" y="397"/>
                    </a:lnTo>
                    <a:lnTo>
                      <a:pt x="204" y="390"/>
                    </a:lnTo>
                    <a:lnTo>
                      <a:pt x="204" y="384"/>
                    </a:lnTo>
                    <a:lnTo>
                      <a:pt x="206" y="379"/>
                    </a:lnTo>
                    <a:lnTo>
                      <a:pt x="208" y="372"/>
                    </a:lnTo>
                    <a:lnTo>
                      <a:pt x="211" y="368"/>
                    </a:lnTo>
                    <a:lnTo>
                      <a:pt x="217" y="363"/>
                    </a:lnTo>
                    <a:lnTo>
                      <a:pt x="222" y="361"/>
                    </a:lnTo>
                    <a:lnTo>
                      <a:pt x="227" y="358"/>
                    </a:lnTo>
                    <a:lnTo>
                      <a:pt x="234" y="358"/>
                    </a:lnTo>
                    <a:lnTo>
                      <a:pt x="241" y="358"/>
                    </a:lnTo>
                    <a:lnTo>
                      <a:pt x="247" y="360"/>
                    </a:lnTo>
                    <a:lnTo>
                      <a:pt x="252" y="361"/>
                    </a:lnTo>
                    <a:lnTo>
                      <a:pt x="257" y="365"/>
                    </a:lnTo>
                    <a:lnTo>
                      <a:pt x="261" y="370"/>
                    </a:lnTo>
                    <a:lnTo>
                      <a:pt x="264" y="377"/>
                    </a:lnTo>
                    <a:lnTo>
                      <a:pt x="266" y="384"/>
                    </a:lnTo>
                    <a:lnTo>
                      <a:pt x="225" y="395"/>
                    </a:lnTo>
                    <a:lnTo>
                      <a:pt x="227" y="402"/>
                    </a:lnTo>
                    <a:lnTo>
                      <a:pt x="233" y="405"/>
                    </a:lnTo>
                    <a:lnTo>
                      <a:pt x="240" y="407"/>
                    </a:lnTo>
                    <a:lnTo>
                      <a:pt x="248" y="407"/>
                    </a:lnTo>
                    <a:lnTo>
                      <a:pt x="254" y="405"/>
                    </a:lnTo>
                    <a:lnTo>
                      <a:pt x="257" y="402"/>
                    </a:lnTo>
                    <a:lnTo>
                      <a:pt x="268" y="393"/>
                    </a:lnTo>
                    <a:lnTo>
                      <a:pt x="271" y="404"/>
                    </a:lnTo>
                    <a:lnTo>
                      <a:pt x="183" y="365"/>
                    </a:lnTo>
                    <a:lnTo>
                      <a:pt x="248" y="379"/>
                    </a:lnTo>
                    <a:lnTo>
                      <a:pt x="245" y="374"/>
                    </a:lnTo>
                    <a:lnTo>
                      <a:pt x="241" y="370"/>
                    </a:lnTo>
                    <a:lnTo>
                      <a:pt x="238" y="368"/>
                    </a:lnTo>
                    <a:lnTo>
                      <a:pt x="233" y="368"/>
                    </a:lnTo>
                    <a:lnTo>
                      <a:pt x="227" y="372"/>
                    </a:lnTo>
                    <a:lnTo>
                      <a:pt x="224" y="375"/>
                    </a:lnTo>
                    <a:lnTo>
                      <a:pt x="222" y="379"/>
                    </a:lnTo>
                    <a:lnTo>
                      <a:pt x="222" y="384"/>
                    </a:lnTo>
                    <a:lnTo>
                      <a:pt x="248" y="379"/>
                    </a:lnTo>
                    <a:lnTo>
                      <a:pt x="183" y="365"/>
                    </a:lnTo>
                    <a:lnTo>
                      <a:pt x="294" y="358"/>
                    </a:lnTo>
                    <a:lnTo>
                      <a:pt x="296" y="349"/>
                    </a:lnTo>
                    <a:lnTo>
                      <a:pt x="298" y="342"/>
                    </a:lnTo>
                    <a:lnTo>
                      <a:pt x="301" y="338"/>
                    </a:lnTo>
                    <a:lnTo>
                      <a:pt x="307" y="335"/>
                    </a:lnTo>
                    <a:lnTo>
                      <a:pt x="312" y="335"/>
                    </a:lnTo>
                    <a:lnTo>
                      <a:pt x="321" y="337"/>
                    </a:lnTo>
                    <a:lnTo>
                      <a:pt x="321" y="354"/>
                    </a:lnTo>
                    <a:lnTo>
                      <a:pt x="314" y="353"/>
                    </a:lnTo>
                    <a:lnTo>
                      <a:pt x="308" y="353"/>
                    </a:lnTo>
                    <a:lnTo>
                      <a:pt x="305" y="356"/>
                    </a:lnTo>
                    <a:lnTo>
                      <a:pt x="301" y="360"/>
                    </a:lnTo>
                    <a:lnTo>
                      <a:pt x="299" y="367"/>
                    </a:lnTo>
                    <a:lnTo>
                      <a:pt x="299" y="375"/>
                    </a:lnTo>
                    <a:lnTo>
                      <a:pt x="307" y="400"/>
                    </a:lnTo>
                    <a:lnTo>
                      <a:pt x="289" y="405"/>
                    </a:lnTo>
                    <a:lnTo>
                      <a:pt x="271" y="349"/>
                    </a:lnTo>
                    <a:lnTo>
                      <a:pt x="289" y="342"/>
                    </a:lnTo>
                    <a:lnTo>
                      <a:pt x="294" y="358"/>
                    </a:lnTo>
                    <a:lnTo>
                      <a:pt x="183" y="365"/>
                    </a:lnTo>
                    <a:lnTo>
                      <a:pt x="322" y="331"/>
                    </a:lnTo>
                    <a:lnTo>
                      <a:pt x="342" y="324"/>
                    </a:lnTo>
                    <a:lnTo>
                      <a:pt x="365" y="349"/>
                    </a:lnTo>
                    <a:lnTo>
                      <a:pt x="365" y="314"/>
                    </a:lnTo>
                    <a:lnTo>
                      <a:pt x="384" y="307"/>
                    </a:lnTo>
                    <a:lnTo>
                      <a:pt x="381" y="374"/>
                    </a:lnTo>
                    <a:lnTo>
                      <a:pt x="372" y="377"/>
                    </a:lnTo>
                    <a:lnTo>
                      <a:pt x="322" y="331"/>
                    </a:lnTo>
                    <a:lnTo>
                      <a:pt x="183" y="365"/>
                    </a:lnTo>
                    <a:lnTo>
                      <a:pt x="402" y="277"/>
                    </a:lnTo>
                    <a:lnTo>
                      <a:pt x="402" y="280"/>
                    </a:lnTo>
                    <a:lnTo>
                      <a:pt x="402" y="284"/>
                    </a:lnTo>
                    <a:lnTo>
                      <a:pt x="400" y="287"/>
                    </a:lnTo>
                    <a:lnTo>
                      <a:pt x="396" y="291"/>
                    </a:lnTo>
                    <a:lnTo>
                      <a:pt x="391" y="291"/>
                    </a:lnTo>
                    <a:lnTo>
                      <a:pt x="388" y="291"/>
                    </a:lnTo>
                    <a:lnTo>
                      <a:pt x="384" y="289"/>
                    </a:lnTo>
                    <a:lnTo>
                      <a:pt x="382" y="286"/>
                    </a:lnTo>
                    <a:lnTo>
                      <a:pt x="381" y="282"/>
                    </a:lnTo>
                    <a:lnTo>
                      <a:pt x="382" y="277"/>
                    </a:lnTo>
                    <a:lnTo>
                      <a:pt x="384" y="273"/>
                    </a:lnTo>
                    <a:lnTo>
                      <a:pt x="388" y="271"/>
                    </a:lnTo>
                    <a:lnTo>
                      <a:pt x="391" y="270"/>
                    </a:lnTo>
                    <a:lnTo>
                      <a:pt x="395" y="271"/>
                    </a:lnTo>
                    <a:lnTo>
                      <a:pt x="398" y="273"/>
                    </a:lnTo>
                    <a:lnTo>
                      <a:pt x="402" y="277"/>
                    </a:lnTo>
                    <a:lnTo>
                      <a:pt x="183" y="365"/>
                    </a:lnTo>
                    <a:lnTo>
                      <a:pt x="433" y="349"/>
                    </a:lnTo>
                    <a:lnTo>
                      <a:pt x="416" y="358"/>
                    </a:lnTo>
                    <a:lnTo>
                      <a:pt x="391" y="303"/>
                    </a:lnTo>
                    <a:lnTo>
                      <a:pt x="409" y="294"/>
                    </a:lnTo>
                    <a:lnTo>
                      <a:pt x="433" y="349"/>
                    </a:lnTo>
                    <a:lnTo>
                      <a:pt x="183" y="365"/>
                    </a:lnTo>
                    <a:lnTo>
                      <a:pt x="495" y="314"/>
                    </a:lnTo>
                    <a:lnTo>
                      <a:pt x="488" y="323"/>
                    </a:lnTo>
                    <a:lnTo>
                      <a:pt x="479" y="328"/>
                    </a:lnTo>
                    <a:lnTo>
                      <a:pt x="472" y="330"/>
                    </a:lnTo>
                    <a:lnTo>
                      <a:pt x="465" y="331"/>
                    </a:lnTo>
                    <a:lnTo>
                      <a:pt x="460" y="333"/>
                    </a:lnTo>
                    <a:lnTo>
                      <a:pt x="453" y="331"/>
                    </a:lnTo>
                    <a:lnTo>
                      <a:pt x="448" y="330"/>
                    </a:lnTo>
                    <a:lnTo>
                      <a:pt x="442" y="326"/>
                    </a:lnTo>
                    <a:lnTo>
                      <a:pt x="439" y="323"/>
                    </a:lnTo>
                    <a:lnTo>
                      <a:pt x="435" y="316"/>
                    </a:lnTo>
                    <a:lnTo>
                      <a:pt x="432" y="310"/>
                    </a:lnTo>
                    <a:lnTo>
                      <a:pt x="430" y="303"/>
                    </a:lnTo>
                    <a:lnTo>
                      <a:pt x="432" y="298"/>
                    </a:lnTo>
                    <a:lnTo>
                      <a:pt x="432" y="291"/>
                    </a:lnTo>
                    <a:lnTo>
                      <a:pt x="435" y="286"/>
                    </a:lnTo>
                    <a:lnTo>
                      <a:pt x="439" y="280"/>
                    </a:lnTo>
                    <a:lnTo>
                      <a:pt x="444" y="277"/>
                    </a:lnTo>
                    <a:lnTo>
                      <a:pt x="449" y="273"/>
                    </a:lnTo>
                    <a:lnTo>
                      <a:pt x="460" y="268"/>
                    </a:lnTo>
                    <a:lnTo>
                      <a:pt x="470" y="266"/>
                    </a:lnTo>
                    <a:lnTo>
                      <a:pt x="476" y="279"/>
                    </a:lnTo>
                    <a:lnTo>
                      <a:pt x="469" y="280"/>
                    </a:lnTo>
                    <a:lnTo>
                      <a:pt x="460" y="282"/>
                    </a:lnTo>
                    <a:lnTo>
                      <a:pt x="455" y="287"/>
                    </a:lnTo>
                    <a:lnTo>
                      <a:pt x="451" y="293"/>
                    </a:lnTo>
                    <a:lnTo>
                      <a:pt x="449" y="300"/>
                    </a:lnTo>
                    <a:lnTo>
                      <a:pt x="453" y="307"/>
                    </a:lnTo>
                    <a:lnTo>
                      <a:pt x="456" y="312"/>
                    </a:lnTo>
                    <a:lnTo>
                      <a:pt x="463" y="316"/>
                    </a:lnTo>
                    <a:lnTo>
                      <a:pt x="469" y="316"/>
                    </a:lnTo>
                    <a:lnTo>
                      <a:pt x="476" y="314"/>
                    </a:lnTo>
                    <a:lnTo>
                      <a:pt x="483" y="310"/>
                    </a:lnTo>
                    <a:lnTo>
                      <a:pt x="490" y="303"/>
                    </a:lnTo>
                    <a:lnTo>
                      <a:pt x="495" y="314"/>
                    </a:lnTo>
                    <a:lnTo>
                      <a:pt x="183" y="365"/>
                    </a:lnTo>
                    <a:lnTo>
                      <a:pt x="559" y="271"/>
                    </a:lnTo>
                    <a:lnTo>
                      <a:pt x="553" y="280"/>
                    </a:lnTo>
                    <a:lnTo>
                      <a:pt x="548" y="286"/>
                    </a:lnTo>
                    <a:lnTo>
                      <a:pt x="539" y="293"/>
                    </a:lnTo>
                    <a:lnTo>
                      <a:pt x="532" y="296"/>
                    </a:lnTo>
                    <a:lnTo>
                      <a:pt x="527" y="298"/>
                    </a:lnTo>
                    <a:lnTo>
                      <a:pt x="520" y="300"/>
                    </a:lnTo>
                    <a:lnTo>
                      <a:pt x="513" y="300"/>
                    </a:lnTo>
                    <a:lnTo>
                      <a:pt x="507" y="298"/>
                    </a:lnTo>
                    <a:lnTo>
                      <a:pt x="502" y="294"/>
                    </a:lnTo>
                    <a:lnTo>
                      <a:pt x="497" y="291"/>
                    </a:lnTo>
                    <a:lnTo>
                      <a:pt x="493" y="284"/>
                    </a:lnTo>
                    <a:lnTo>
                      <a:pt x="490" y="279"/>
                    </a:lnTo>
                    <a:lnTo>
                      <a:pt x="488" y="273"/>
                    </a:lnTo>
                    <a:lnTo>
                      <a:pt x="488" y="266"/>
                    </a:lnTo>
                    <a:lnTo>
                      <a:pt x="490" y="261"/>
                    </a:lnTo>
                    <a:lnTo>
                      <a:pt x="492" y="256"/>
                    </a:lnTo>
                    <a:lnTo>
                      <a:pt x="495" y="250"/>
                    </a:lnTo>
                    <a:lnTo>
                      <a:pt x="499" y="245"/>
                    </a:lnTo>
                    <a:lnTo>
                      <a:pt x="504" y="241"/>
                    </a:lnTo>
                    <a:lnTo>
                      <a:pt x="509" y="238"/>
                    </a:lnTo>
                    <a:lnTo>
                      <a:pt x="516" y="236"/>
                    </a:lnTo>
                    <a:lnTo>
                      <a:pt x="522" y="236"/>
                    </a:lnTo>
                    <a:lnTo>
                      <a:pt x="529" y="238"/>
                    </a:lnTo>
                    <a:lnTo>
                      <a:pt x="534" y="240"/>
                    </a:lnTo>
                    <a:lnTo>
                      <a:pt x="539" y="243"/>
                    </a:lnTo>
                    <a:lnTo>
                      <a:pt x="544" y="249"/>
                    </a:lnTo>
                    <a:lnTo>
                      <a:pt x="548" y="254"/>
                    </a:lnTo>
                    <a:lnTo>
                      <a:pt x="511" y="277"/>
                    </a:lnTo>
                    <a:lnTo>
                      <a:pt x="516" y="282"/>
                    </a:lnTo>
                    <a:lnTo>
                      <a:pt x="523" y="284"/>
                    </a:lnTo>
                    <a:lnTo>
                      <a:pt x="530" y="284"/>
                    </a:lnTo>
                    <a:lnTo>
                      <a:pt x="537" y="280"/>
                    </a:lnTo>
                    <a:lnTo>
                      <a:pt x="543" y="279"/>
                    </a:lnTo>
                    <a:lnTo>
                      <a:pt x="546" y="273"/>
                    </a:lnTo>
                    <a:lnTo>
                      <a:pt x="552" y="263"/>
                    </a:lnTo>
                    <a:lnTo>
                      <a:pt x="559" y="271"/>
                    </a:lnTo>
                    <a:lnTo>
                      <a:pt x="183" y="365"/>
                    </a:lnTo>
                    <a:lnTo>
                      <a:pt x="529" y="254"/>
                    </a:lnTo>
                    <a:lnTo>
                      <a:pt x="525" y="250"/>
                    </a:lnTo>
                    <a:lnTo>
                      <a:pt x="520" y="249"/>
                    </a:lnTo>
                    <a:lnTo>
                      <a:pt x="516" y="249"/>
                    </a:lnTo>
                    <a:lnTo>
                      <a:pt x="511" y="250"/>
                    </a:lnTo>
                    <a:lnTo>
                      <a:pt x="507" y="254"/>
                    </a:lnTo>
                    <a:lnTo>
                      <a:pt x="506" y="257"/>
                    </a:lnTo>
                    <a:lnTo>
                      <a:pt x="506" y="263"/>
                    </a:lnTo>
                    <a:lnTo>
                      <a:pt x="507" y="268"/>
                    </a:lnTo>
                    <a:lnTo>
                      <a:pt x="529" y="254"/>
                    </a:lnTo>
                    <a:lnTo>
                      <a:pt x="183" y="365"/>
                    </a:lnTo>
                    <a:lnTo>
                      <a:pt x="585" y="208"/>
                    </a:lnTo>
                    <a:lnTo>
                      <a:pt x="573" y="212"/>
                    </a:lnTo>
                    <a:lnTo>
                      <a:pt x="564" y="215"/>
                    </a:lnTo>
                    <a:lnTo>
                      <a:pt x="562" y="219"/>
                    </a:lnTo>
                    <a:lnTo>
                      <a:pt x="560" y="220"/>
                    </a:lnTo>
                    <a:lnTo>
                      <a:pt x="562" y="222"/>
                    </a:lnTo>
                    <a:lnTo>
                      <a:pt x="564" y="224"/>
                    </a:lnTo>
                    <a:lnTo>
                      <a:pt x="567" y="224"/>
                    </a:lnTo>
                    <a:lnTo>
                      <a:pt x="578" y="220"/>
                    </a:lnTo>
                    <a:lnTo>
                      <a:pt x="585" y="220"/>
                    </a:lnTo>
                    <a:lnTo>
                      <a:pt x="590" y="220"/>
                    </a:lnTo>
                    <a:lnTo>
                      <a:pt x="597" y="222"/>
                    </a:lnTo>
                    <a:lnTo>
                      <a:pt x="601" y="227"/>
                    </a:lnTo>
                    <a:lnTo>
                      <a:pt x="604" y="234"/>
                    </a:lnTo>
                    <a:lnTo>
                      <a:pt x="604" y="243"/>
                    </a:lnTo>
                    <a:lnTo>
                      <a:pt x="601" y="250"/>
                    </a:lnTo>
                    <a:lnTo>
                      <a:pt x="592" y="257"/>
                    </a:lnTo>
                    <a:lnTo>
                      <a:pt x="582" y="264"/>
                    </a:lnTo>
                    <a:lnTo>
                      <a:pt x="573" y="266"/>
                    </a:lnTo>
                    <a:lnTo>
                      <a:pt x="566" y="256"/>
                    </a:lnTo>
                    <a:lnTo>
                      <a:pt x="574" y="252"/>
                    </a:lnTo>
                    <a:lnTo>
                      <a:pt x="583" y="249"/>
                    </a:lnTo>
                    <a:lnTo>
                      <a:pt x="589" y="243"/>
                    </a:lnTo>
                    <a:lnTo>
                      <a:pt x="589" y="241"/>
                    </a:lnTo>
                    <a:lnTo>
                      <a:pt x="589" y="240"/>
                    </a:lnTo>
                    <a:lnTo>
                      <a:pt x="587" y="238"/>
                    </a:lnTo>
                    <a:lnTo>
                      <a:pt x="582" y="238"/>
                    </a:lnTo>
                    <a:lnTo>
                      <a:pt x="571" y="240"/>
                    </a:lnTo>
                    <a:lnTo>
                      <a:pt x="566" y="241"/>
                    </a:lnTo>
                    <a:lnTo>
                      <a:pt x="559" y="241"/>
                    </a:lnTo>
                    <a:lnTo>
                      <a:pt x="553" y="240"/>
                    </a:lnTo>
                    <a:lnTo>
                      <a:pt x="548" y="234"/>
                    </a:lnTo>
                    <a:lnTo>
                      <a:pt x="546" y="227"/>
                    </a:lnTo>
                    <a:lnTo>
                      <a:pt x="546" y="220"/>
                    </a:lnTo>
                    <a:lnTo>
                      <a:pt x="552" y="212"/>
                    </a:lnTo>
                    <a:lnTo>
                      <a:pt x="559" y="204"/>
                    </a:lnTo>
                    <a:lnTo>
                      <a:pt x="567" y="201"/>
                    </a:lnTo>
                    <a:lnTo>
                      <a:pt x="576" y="197"/>
                    </a:lnTo>
                    <a:lnTo>
                      <a:pt x="585" y="208"/>
                    </a:lnTo>
                    <a:lnTo>
                      <a:pt x="183" y="365"/>
                    </a:lnTo>
                    <a:lnTo>
                      <a:pt x="60" y="277"/>
                    </a:lnTo>
                    <a:lnTo>
                      <a:pt x="49" y="279"/>
                    </a:lnTo>
                    <a:lnTo>
                      <a:pt x="0" y="192"/>
                    </a:lnTo>
                    <a:lnTo>
                      <a:pt x="25" y="189"/>
                    </a:lnTo>
                    <a:lnTo>
                      <a:pt x="51" y="238"/>
                    </a:lnTo>
                    <a:lnTo>
                      <a:pt x="70" y="185"/>
                    </a:lnTo>
                    <a:lnTo>
                      <a:pt x="93" y="183"/>
                    </a:lnTo>
                    <a:lnTo>
                      <a:pt x="60" y="277"/>
                    </a:lnTo>
                    <a:lnTo>
                      <a:pt x="183" y="365"/>
                    </a:lnTo>
                    <a:lnTo>
                      <a:pt x="132" y="268"/>
                    </a:lnTo>
                    <a:lnTo>
                      <a:pt x="125" y="268"/>
                    </a:lnTo>
                    <a:lnTo>
                      <a:pt x="118" y="268"/>
                    </a:lnTo>
                    <a:lnTo>
                      <a:pt x="111" y="266"/>
                    </a:lnTo>
                    <a:lnTo>
                      <a:pt x="106" y="264"/>
                    </a:lnTo>
                    <a:lnTo>
                      <a:pt x="100" y="259"/>
                    </a:lnTo>
                    <a:lnTo>
                      <a:pt x="97" y="256"/>
                    </a:lnTo>
                    <a:lnTo>
                      <a:pt x="95" y="249"/>
                    </a:lnTo>
                    <a:lnTo>
                      <a:pt x="93" y="243"/>
                    </a:lnTo>
                    <a:lnTo>
                      <a:pt x="92" y="236"/>
                    </a:lnTo>
                    <a:lnTo>
                      <a:pt x="93" y="229"/>
                    </a:lnTo>
                    <a:lnTo>
                      <a:pt x="95" y="224"/>
                    </a:lnTo>
                    <a:lnTo>
                      <a:pt x="99" y="219"/>
                    </a:lnTo>
                    <a:lnTo>
                      <a:pt x="104" y="213"/>
                    </a:lnTo>
                    <a:lnTo>
                      <a:pt x="109" y="210"/>
                    </a:lnTo>
                    <a:lnTo>
                      <a:pt x="121" y="206"/>
                    </a:lnTo>
                    <a:lnTo>
                      <a:pt x="132" y="206"/>
                    </a:lnTo>
                    <a:lnTo>
                      <a:pt x="139" y="208"/>
                    </a:lnTo>
                    <a:lnTo>
                      <a:pt x="144" y="210"/>
                    </a:lnTo>
                    <a:lnTo>
                      <a:pt x="150" y="213"/>
                    </a:lnTo>
                    <a:lnTo>
                      <a:pt x="153" y="217"/>
                    </a:lnTo>
                    <a:lnTo>
                      <a:pt x="157" y="224"/>
                    </a:lnTo>
                    <a:lnTo>
                      <a:pt x="160" y="231"/>
                    </a:lnTo>
                    <a:lnTo>
                      <a:pt x="160" y="240"/>
                    </a:lnTo>
                    <a:lnTo>
                      <a:pt x="158" y="247"/>
                    </a:lnTo>
                    <a:lnTo>
                      <a:pt x="155" y="252"/>
                    </a:lnTo>
                    <a:lnTo>
                      <a:pt x="151" y="257"/>
                    </a:lnTo>
                    <a:lnTo>
                      <a:pt x="146" y="261"/>
                    </a:lnTo>
                    <a:lnTo>
                      <a:pt x="143" y="264"/>
                    </a:lnTo>
                    <a:lnTo>
                      <a:pt x="132" y="268"/>
                    </a:lnTo>
                    <a:lnTo>
                      <a:pt x="183" y="365"/>
                    </a:lnTo>
                    <a:lnTo>
                      <a:pt x="123" y="217"/>
                    </a:lnTo>
                    <a:lnTo>
                      <a:pt x="118" y="220"/>
                    </a:lnTo>
                    <a:lnTo>
                      <a:pt x="114" y="224"/>
                    </a:lnTo>
                    <a:lnTo>
                      <a:pt x="113" y="231"/>
                    </a:lnTo>
                    <a:lnTo>
                      <a:pt x="113" y="240"/>
                    </a:lnTo>
                    <a:lnTo>
                      <a:pt x="114" y="249"/>
                    </a:lnTo>
                    <a:lnTo>
                      <a:pt x="120" y="254"/>
                    </a:lnTo>
                    <a:lnTo>
                      <a:pt x="125" y="257"/>
                    </a:lnTo>
                    <a:lnTo>
                      <a:pt x="130" y="257"/>
                    </a:lnTo>
                    <a:lnTo>
                      <a:pt x="136" y="254"/>
                    </a:lnTo>
                    <a:lnTo>
                      <a:pt x="139" y="250"/>
                    </a:lnTo>
                    <a:lnTo>
                      <a:pt x="141" y="243"/>
                    </a:lnTo>
                    <a:lnTo>
                      <a:pt x="139" y="234"/>
                    </a:lnTo>
                    <a:lnTo>
                      <a:pt x="137" y="227"/>
                    </a:lnTo>
                    <a:lnTo>
                      <a:pt x="134" y="220"/>
                    </a:lnTo>
                    <a:lnTo>
                      <a:pt x="129" y="219"/>
                    </a:lnTo>
                    <a:lnTo>
                      <a:pt x="123" y="217"/>
                    </a:lnTo>
                    <a:lnTo>
                      <a:pt x="183" y="365"/>
                    </a:lnTo>
                    <a:lnTo>
                      <a:pt x="199" y="252"/>
                    </a:lnTo>
                    <a:lnTo>
                      <a:pt x="181" y="257"/>
                    </a:lnTo>
                    <a:lnTo>
                      <a:pt x="160" y="171"/>
                    </a:lnTo>
                    <a:lnTo>
                      <a:pt x="178" y="166"/>
                    </a:lnTo>
                    <a:lnTo>
                      <a:pt x="199" y="252"/>
                    </a:lnTo>
                    <a:lnTo>
                      <a:pt x="183" y="365"/>
                    </a:lnTo>
                    <a:lnTo>
                      <a:pt x="255" y="227"/>
                    </a:lnTo>
                    <a:lnTo>
                      <a:pt x="254" y="233"/>
                    </a:lnTo>
                    <a:lnTo>
                      <a:pt x="250" y="236"/>
                    </a:lnTo>
                    <a:lnTo>
                      <a:pt x="245" y="240"/>
                    </a:lnTo>
                    <a:lnTo>
                      <a:pt x="241" y="241"/>
                    </a:lnTo>
                    <a:lnTo>
                      <a:pt x="233" y="243"/>
                    </a:lnTo>
                    <a:lnTo>
                      <a:pt x="224" y="241"/>
                    </a:lnTo>
                    <a:lnTo>
                      <a:pt x="217" y="236"/>
                    </a:lnTo>
                    <a:lnTo>
                      <a:pt x="213" y="227"/>
                    </a:lnTo>
                    <a:lnTo>
                      <a:pt x="201" y="190"/>
                    </a:lnTo>
                    <a:lnTo>
                      <a:pt x="218" y="185"/>
                    </a:lnTo>
                    <a:lnTo>
                      <a:pt x="231" y="220"/>
                    </a:lnTo>
                    <a:lnTo>
                      <a:pt x="233" y="226"/>
                    </a:lnTo>
                    <a:lnTo>
                      <a:pt x="236" y="227"/>
                    </a:lnTo>
                    <a:lnTo>
                      <a:pt x="240" y="229"/>
                    </a:lnTo>
                    <a:lnTo>
                      <a:pt x="243" y="227"/>
                    </a:lnTo>
                    <a:lnTo>
                      <a:pt x="247" y="226"/>
                    </a:lnTo>
                    <a:lnTo>
                      <a:pt x="250" y="222"/>
                    </a:lnTo>
                    <a:lnTo>
                      <a:pt x="252" y="219"/>
                    </a:lnTo>
                    <a:lnTo>
                      <a:pt x="252" y="215"/>
                    </a:lnTo>
                    <a:lnTo>
                      <a:pt x="241" y="178"/>
                    </a:lnTo>
                    <a:lnTo>
                      <a:pt x="259" y="173"/>
                    </a:lnTo>
                    <a:lnTo>
                      <a:pt x="277" y="229"/>
                    </a:lnTo>
                    <a:lnTo>
                      <a:pt x="259" y="234"/>
                    </a:lnTo>
                    <a:lnTo>
                      <a:pt x="255" y="227"/>
                    </a:lnTo>
                    <a:lnTo>
                      <a:pt x="183" y="365"/>
                    </a:lnTo>
                    <a:lnTo>
                      <a:pt x="294" y="167"/>
                    </a:lnTo>
                    <a:lnTo>
                      <a:pt x="296" y="162"/>
                    </a:lnTo>
                    <a:lnTo>
                      <a:pt x="299" y="157"/>
                    </a:lnTo>
                    <a:lnTo>
                      <a:pt x="303" y="153"/>
                    </a:lnTo>
                    <a:lnTo>
                      <a:pt x="308" y="150"/>
                    </a:lnTo>
                    <a:lnTo>
                      <a:pt x="315" y="148"/>
                    </a:lnTo>
                    <a:lnTo>
                      <a:pt x="324" y="150"/>
                    </a:lnTo>
                    <a:lnTo>
                      <a:pt x="328" y="152"/>
                    </a:lnTo>
                    <a:lnTo>
                      <a:pt x="331" y="153"/>
                    </a:lnTo>
                    <a:lnTo>
                      <a:pt x="335" y="159"/>
                    </a:lnTo>
                    <a:lnTo>
                      <a:pt x="338" y="164"/>
                    </a:lnTo>
                    <a:lnTo>
                      <a:pt x="352" y="199"/>
                    </a:lnTo>
                    <a:lnTo>
                      <a:pt x="335" y="206"/>
                    </a:lnTo>
                    <a:lnTo>
                      <a:pt x="321" y="173"/>
                    </a:lnTo>
                    <a:lnTo>
                      <a:pt x="319" y="167"/>
                    </a:lnTo>
                    <a:lnTo>
                      <a:pt x="315" y="164"/>
                    </a:lnTo>
                    <a:lnTo>
                      <a:pt x="312" y="164"/>
                    </a:lnTo>
                    <a:lnTo>
                      <a:pt x="308" y="164"/>
                    </a:lnTo>
                    <a:lnTo>
                      <a:pt x="305" y="166"/>
                    </a:lnTo>
                    <a:lnTo>
                      <a:pt x="303" y="169"/>
                    </a:lnTo>
                    <a:lnTo>
                      <a:pt x="299" y="180"/>
                    </a:lnTo>
                    <a:lnTo>
                      <a:pt x="314" y="215"/>
                    </a:lnTo>
                    <a:lnTo>
                      <a:pt x="296" y="222"/>
                    </a:lnTo>
                    <a:lnTo>
                      <a:pt x="273" y="166"/>
                    </a:lnTo>
                    <a:lnTo>
                      <a:pt x="291" y="159"/>
                    </a:lnTo>
                    <a:lnTo>
                      <a:pt x="294" y="167"/>
                    </a:lnTo>
                    <a:lnTo>
                      <a:pt x="183" y="365"/>
                    </a:lnTo>
                    <a:lnTo>
                      <a:pt x="388" y="129"/>
                    </a:lnTo>
                    <a:lnTo>
                      <a:pt x="368" y="137"/>
                    </a:lnTo>
                    <a:lnTo>
                      <a:pt x="379" y="160"/>
                    </a:lnTo>
                    <a:lnTo>
                      <a:pt x="381" y="164"/>
                    </a:lnTo>
                    <a:lnTo>
                      <a:pt x="384" y="166"/>
                    </a:lnTo>
                    <a:lnTo>
                      <a:pt x="388" y="166"/>
                    </a:lnTo>
                    <a:lnTo>
                      <a:pt x="391" y="164"/>
                    </a:lnTo>
                    <a:lnTo>
                      <a:pt x="396" y="160"/>
                    </a:lnTo>
                    <a:lnTo>
                      <a:pt x="402" y="155"/>
                    </a:lnTo>
                    <a:lnTo>
                      <a:pt x="407" y="167"/>
                    </a:lnTo>
                    <a:lnTo>
                      <a:pt x="400" y="174"/>
                    </a:lnTo>
                    <a:lnTo>
                      <a:pt x="393" y="180"/>
                    </a:lnTo>
                    <a:lnTo>
                      <a:pt x="386" y="182"/>
                    </a:lnTo>
                    <a:lnTo>
                      <a:pt x="377" y="182"/>
                    </a:lnTo>
                    <a:lnTo>
                      <a:pt x="374" y="182"/>
                    </a:lnTo>
                    <a:lnTo>
                      <a:pt x="368" y="178"/>
                    </a:lnTo>
                    <a:lnTo>
                      <a:pt x="365" y="174"/>
                    </a:lnTo>
                    <a:lnTo>
                      <a:pt x="363" y="169"/>
                    </a:lnTo>
                    <a:lnTo>
                      <a:pt x="351" y="146"/>
                    </a:lnTo>
                    <a:lnTo>
                      <a:pt x="344" y="150"/>
                    </a:lnTo>
                    <a:lnTo>
                      <a:pt x="342" y="148"/>
                    </a:lnTo>
                    <a:lnTo>
                      <a:pt x="351" y="111"/>
                    </a:lnTo>
                    <a:lnTo>
                      <a:pt x="352" y="109"/>
                    </a:lnTo>
                    <a:lnTo>
                      <a:pt x="361" y="127"/>
                    </a:lnTo>
                    <a:lnTo>
                      <a:pt x="381" y="116"/>
                    </a:lnTo>
                    <a:lnTo>
                      <a:pt x="388" y="129"/>
                    </a:lnTo>
                    <a:lnTo>
                      <a:pt x="183" y="365"/>
                    </a:lnTo>
                    <a:lnTo>
                      <a:pt x="470" y="127"/>
                    </a:lnTo>
                    <a:lnTo>
                      <a:pt x="465" y="136"/>
                    </a:lnTo>
                    <a:lnTo>
                      <a:pt x="458" y="141"/>
                    </a:lnTo>
                    <a:lnTo>
                      <a:pt x="451" y="143"/>
                    </a:lnTo>
                    <a:lnTo>
                      <a:pt x="449" y="143"/>
                    </a:lnTo>
                    <a:lnTo>
                      <a:pt x="446" y="141"/>
                    </a:lnTo>
                    <a:lnTo>
                      <a:pt x="441" y="152"/>
                    </a:lnTo>
                    <a:lnTo>
                      <a:pt x="433" y="157"/>
                    </a:lnTo>
                    <a:lnTo>
                      <a:pt x="426" y="160"/>
                    </a:lnTo>
                    <a:lnTo>
                      <a:pt x="421" y="160"/>
                    </a:lnTo>
                    <a:lnTo>
                      <a:pt x="414" y="157"/>
                    </a:lnTo>
                    <a:lnTo>
                      <a:pt x="411" y="153"/>
                    </a:lnTo>
                    <a:lnTo>
                      <a:pt x="409" y="148"/>
                    </a:lnTo>
                    <a:lnTo>
                      <a:pt x="409" y="145"/>
                    </a:lnTo>
                    <a:lnTo>
                      <a:pt x="409" y="141"/>
                    </a:lnTo>
                    <a:lnTo>
                      <a:pt x="411" y="136"/>
                    </a:lnTo>
                    <a:lnTo>
                      <a:pt x="418" y="127"/>
                    </a:lnTo>
                    <a:lnTo>
                      <a:pt x="428" y="113"/>
                    </a:lnTo>
                    <a:lnTo>
                      <a:pt x="426" y="109"/>
                    </a:lnTo>
                    <a:lnTo>
                      <a:pt x="423" y="107"/>
                    </a:lnTo>
                    <a:lnTo>
                      <a:pt x="419" y="107"/>
                    </a:lnTo>
                    <a:lnTo>
                      <a:pt x="414" y="109"/>
                    </a:lnTo>
                    <a:lnTo>
                      <a:pt x="409" y="115"/>
                    </a:lnTo>
                    <a:lnTo>
                      <a:pt x="405" y="118"/>
                    </a:lnTo>
                    <a:lnTo>
                      <a:pt x="402" y="123"/>
                    </a:lnTo>
                    <a:lnTo>
                      <a:pt x="400" y="130"/>
                    </a:lnTo>
                    <a:lnTo>
                      <a:pt x="393" y="116"/>
                    </a:lnTo>
                    <a:lnTo>
                      <a:pt x="400" y="106"/>
                    </a:lnTo>
                    <a:lnTo>
                      <a:pt x="411" y="97"/>
                    </a:lnTo>
                    <a:lnTo>
                      <a:pt x="419" y="93"/>
                    </a:lnTo>
                    <a:lnTo>
                      <a:pt x="428" y="92"/>
                    </a:lnTo>
                    <a:lnTo>
                      <a:pt x="437" y="93"/>
                    </a:lnTo>
                    <a:lnTo>
                      <a:pt x="439" y="95"/>
                    </a:lnTo>
                    <a:lnTo>
                      <a:pt x="442" y="100"/>
                    </a:lnTo>
                    <a:lnTo>
                      <a:pt x="456" y="123"/>
                    </a:lnTo>
                    <a:lnTo>
                      <a:pt x="458" y="125"/>
                    </a:lnTo>
                    <a:lnTo>
                      <a:pt x="462" y="125"/>
                    </a:lnTo>
                    <a:lnTo>
                      <a:pt x="463" y="123"/>
                    </a:lnTo>
                    <a:lnTo>
                      <a:pt x="465" y="118"/>
                    </a:lnTo>
                    <a:lnTo>
                      <a:pt x="470" y="127"/>
                    </a:lnTo>
                    <a:lnTo>
                      <a:pt x="183" y="365"/>
                    </a:lnTo>
                    <a:lnTo>
                      <a:pt x="433" y="122"/>
                    </a:lnTo>
                    <a:lnTo>
                      <a:pt x="425" y="132"/>
                    </a:lnTo>
                    <a:lnTo>
                      <a:pt x="425" y="137"/>
                    </a:lnTo>
                    <a:lnTo>
                      <a:pt x="426" y="141"/>
                    </a:lnTo>
                    <a:lnTo>
                      <a:pt x="430" y="145"/>
                    </a:lnTo>
                    <a:lnTo>
                      <a:pt x="433" y="143"/>
                    </a:lnTo>
                    <a:lnTo>
                      <a:pt x="439" y="139"/>
                    </a:lnTo>
                    <a:lnTo>
                      <a:pt x="441" y="134"/>
                    </a:lnTo>
                    <a:lnTo>
                      <a:pt x="433" y="122"/>
                    </a:lnTo>
                    <a:lnTo>
                      <a:pt x="183" y="365"/>
                    </a:lnTo>
                    <a:lnTo>
                      <a:pt x="474" y="78"/>
                    </a:lnTo>
                    <a:lnTo>
                      <a:pt x="472" y="69"/>
                    </a:lnTo>
                    <a:lnTo>
                      <a:pt x="474" y="60"/>
                    </a:lnTo>
                    <a:lnTo>
                      <a:pt x="476" y="55"/>
                    </a:lnTo>
                    <a:lnTo>
                      <a:pt x="479" y="51"/>
                    </a:lnTo>
                    <a:lnTo>
                      <a:pt x="485" y="49"/>
                    </a:lnTo>
                    <a:lnTo>
                      <a:pt x="492" y="48"/>
                    </a:lnTo>
                    <a:lnTo>
                      <a:pt x="499" y="65"/>
                    </a:lnTo>
                    <a:lnTo>
                      <a:pt x="492" y="65"/>
                    </a:lnTo>
                    <a:lnTo>
                      <a:pt x="486" y="67"/>
                    </a:lnTo>
                    <a:lnTo>
                      <a:pt x="483" y="72"/>
                    </a:lnTo>
                    <a:lnTo>
                      <a:pt x="481" y="76"/>
                    </a:lnTo>
                    <a:lnTo>
                      <a:pt x="483" y="83"/>
                    </a:lnTo>
                    <a:lnTo>
                      <a:pt x="485" y="92"/>
                    </a:lnTo>
                    <a:lnTo>
                      <a:pt x="499" y="113"/>
                    </a:lnTo>
                    <a:lnTo>
                      <a:pt x="485" y="123"/>
                    </a:lnTo>
                    <a:lnTo>
                      <a:pt x="449" y="74"/>
                    </a:lnTo>
                    <a:lnTo>
                      <a:pt x="463" y="63"/>
                    </a:lnTo>
                    <a:lnTo>
                      <a:pt x="474" y="78"/>
                    </a:lnTo>
                    <a:lnTo>
                      <a:pt x="183" y="365"/>
                    </a:lnTo>
                    <a:lnTo>
                      <a:pt x="571" y="93"/>
                    </a:lnTo>
                    <a:lnTo>
                      <a:pt x="555" y="106"/>
                    </a:lnTo>
                    <a:lnTo>
                      <a:pt x="543" y="65"/>
                    </a:lnTo>
                    <a:lnTo>
                      <a:pt x="492" y="42"/>
                    </a:lnTo>
                    <a:lnTo>
                      <a:pt x="507" y="30"/>
                    </a:lnTo>
                    <a:lnTo>
                      <a:pt x="537" y="44"/>
                    </a:lnTo>
                    <a:lnTo>
                      <a:pt x="527" y="12"/>
                    </a:lnTo>
                    <a:lnTo>
                      <a:pt x="543" y="0"/>
                    </a:lnTo>
                    <a:lnTo>
                      <a:pt x="571" y="93"/>
                    </a:lnTo>
                    <a:lnTo>
                      <a:pt x="183" y="365"/>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85" name="Freeform 125"/>
              <p:cNvSpPr>
                <a:spLocks/>
              </p:cNvSpPr>
              <p:nvPr/>
            </p:nvSpPr>
            <p:spPr bwMode="auto">
              <a:xfrm>
                <a:off x="2840" y="2928"/>
                <a:ext cx="88" cy="205"/>
              </a:xfrm>
              <a:custGeom>
                <a:avLst/>
                <a:gdLst>
                  <a:gd name="T0" fmla="*/ 76 w 88"/>
                  <a:gd name="T1" fmla="*/ 71 h 205"/>
                  <a:gd name="T2" fmla="*/ 53 w 88"/>
                  <a:gd name="T3" fmla="*/ 103 h 205"/>
                  <a:gd name="T4" fmla="*/ 10 w 88"/>
                  <a:gd name="T5" fmla="*/ 0 h 205"/>
                  <a:gd name="T6" fmla="*/ 10 w 88"/>
                  <a:gd name="T7" fmla="*/ 0 h 205"/>
                  <a:gd name="T8" fmla="*/ 0 w 88"/>
                  <a:gd name="T9" fmla="*/ 6 h 205"/>
                  <a:gd name="T10" fmla="*/ 42 w 88"/>
                  <a:gd name="T11" fmla="*/ 106 h 205"/>
                  <a:gd name="T12" fmla="*/ 5 w 88"/>
                  <a:gd name="T13" fmla="*/ 101 h 205"/>
                  <a:gd name="T14" fmla="*/ 51 w 88"/>
                  <a:gd name="T15" fmla="*/ 150 h 205"/>
                  <a:gd name="T16" fmla="*/ 51 w 88"/>
                  <a:gd name="T17" fmla="*/ 150 h 205"/>
                  <a:gd name="T18" fmla="*/ 88 w 88"/>
                  <a:gd name="T19" fmla="*/ 205 h 205"/>
                  <a:gd name="T20" fmla="*/ 88 w 88"/>
                  <a:gd name="T21" fmla="*/ 205 h 205"/>
                  <a:gd name="T22" fmla="*/ 83 w 88"/>
                  <a:gd name="T23" fmla="*/ 173 h 205"/>
                  <a:gd name="T24" fmla="*/ 76 w 88"/>
                  <a:gd name="T25" fmla="*/ 140 h 205"/>
                  <a:gd name="T26" fmla="*/ 76 w 88"/>
                  <a:gd name="T27" fmla="*/ 71 h 205"/>
                  <a:gd name="T28" fmla="*/ 76 w 88"/>
                  <a:gd name="T29" fmla="*/ 71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5"/>
                  <a:gd name="T47" fmla="*/ 88 w 88"/>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5">
                    <a:moveTo>
                      <a:pt x="76" y="71"/>
                    </a:moveTo>
                    <a:lnTo>
                      <a:pt x="53" y="103"/>
                    </a:lnTo>
                    <a:lnTo>
                      <a:pt x="10" y="0"/>
                    </a:lnTo>
                    <a:lnTo>
                      <a:pt x="0" y="6"/>
                    </a:lnTo>
                    <a:lnTo>
                      <a:pt x="42" y="106"/>
                    </a:lnTo>
                    <a:lnTo>
                      <a:pt x="5" y="101"/>
                    </a:lnTo>
                    <a:lnTo>
                      <a:pt x="51" y="150"/>
                    </a:lnTo>
                    <a:lnTo>
                      <a:pt x="88" y="205"/>
                    </a:lnTo>
                    <a:lnTo>
                      <a:pt x="83" y="173"/>
                    </a:lnTo>
                    <a:lnTo>
                      <a:pt x="76" y="140"/>
                    </a:lnTo>
                    <a:lnTo>
                      <a:pt x="76" y="71"/>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6" name="Group 139"/>
            <p:cNvGrpSpPr>
              <a:grpSpLocks/>
            </p:cNvGrpSpPr>
            <p:nvPr/>
          </p:nvGrpSpPr>
          <p:grpSpPr bwMode="auto">
            <a:xfrm>
              <a:off x="3110" y="2674"/>
              <a:ext cx="1050" cy="764"/>
              <a:chOff x="3110" y="2674"/>
              <a:chExt cx="1050" cy="764"/>
            </a:xfrm>
          </p:grpSpPr>
          <p:sp>
            <p:nvSpPr>
              <p:cNvPr id="23582" name="Freeform 101"/>
              <p:cNvSpPr>
                <a:spLocks/>
              </p:cNvSpPr>
              <p:nvPr/>
            </p:nvSpPr>
            <p:spPr bwMode="auto">
              <a:xfrm>
                <a:off x="3802" y="2838"/>
                <a:ext cx="358" cy="600"/>
              </a:xfrm>
              <a:custGeom>
                <a:avLst/>
                <a:gdLst>
                  <a:gd name="T0" fmla="*/ 85 w 358"/>
                  <a:gd name="T1" fmla="*/ 579 h 600"/>
                  <a:gd name="T2" fmla="*/ 41 w 358"/>
                  <a:gd name="T3" fmla="*/ 600 h 600"/>
                  <a:gd name="T4" fmla="*/ 5 w 358"/>
                  <a:gd name="T5" fmla="*/ 577 h 600"/>
                  <a:gd name="T6" fmla="*/ 14 w 358"/>
                  <a:gd name="T7" fmla="*/ 520 h 600"/>
                  <a:gd name="T8" fmla="*/ 57 w 358"/>
                  <a:gd name="T9" fmla="*/ 512 h 600"/>
                  <a:gd name="T10" fmla="*/ 23 w 358"/>
                  <a:gd name="T11" fmla="*/ 542 h 600"/>
                  <a:gd name="T12" fmla="*/ 32 w 358"/>
                  <a:gd name="T13" fmla="*/ 572 h 600"/>
                  <a:gd name="T14" fmla="*/ 58 w 358"/>
                  <a:gd name="T15" fmla="*/ 575 h 600"/>
                  <a:gd name="T16" fmla="*/ 80 w 358"/>
                  <a:gd name="T17" fmla="*/ 550 h 600"/>
                  <a:gd name="T18" fmla="*/ 131 w 358"/>
                  <a:gd name="T19" fmla="*/ 515 h 600"/>
                  <a:gd name="T20" fmla="*/ 97 w 358"/>
                  <a:gd name="T21" fmla="*/ 522 h 600"/>
                  <a:gd name="T22" fmla="*/ 78 w 358"/>
                  <a:gd name="T23" fmla="*/ 498 h 600"/>
                  <a:gd name="T24" fmla="*/ 97 w 358"/>
                  <a:gd name="T25" fmla="*/ 462 h 600"/>
                  <a:gd name="T26" fmla="*/ 129 w 358"/>
                  <a:gd name="T27" fmla="*/ 464 h 600"/>
                  <a:gd name="T28" fmla="*/ 141 w 358"/>
                  <a:gd name="T29" fmla="*/ 499 h 600"/>
                  <a:gd name="T30" fmla="*/ 92 w 358"/>
                  <a:gd name="T31" fmla="*/ 485 h 600"/>
                  <a:gd name="T32" fmla="*/ 118 w 358"/>
                  <a:gd name="T33" fmla="*/ 508 h 600"/>
                  <a:gd name="T34" fmla="*/ 124 w 358"/>
                  <a:gd name="T35" fmla="*/ 485 h 600"/>
                  <a:gd name="T36" fmla="*/ 94 w 358"/>
                  <a:gd name="T37" fmla="*/ 480 h 600"/>
                  <a:gd name="T38" fmla="*/ 180 w 358"/>
                  <a:gd name="T39" fmla="*/ 439 h 600"/>
                  <a:gd name="T40" fmla="*/ 154 w 358"/>
                  <a:gd name="T41" fmla="*/ 461 h 600"/>
                  <a:gd name="T42" fmla="*/ 159 w 358"/>
                  <a:gd name="T43" fmla="*/ 441 h 600"/>
                  <a:gd name="T44" fmla="*/ 169 w 358"/>
                  <a:gd name="T45" fmla="*/ 429 h 600"/>
                  <a:gd name="T46" fmla="*/ 185 w 358"/>
                  <a:gd name="T47" fmla="*/ 432 h 600"/>
                  <a:gd name="T48" fmla="*/ 168 w 358"/>
                  <a:gd name="T49" fmla="*/ 348 h 600"/>
                  <a:gd name="T50" fmla="*/ 185 w 358"/>
                  <a:gd name="T51" fmla="*/ 327 h 600"/>
                  <a:gd name="T52" fmla="*/ 192 w 358"/>
                  <a:gd name="T53" fmla="*/ 346 h 600"/>
                  <a:gd name="T54" fmla="*/ 178 w 358"/>
                  <a:gd name="T55" fmla="*/ 349 h 600"/>
                  <a:gd name="T56" fmla="*/ 152 w 358"/>
                  <a:gd name="T57" fmla="*/ 371 h 600"/>
                  <a:gd name="T58" fmla="*/ 212 w 358"/>
                  <a:gd name="T59" fmla="*/ 282 h 600"/>
                  <a:gd name="T60" fmla="*/ 208 w 358"/>
                  <a:gd name="T61" fmla="*/ 298 h 600"/>
                  <a:gd name="T62" fmla="*/ 240 w 358"/>
                  <a:gd name="T63" fmla="*/ 282 h 600"/>
                  <a:gd name="T64" fmla="*/ 252 w 358"/>
                  <a:gd name="T65" fmla="*/ 314 h 600"/>
                  <a:gd name="T66" fmla="*/ 235 w 358"/>
                  <a:gd name="T67" fmla="*/ 319 h 600"/>
                  <a:gd name="T68" fmla="*/ 240 w 358"/>
                  <a:gd name="T69" fmla="*/ 300 h 600"/>
                  <a:gd name="T70" fmla="*/ 210 w 358"/>
                  <a:gd name="T71" fmla="*/ 316 h 600"/>
                  <a:gd name="T72" fmla="*/ 198 w 358"/>
                  <a:gd name="T73" fmla="*/ 284 h 600"/>
                  <a:gd name="T74" fmla="*/ 288 w 358"/>
                  <a:gd name="T75" fmla="*/ 223 h 600"/>
                  <a:gd name="T76" fmla="*/ 279 w 358"/>
                  <a:gd name="T77" fmla="*/ 258 h 600"/>
                  <a:gd name="T78" fmla="*/ 247 w 358"/>
                  <a:gd name="T79" fmla="*/ 272 h 600"/>
                  <a:gd name="T80" fmla="*/ 224 w 358"/>
                  <a:gd name="T81" fmla="*/ 252 h 600"/>
                  <a:gd name="T82" fmla="*/ 228 w 358"/>
                  <a:gd name="T83" fmla="*/ 223 h 600"/>
                  <a:gd name="T84" fmla="*/ 261 w 358"/>
                  <a:gd name="T85" fmla="*/ 210 h 600"/>
                  <a:gd name="T86" fmla="*/ 270 w 358"/>
                  <a:gd name="T87" fmla="*/ 249 h 600"/>
                  <a:gd name="T88" fmla="*/ 288 w 358"/>
                  <a:gd name="T89" fmla="*/ 223 h 600"/>
                  <a:gd name="T90" fmla="*/ 238 w 358"/>
                  <a:gd name="T91" fmla="*/ 228 h 600"/>
                  <a:gd name="T92" fmla="*/ 242 w 358"/>
                  <a:gd name="T93" fmla="*/ 249 h 600"/>
                  <a:gd name="T94" fmla="*/ 224 w 358"/>
                  <a:gd name="T95" fmla="*/ 159 h 600"/>
                  <a:gd name="T96" fmla="*/ 236 w 358"/>
                  <a:gd name="T97" fmla="*/ 127 h 600"/>
                  <a:gd name="T98" fmla="*/ 332 w 358"/>
                  <a:gd name="T99" fmla="*/ 126 h 600"/>
                  <a:gd name="T100" fmla="*/ 296 w 358"/>
                  <a:gd name="T101" fmla="*/ 136 h 600"/>
                  <a:gd name="T102" fmla="*/ 277 w 358"/>
                  <a:gd name="T103" fmla="*/ 111 h 600"/>
                  <a:gd name="T104" fmla="*/ 293 w 358"/>
                  <a:gd name="T105" fmla="*/ 74 h 600"/>
                  <a:gd name="T106" fmla="*/ 326 w 358"/>
                  <a:gd name="T107" fmla="*/ 74 h 600"/>
                  <a:gd name="T108" fmla="*/ 337 w 358"/>
                  <a:gd name="T109" fmla="*/ 113 h 600"/>
                  <a:gd name="T110" fmla="*/ 291 w 358"/>
                  <a:gd name="T111" fmla="*/ 108 h 600"/>
                  <a:gd name="T112" fmla="*/ 325 w 358"/>
                  <a:gd name="T113" fmla="*/ 115 h 600"/>
                  <a:gd name="T114" fmla="*/ 312 w 358"/>
                  <a:gd name="T115" fmla="*/ 90 h 600"/>
                  <a:gd name="T116" fmla="*/ 289 w 358"/>
                  <a:gd name="T117" fmla="*/ 97 h 600"/>
                  <a:gd name="T118" fmla="*/ 305 w 358"/>
                  <a:gd name="T119" fmla="*/ 23 h 600"/>
                  <a:gd name="T120" fmla="*/ 328 w 358"/>
                  <a:gd name="T121" fmla="*/ 11 h 600"/>
                  <a:gd name="T122" fmla="*/ 323 w 358"/>
                  <a:gd name="T123" fmla="*/ 30 h 600"/>
                  <a:gd name="T124" fmla="*/ 300 w 358"/>
                  <a:gd name="T125" fmla="*/ 30 h 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600"/>
                  <a:gd name="T191" fmla="*/ 358 w 358"/>
                  <a:gd name="T192" fmla="*/ 600 h 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600">
                    <a:moveTo>
                      <a:pt x="101" y="545"/>
                    </a:moveTo>
                    <a:lnTo>
                      <a:pt x="101" y="545"/>
                    </a:lnTo>
                    <a:lnTo>
                      <a:pt x="97" y="554"/>
                    </a:lnTo>
                    <a:lnTo>
                      <a:pt x="95" y="563"/>
                    </a:lnTo>
                    <a:lnTo>
                      <a:pt x="90" y="570"/>
                    </a:lnTo>
                    <a:lnTo>
                      <a:pt x="85" y="579"/>
                    </a:lnTo>
                    <a:lnTo>
                      <a:pt x="76" y="587"/>
                    </a:lnTo>
                    <a:lnTo>
                      <a:pt x="69" y="593"/>
                    </a:lnTo>
                    <a:lnTo>
                      <a:pt x="58" y="598"/>
                    </a:lnTo>
                    <a:lnTo>
                      <a:pt x="50" y="600"/>
                    </a:lnTo>
                    <a:lnTo>
                      <a:pt x="41" y="600"/>
                    </a:lnTo>
                    <a:lnTo>
                      <a:pt x="32" y="598"/>
                    </a:lnTo>
                    <a:lnTo>
                      <a:pt x="25" y="594"/>
                    </a:lnTo>
                    <a:lnTo>
                      <a:pt x="18" y="591"/>
                    </a:lnTo>
                    <a:lnTo>
                      <a:pt x="11" y="584"/>
                    </a:lnTo>
                    <a:lnTo>
                      <a:pt x="5" y="577"/>
                    </a:lnTo>
                    <a:lnTo>
                      <a:pt x="2" y="568"/>
                    </a:lnTo>
                    <a:lnTo>
                      <a:pt x="0" y="559"/>
                    </a:lnTo>
                    <a:lnTo>
                      <a:pt x="2" y="550"/>
                    </a:lnTo>
                    <a:lnTo>
                      <a:pt x="4" y="540"/>
                    </a:lnTo>
                    <a:lnTo>
                      <a:pt x="7" y="531"/>
                    </a:lnTo>
                    <a:lnTo>
                      <a:pt x="14" y="520"/>
                    </a:lnTo>
                    <a:lnTo>
                      <a:pt x="27" y="508"/>
                    </a:lnTo>
                    <a:lnTo>
                      <a:pt x="34" y="503"/>
                    </a:lnTo>
                    <a:lnTo>
                      <a:pt x="41" y="499"/>
                    </a:lnTo>
                    <a:lnTo>
                      <a:pt x="57" y="512"/>
                    </a:lnTo>
                    <a:lnTo>
                      <a:pt x="43" y="519"/>
                    </a:lnTo>
                    <a:lnTo>
                      <a:pt x="35" y="524"/>
                    </a:lnTo>
                    <a:lnTo>
                      <a:pt x="30" y="531"/>
                    </a:lnTo>
                    <a:lnTo>
                      <a:pt x="27" y="536"/>
                    </a:lnTo>
                    <a:lnTo>
                      <a:pt x="23" y="542"/>
                    </a:lnTo>
                    <a:lnTo>
                      <a:pt x="21" y="547"/>
                    </a:lnTo>
                    <a:lnTo>
                      <a:pt x="21" y="554"/>
                    </a:lnTo>
                    <a:lnTo>
                      <a:pt x="23" y="559"/>
                    </a:lnTo>
                    <a:lnTo>
                      <a:pt x="25" y="565"/>
                    </a:lnTo>
                    <a:lnTo>
                      <a:pt x="27" y="568"/>
                    </a:lnTo>
                    <a:lnTo>
                      <a:pt x="32" y="572"/>
                    </a:lnTo>
                    <a:lnTo>
                      <a:pt x="35" y="575"/>
                    </a:lnTo>
                    <a:lnTo>
                      <a:pt x="41" y="577"/>
                    </a:lnTo>
                    <a:lnTo>
                      <a:pt x="46" y="579"/>
                    </a:lnTo>
                    <a:lnTo>
                      <a:pt x="51" y="577"/>
                    </a:lnTo>
                    <a:lnTo>
                      <a:pt x="58" y="575"/>
                    </a:lnTo>
                    <a:lnTo>
                      <a:pt x="64" y="573"/>
                    </a:lnTo>
                    <a:lnTo>
                      <a:pt x="67" y="570"/>
                    </a:lnTo>
                    <a:lnTo>
                      <a:pt x="72" y="565"/>
                    </a:lnTo>
                    <a:lnTo>
                      <a:pt x="76" y="557"/>
                    </a:lnTo>
                    <a:lnTo>
                      <a:pt x="80" y="550"/>
                    </a:lnTo>
                    <a:lnTo>
                      <a:pt x="85" y="533"/>
                    </a:lnTo>
                    <a:lnTo>
                      <a:pt x="101" y="545"/>
                    </a:lnTo>
                    <a:lnTo>
                      <a:pt x="136" y="510"/>
                    </a:lnTo>
                    <a:lnTo>
                      <a:pt x="131" y="515"/>
                    </a:lnTo>
                    <a:lnTo>
                      <a:pt x="125" y="519"/>
                    </a:lnTo>
                    <a:lnTo>
                      <a:pt x="120" y="522"/>
                    </a:lnTo>
                    <a:lnTo>
                      <a:pt x="115" y="524"/>
                    </a:lnTo>
                    <a:lnTo>
                      <a:pt x="109" y="526"/>
                    </a:lnTo>
                    <a:lnTo>
                      <a:pt x="102" y="524"/>
                    </a:lnTo>
                    <a:lnTo>
                      <a:pt x="97" y="522"/>
                    </a:lnTo>
                    <a:lnTo>
                      <a:pt x="90" y="519"/>
                    </a:lnTo>
                    <a:lnTo>
                      <a:pt x="85" y="515"/>
                    </a:lnTo>
                    <a:lnTo>
                      <a:pt x="81" y="510"/>
                    </a:lnTo>
                    <a:lnTo>
                      <a:pt x="80" y="503"/>
                    </a:lnTo>
                    <a:lnTo>
                      <a:pt x="78" y="498"/>
                    </a:lnTo>
                    <a:lnTo>
                      <a:pt x="78" y="492"/>
                    </a:lnTo>
                    <a:lnTo>
                      <a:pt x="80" y="485"/>
                    </a:lnTo>
                    <a:lnTo>
                      <a:pt x="85" y="473"/>
                    </a:lnTo>
                    <a:lnTo>
                      <a:pt x="92" y="466"/>
                    </a:lnTo>
                    <a:lnTo>
                      <a:pt x="97" y="462"/>
                    </a:lnTo>
                    <a:lnTo>
                      <a:pt x="102" y="459"/>
                    </a:lnTo>
                    <a:lnTo>
                      <a:pt x="109" y="459"/>
                    </a:lnTo>
                    <a:lnTo>
                      <a:pt x="117" y="459"/>
                    </a:lnTo>
                    <a:lnTo>
                      <a:pt x="122" y="461"/>
                    </a:lnTo>
                    <a:lnTo>
                      <a:pt x="129" y="464"/>
                    </a:lnTo>
                    <a:lnTo>
                      <a:pt x="136" y="469"/>
                    </a:lnTo>
                    <a:lnTo>
                      <a:pt x="139" y="475"/>
                    </a:lnTo>
                    <a:lnTo>
                      <a:pt x="143" y="482"/>
                    </a:lnTo>
                    <a:lnTo>
                      <a:pt x="143" y="487"/>
                    </a:lnTo>
                    <a:lnTo>
                      <a:pt x="143" y="494"/>
                    </a:lnTo>
                    <a:lnTo>
                      <a:pt x="141" y="499"/>
                    </a:lnTo>
                    <a:lnTo>
                      <a:pt x="136" y="510"/>
                    </a:lnTo>
                    <a:lnTo>
                      <a:pt x="101" y="545"/>
                    </a:lnTo>
                    <a:lnTo>
                      <a:pt x="94" y="480"/>
                    </a:lnTo>
                    <a:lnTo>
                      <a:pt x="92" y="485"/>
                    </a:lnTo>
                    <a:lnTo>
                      <a:pt x="92" y="490"/>
                    </a:lnTo>
                    <a:lnTo>
                      <a:pt x="95" y="498"/>
                    </a:lnTo>
                    <a:lnTo>
                      <a:pt x="102" y="503"/>
                    </a:lnTo>
                    <a:lnTo>
                      <a:pt x="111" y="508"/>
                    </a:lnTo>
                    <a:lnTo>
                      <a:pt x="118" y="508"/>
                    </a:lnTo>
                    <a:lnTo>
                      <a:pt x="124" y="506"/>
                    </a:lnTo>
                    <a:lnTo>
                      <a:pt x="127" y="503"/>
                    </a:lnTo>
                    <a:lnTo>
                      <a:pt x="129" y="498"/>
                    </a:lnTo>
                    <a:lnTo>
                      <a:pt x="129" y="492"/>
                    </a:lnTo>
                    <a:lnTo>
                      <a:pt x="124" y="485"/>
                    </a:lnTo>
                    <a:lnTo>
                      <a:pt x="118" y="480"/>
                    </a:lnTo>
                    <a:lnTo>
                      <a:pt x="111" y="476"/>
                    </a:lnTo>
                    <a:lnTo>
                      <a:pt x="104" y="475"/>
                    </a:lnTo>
                    <a:lnTo>
                      <a:pt x="99" y="476"/>
                    </a:lnTo>
                    <a:lnTo>
                      <a:pt x="94" y="480"/>
                    </a:lnTo>
                    <a:lnTo>
                      <a:pt x="101" y="545"/>
                    </a:lnTo>
                    <a:lnTo>
                      <a:pt x="178" y="429"/>
                    </a:lnTo>
                    <a:lnTo>
                      <a:pt x="178" y="434"/>
                    </a:lnTo>
                    <a:lnTo>
                      <a:pt x="180" y="439"/>
                    </a:lnTo>
                    <a:lnTo>
                      <a:pt x="178" y="445"/>
                    </a:lnTo>
                    <a:lnTo>
                      <a:pt x="176" y="450"/>
                    </a:lnTo>
                    <a:lnTo>
                      <a:pt x="169" y="457"/>
                    </a:lnTo>
                    <a:lnTo>
                      <a:pt x="162" y="461"/>
                    </a:lnTo>
                    <a:lnTo>
                      <a:pt x="154" y="461"/>
                    </a:lnTo>
                    <a:lnTo>
                      <a:pt x="145" y="457"/>
                    </a:lnTo>
                    <a:lnTo>
                      <a:pt x="111" y="436"/>
                    </a:lnTo>
                    <a:lnTo>
                      <a:pt x="122" y="420"/>
                    </a:lnTo>
                    <a:lnTo>
                      <a:pt x="154" y="439"/>
                    </a:lnTo>
                    <a:lnTo>
                      <a:pt x="159" y="441"/>
                    </a:lnTo>
                    <a:lnTo>
                      <a:pt x="162" y="441"/>
                    </a:lnTo>
                    <a:lnTo>
                      <a:pt x="166" y="441"/>
                    </a:lnTo>
                    <a:lnTo>
                      <a:pt x="168" y="438"/>
                    </a:lnTo>
                    <a:lnTo>
                      <a:pt x="169" y="434"/>
                    </a:lnTo>
                    <a:lnTo>
                      <a:pt x="169" y="429"/>
                    </a:lnTo>
                    <a:lnTo>
                      <a:pt x="169" y="425"/>
                    </a:lnTo>
                    <a:lnTo>
                      <a:pt x="166" y="422"/>
                    </a:lnTo>
                    <a:lnTo>
                      <a:pt x="134" y="401"/>
                    </a:lnTo>
                    <a:lnTo>
                      <a:pt x="145" y="385"/>
                    </a:lnTo>
                    <a:lnTo>
                      <a:pt x="196" y="416"/>
                    </a:lnTo>
                    <a:lnTo>
                      <a:pt x="185" y="432"/>
                    </a:lnTo>
                    <a:lnTo>
                      <a:pt x="178" y="429"/>
                    </a:lnTo>
                    <a:lnTo>
                      <a:pt x="101" y="545"/>
                    </a:lnTo>
                    <a:lnTo>
                      <a:pt x="169" y="358"/>
                    </a:lnTo>
                    <a:lnTo>
                      <a:pt x="168" y="353"/>
                    </a:lnTo>
                    <a:lnTo>
                      <a:pt x="168" y="348"/>
                    </a:lnTo>
                    <a:lnTo>
                      <a:pt x="168" y="342"/>
                    </a:lnTo>
                    <a:lnTo>
                      <a:pt x="169" y="337"/>
                    </a:lnTo>
                    <a:lnTo>
                      <a:pt x="175" y="332"/>
                    </a:lnTo>
                    <a:lnTo>
                      <a:pt x="182" y="327"/>
                    </a:lnTo>
                    <a:lnTo>
                      <a:pt x="185" y="327"/>
                    </a:lnTo>
                    <a:lnTo>
                      <a:pt x="191" y="325"/>
                    </a:lnTo>
                    <a:lnTo>
                      <a:pt x="196" y="327"/>
                    </a:lnTo>
                    <a:lnTo>
                      <a:pt x="201" y="330"/>
                    </a:lnTo>
                    <a:lnTo>
                      <a:pt x="235" y="348"/>
                    </a:lnTo>
                    <a:lnTo>
                      <a:pt x="226" y="365"/>
                    </a:lnTo>
                    <a:lnTo>
                      <a:pt x="192" y="346"/>
                    </a:lnTo>
                    <a:lnTo>
                      <a:pt x="187" y="344"/>
                    </a:lnTo>
                    <a:lnTo>
                      <a:pt x="184" y="344"/>
                    </a:lnTo>
                    <a:lnTo>
                      <a:pt x="180" y="346"/>
                    </a:lnTo>
                    <a:lnTo>
                      <a:pt x="178" y="349"/>
                    </a:lnTo>
                    <a:lnTo>
                      <a:pt x="176" y="351"/>
                    </a:lnTo>
                    <a:lnTo>
                      <a:pt x="176" y="355"/>
                    </a:lnTo>
                    <a:lnTo>
                      <a:pt x="180" y="365"/>
                    </a:lnTo>
                    <a:lnTo>
                      <a:pt x="213" y="385"/>
                    </a:lnTo>
                    <a:lnTo>
                      <a:pt x="205" y="401"/>
                    </a:lnTo>
                    <a:lnTo>
                      <a:pt x="152" y="371"/>
                    </a:lnTo>
                    <a:lnTo>
                      <a:pt x="161" y="355"/>
                    </a:lnTo>
                    <a:lnTo>
                      <a:pt x="169" y="358"/>
                    </a:lnTo>
                    <a:lnTo>
                      <a:pt x="101" y="545"/>
                    </a:lnTo>
                    <a:lnTo>
                      <a:pt x="222" y="275"/>
                    </a:lnTo>
                    <a:lnTo>
                      <a:pt x="212" y="282"/>
                    </a:lnTo>
                    <a:lnTo>
                      <a:pt x="208" y="289"/>
                    </a:lnTo>
                    <a:lnTo>
                      <a:pt x="206" y="295"/>
                    </a:lnTo>
                    <a:lnTo>
                      <a:pt x="206" y="297"/>
                    </a:lnTo>
                    <a:lnTo>
                      <a:pt x="208" y="298"/>
                    </a:lnTo>
                    <a:lnTo>
                      <a:pt x="212" y="298"/>
                    </a:lnTo>
                    <a:lnTo>
                      <a:pt x="215" y="297"/>
                    </a:lnTo>
                    <a:lnTo>
                      <a:pt x="222" y="289"/>
                    </a:lnTo>
                    <a:lnTo>
                      <a:pt x="228" y="286"/>
                    </a:lnTo>
                    <a:lnTo>
                      <a:pt x="233" y="282"/>
                    </a:lnTo>
                    <a:lnTo>
                      <a:pt x="240" y="282"/>
                    </a:lnTo>
                    <a:lnTo>
                      <a:pt x="247" y="284"/>
                    </a:lnTo>
                    <a:lnTo>
                      <a:pt x="252" y="289"/>
                    </a:lnTo>
                    <a:lnTo>
                      <a:pt x="256" y="297"/>
                    </a:lnTo>
                    <a:lnTo>
                      <a:pt x="256" y="305"/>
                    </a:lnTo>
                    <a:lnTo>
                      <a:pt x="252" y="314"/>
                    </a:lnTo>
                    <a:lnTo>
                      <a:pt x="245" y="327"/>
                    </a:lnTo>
                    <a:lnTo>
                      <a:pt x="238" y="332"/>
                    </a:lnTo>
                    <a:lnTo>
                      <a:pt x="228" y="327"/>
                    </a:lnTo>
                    <a:lnTo>
                      <a:pt x="235" y="319"/>
                    </a:lnTo>
                    <a:lnTo>
                      <a:pt x="240" y="311"/>
                    </a:lnTo>
                    <a:lnTo>
                      <a:pt x="242" y="304"/>
                    </a:lnTo>
                    <a:lnTo>
                      <a:pt x="242" y="302"/>
                    </a:lnTo>
                    <a:lnTo>
                      <a:pt x="240" y="300"/>
                    </a:lnTo>
                    <a:lnTo>
                      <a:pt x="238" y="300"/>
                    </a:lnTo>
                    <a:lnTo>
                      <a:pt x="235" y="302"/>
                    </a:lnTo>
                    <a:lnTo>
                      <a:pt x="226" y="309"/>
                    </a:lnTo>
                    <a:lnTo>
                      <a:pt x="221" y="312"/>
                    </a:lnTo>
                    <a:lnTo>
                      <a:pt x="215" y="316"/>
                    </a:lnTo>
                    <a:lnTo>
                      <a:pt x="210" y="316"/>
                    </a:lnTo>
                    <a:lnTo>
                      <a:pt x="203" y="314"/>
                    </a:lnTo>
                    <a:lnTo>
                      <a:pt x="198" y="311"/>
                    </a:lnTo>
                    <a:lnTo>
                      <a:pt x="194" y="304"/>
                    </a:lnTo>
                    <a:lnTo>
                      <a:pt x="194" y="295"/>
                    </a:lnTo>
                    <a:lnTo>
                      <a:pt x="198" y="284"/>
                    </a:lnTo>
                    <a:lnTo>
                      <a:pt x="203" y="275"/>
                    </a:lnTo>
                    <a:lnTo>
                      <a:pt x="210" y="268"/>
                    </a:lnTo>
                    <a:lnTo>
                      <a:pt x="222" y="275"/>
                    </a:lnTo>
                    <a:lnTo>
                      <a:pt x="101" y="545"/>
                    </a:lnTo>
                    <a:lnTo>
                      <a:pt x="288" y="223"/>
                    </a:lnTo>
                    <a:lnTo>
                      <a:pt x="288" y="233"/>
                    </a:lnTo>
                    <a:lnTo>
                      <a:pt x="288" y="240"/>
                    </a:lnTo>
                    <a:lnTo>
                      <a:pt x="282" y="251"/>
                    </a:lnTo>
                    <a:lnTo>
                      <a:pt x="279" y="258"/>
                    </a:lnTo>
                    <a:lnTo>
                      <a:pt x="275" y="263"/>
                    </a:lnTo>
                    <a:lnTo>
                      <a:pt x="270" y="267"/>
                    </a:lnTo>
                    <a:lnTo>
                      <a:pt x="265" y="270"/>
                    </a:lnTo>
                    <a:lnTo>
                      <a:pt x="259" y="272"/>
                    </a:lnTo>
                    <a:lnTo>
                      <a:pt x="252" y="274"/>
                    </a:lnTo>
                    <a:lnTo>
                      <a:pt x="247" y="272"/>
                    </a:lnTo>
                    <a:lnTo>
                      <a:pt x="240" y="270"/>
                    </a:lnTo>
                    <a:lnTo>
                      <a:pt x="235" y="267"/>
                    </a:lnTo>
                    <a:lnTo>
                      <a:pt x="229" y="263"/>
                    </a:lnTo>
                    <a:lnTo>
                      <a:pt x="226" y="258"/>
                    </a:lnTo>
                    <a:lnTo>
                      <a:pt x="224" y="252"/>
                    </a:lnTo>
                    <a:lnTo>
                      <a:pt x="222" y="247"/>
                    </a:lnTo>
                    <a:lnTo>
                      <a:pt x="222" y="240"/>
                    </a:lnTo>
                    <a:lnTo>
                      <a:pt x="222" y="235"/>
                    </a:lnTo>
                    <a:lnTo>
                      <a:pt x="224" y="228"/>
                    </a:lnTo>
                    <a:lnTo>
                      <a:pt x="228" y="223"/>
                    </a:lnTo>
                    <a:lnTo>
                      <a:pt x="231" y="217"/>
                    </a:lnTo>
                    <a:lnTo>
                      <a:pt x="236" y="214"/>
                    </a:lnTo>
                    <a:lnTo>
                      <a:pt x="242" y="212"/>
                    </a:lnTo>
                    <a:lnTo>
                      <a:pt x="249" y="210"/>
                    </a:lnTo>
                    <a:lnTo>
                      <a:pt x="254" y="210"/>
                    </a:lnTo>
                    <a:lnTo>
                      <a:pt x="261" y="210"/>
                    </a:lnTo>
                    <a:lnTo>
                      <a:pt x="268" y="214"/>
                    </a:lnTo>
                    <a:lnTo>
                      <a:pt x="250" y="252"/>
                    </a:lnTo>
                    <a:lnTo>
                      <a:pt x="258" y="254"/>
                    </a:lnTo>
                    <a:lnTo>
                      <a:pt x="265" y="252"/>
                    </a:lnTo>
                    <a:lnTo>
                      <a:pt x="270" y="249"/>
                    </a:lnTo>
                    <a:lnTo>
                      <a:pt x="275" y="242"/>
                    </a:lnTo>
                    <a:lnTo>
                      <a:pt x="277" y="237"/>
                    </a:lnTo>
                    <a:lnTo>
                      <a:pt x="277" y="231"/>
                    </a:lnTo>
                    <a:lnTo>
                      <a:pt x="277" y="219"/>
                    </a:lnTo>
                    <a:lnTo>
                      <a:pt x="288" y="223"/>
                    </a:lnTo>
                    <a:lnTo>
                      <a:pt x="101" y="545"/>
                    </a:lnTo>
                    <a:lnTo>
                      <a:pt x="252" y="224"/>
                    </a:lnTo>
                    <a:lnTo>
                      <a:pt x="247" y="224"/>
                    </a:lnTo>
                    <a:lnTo>
                      <a:pt x="242" y="224"/>
                    </a:lnTo>
                    <a:lnTo>
                      <a:pt x="238" y="228"/>
                    </a:lnTo>
                    <a:lnTo>
                      <a:pt x="236" y="231"/>
                    </a:lnTo>
                    <a:lnTo>
                      <a:pt x="235" y="237"/>
                    </a:lnTo>
                    <a:lnTo>
                      <a:pt x="235" y="242"/>
                    </a:lnTo>
                    <a:lnTo>
                      <a:pt x="238" y="245"/>
                    </a:lnTo>
                    <a:lnTo>
                      <a:pt x="242" y="249"/>
                    </a:lnTo>
                    <a:lnTo>
                      <a:pt x="252" y="224"/>
                    </a:lnTo>
                    <a:lnTo>
                      <a:pt x="101" y="545"/>
                    </a:lnTo>
                    <a:lnTo>
                      <a:pt x="307" y="194"/>
                    </a:lnTo>
                    <a:lnTo>
                      <a:pt x="300" y="212"/>
                    </a:lnTo>
                    <a:lnTo>
                      <a:pt x="217" y="177"/>
                    </a:lnTo>
                    <a:lnTo>
                      <a:pt x="224" y="159"/>
                    </a:lnTo>
                    <a:lnTo>
                      <a:pt x="307" y="194"/>
                    </a:lnTo>
                    <a:lnTo>
                      <a:pt x="101" y="545"/>
                    </a:lnTo>
                    <a:lnTo>
                      <a:pt x="319" y="159"/>
                    </a:lnTo>
                    <a:lnTo>
                      <a:pt x="312" y="177"/>
                    </a:lnTo>
                    <a:lnTo>
                      <a:pt x="229" y="145"/>
                    </a:lnTo>
                    <a:lnTo>
                      <a:pt x="236" y="127"/>
                    </a:lnTo>
                    <a:lnTo>
                      <a:pt x="319" y="159"/>
                    </a:lnTo>
                    <a:lnTo>
                      <a:pt x="101" y="545"/>
                    </a:lnTo>
                    <a:lnTo>
                      <a:pt x="337" y="113"/>
                    </a:lnTo>
                    <a:lnTo>
                      <a:pt x="335" y="120"/>
                    </a:lnTo>
                    <a:lnTo>
                      <a:pt x="332" y="126"/>
                    </a:lnTo>
                    <a:lnTo>
                      <a:pt x="326" y="131"/>
                    </a:lnTo>
                    <a:lnTo>
                      <a:pt x="321" y="134"/>
                    </a:lnTo>
                    <a:lnTo>
                      <a:pt x="316" y="136"/>
                    </a:lnTo>
                    <a:lnTo>
                      <a:pt x="310" y="138"/>
                    </a:lnTo>
                    <a:lnTo>
                      <a:pt x="303" y="136"/>
                    </a:lnTo>
                    <a:lnTo>
                      <a:pt x="296" y="136"/>
                    </a:lnTo>
                    <a:lnTo>
                      <a:pt x="291" y="133"/>
                    </a:lnTo>
                    <a:lnTo>
                      <a:pt x="286" y="129"/>
                    </a:lnTo>
                    <a:lnTo>
                      <a:pt x="280" y="124"/>
                    </a:lnTo>
                    <a:lnTo>
                      <a:pt x="279" y="118"/>
                    </a:lnTo>
                    <a:lnTo>
                      <a:pt x="277" y="111"/>
                    </a:lnTo>
                    <a:lnTo>
                      <a:pt x="277" y="106"/>
                    </a:lnTo>
                    <a:lnTo>
                      <a:pt x="279" y="94"/>
                    </a:lnTo>
                    <a:lnTo>
                      <a:pt x="284" y="83"/>
                    </a:lnTo>
                    <a:lnTo>
                      <a:pt x="288" y="78"/>
                    </a:lnTo>
                    <a:lnTo>
                      <a:pt x="293" y="74"/>
                    </a:lnTo>
                    <a:lnTo>
                      <a:pt x="298" y="71"/>
                    </a:lnTo>
                    <a:lnTo>
                      <a:pt x="303" y="69"/>
                    </a:lnTo>
                    <a:lnTo>
                      <a:pt x="310" y="69"/>
                    </a:lnTo>
                    <a:lnTo>
                      <a:pt x="319" y="71"/>
                    </a:lnTo>
                    <a:lnTo>
                      <a:pt x="326" y="74"/>
                    </a:lnTo>
                    <a:lnTo>
                      <a:pt x="332" y="80"/>
                    </a:lnTo>
                    <a:lnTo>
                      <a:pt x="337" y="85"/>
                    </a:lnTo>
                    <a:lnTo>
                      <a:pt x="339" y="90"/>
                    </a:lnTo>
                    <a:lnTo>
                      <a:pt x="340" y="97"/>
                    </a:lnTo>
                    <a:lnTo>
                      <a:pt x="340" y="103"/>
                    </a:lnTo>
                    <a:lnTo>
                      <a:pt x="337" y="113"/>
                    </a:lnTo>
                    <a:lnTo>
                      <a:pt x="101" y="545"/>
                    </a:lnTo>
                    <a:lnTo>
                      <a:pt x="289" y="97"/>
                    </a:lnTo>
                    <a:lnTo>
                      <a:pt x="289" y="103"/>
                    </a:lnTo>
                    <a:lnTo>
                      <a:pt x="291" y="108"/>
                    </a:lnTo>
                    <a:lnTo>
                      <a:pt x="296" y="113"/>
                    </a:lnTo>
                    <a:lnTo>
                      <a:pt x="303" y="117"/>
                    </a:lnTo>
                    <a:lnTo>
                      <a:pt x="312" y="118"/>
                    </a:lnTo>
                    <a:lnTo>
                      <a:pt x="319" y="117"/>
                    </a:lnTo>
                    <a:lnTo>
                      <a:pt x="325" y="115"/>
                    </a:lnTo>
                    <a:lnTo>
                      <a:pt x="326" y="110"/>
                    </a:lnTo>
                    <a:lnTo>
                      <a:pt x="328" y="104"/>
                    </a:lnTo>
                    <a:lnTo>
                      <a:pt x="325" y="99"/>
                    </a:lnTo>
                    <a:lnTo>
                      <a:pt x="319" y="94"/>
                    </a:lnTo>
                    <a:lnTo>
                      <a:pt x="312" y="90"/>
                    </a:lnTo>
                    <a:lnTo>
                      <a:pt x="303" y="89"/>
                    </a:lnTo>
                    <a:lnTo>
                      <a:pt x="298" y="89"/>
                    </a:lnTo>
                    <a:lnTo>
                      <a:pt x="293" y="92"/>
                    </a:lnTo>
                    <a:lnTo>
                      <a:pt x="289" y="97"/>
                    </a:lnTo>
                    <a:lnTo>
                      <a:pt x="101" y="545"/>
                    </a:lnTo>
                    <a:lnTo>
                      <a:pt x="316" y="36"/>
                    </a:lnTo>
                    <a:lnTo>
                      <a:pt x="310" y="29"/>
                    </a:lnTo>
                    <a:lnTo>
                      <a:pt x="305" y="23"/>
                    </a:lnTo>
                    <a:lnTo>
                      <a:pt x="303" y="16"/>
                    </a:lnTo>
                    <a:lnTo>
                      <a:pt x="303" y="11"/>
                    </a:lnTo>
                    <a:lnTo>
                      <a:pt x="307" y="6"/>
                    </a:lnTo>
                    <a:lnTo>
                      <a:pt x="312" y="0"/>
                    </a:lnTo>
                    <a:lnTo>
                      <a:pt x="328" y="11"/>
                    </a:lnTo>
                    <a:lnTo>
                      <a:pt x="323" y="16"/>
                    </a:lnTo>
                    <a:lnTo>
                      <a:pt x="319" y="20"/>
                    </a:lnTo>
                    <a:lnTo>
                      <a:pt x="319" y="25"/>
                    </a:lnTo>
                    <a:lnTo>
                      <a:pt x="323" y="30"/>
                    </a:lnTo>
                    <a:lnTo>
                      <a:pt x="326" y="36"/>
                    </a:lnTo>
                    <a:lnTo>
                      <a:pt x="333" y="41"/>
                    </a:lnTo>
                    <a:lnTo>
                      <a:pt x="358" y="48"/>
                    </a:lnTo>
                    <a:lnTo>
                      <a:pt x="353" y="66"/>
                    </a:lnTo>
                    <a:lnTo>
                      <a:pt x="295" y="48"/>
                    </a:lnTo>
                    <a:lnTo>
                      <a:pt x="300" y="30"/>
                    </a:lnTo>
                    <a:lnTo>
                      <a:pt x="316" y="36"/>
                    </a:lnTo>
                    <a:lnTo>
                      <a:pt x="101" y="545"/>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83" name="Freeform 126"/>
              <p:cNvSpPr>
                <a:spLocks/>
              </p:cNvSpPr>
              <p:nvPr/>
            </p:nvSpPr>
            <p:spPr bwMode="auto">
              <a:xfrm>
                <a:off x="3110" y="2674"/>
                <a:ext cx="830" cy="505"/>
              </a:xfrm>
              <a:custGeom>
                <a:avLst/>
                <a:gdLst>
                  <a:gd name="T0" fmla="*/ 742 w 830"/>
                  <a:gd name="T1" fmla="*/ 406 h 505"/>
                  <a:gd name="T2" fmla="*/ 740 w 830"/>
                  <a:gd name="T3" fmla="*/ 406 h 505"/>
                  <a:gd name="T4" fmla="*/ 740 w 830"/>
                  <a:gd name="T5" fmla="*/ 445 h 505"/>
                  <a:gd name="T6" fmla="*/ 5 w 830"/>
                  <a:gd name="T7" fmla="*/ 0 h 505"/>
                  <a:gd name="T8" fmla="*/ 5 w 830"/>
                  <a:gd name="T9" fmla="*/ 0 h 505"/>
                  <a:gd name="T10" fmla="*/ 0 w 830"/>
                  <a:gd name="T11" fmla="*/ 9 h 505"/>
                  <a:gd name="T12" fmla="*/ 733 w 830"/>
                  <a:gd name="T13" fmla="*/ 453 h 505"/>
                  <a:gd name="T14" fmla="*/ 699 w 830"/>
                  <a:gd name="T15" fmla="*/ 471 h 505"/>
                  <a:gd name="T16" fmla="*/ 701 w 830"/>
                  <a:gd name="T17" fmla="*/ 471 h 505"/>
                  <a:gd name="T18" fmla="*/ 766 w 830"/>
                  <a:gd name="T19" fmla="*/ 483 h 505"/>
                  <a:gd name="T20" fmla="*/ 766 w 830"/>
                  <a:gd name="T21" fmla="*/ 483 h 505"/>
                  <a:gd name="T22" fmla="*/ 798 w 830"/>
                  <a:gd name="T23" fmla="*/ 494 h 505"/>
                  <a:gd name="T24" fmla="*/ 830 w 830"/>
                  <a:gd name="T25" fmla="*/ 505 h 505"/>
                  <a:gd name="T26" fmla="*/ 830 w 830"/>
                  <a:gd name="T27" fmla="*/ 505 h 505"/>
                  <a:gd name="T28" fmla="*/ 780 w 830"/>
                  <a:gd name="T29" fmla="*/ 459 h 505"/>
                  <a:gd name="T30" fmla="*/ 742 w 830"/>
                  <a:gd name="T31" fmla="*/ 406 h 505"/>
                  <a:gd name="T32" fmla="*/ 742 w 830"/>
                  <a:gd name="T33" fmla="*/ 406 h 5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505"/>
                  <a:gd name="T53" fmla="*/ 830 w 830"/>
                  <a:gd name="T54" fmla="*/ 505 h 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505">
                    <a:moveTo>
                      <a:pt x="742" y="406"/>
                    </a:moveTo>
                    <a:lnTo>
                      <a:pt x="740" y="406"/>
                    </a:lnTo>
                    <a:lnTo>
                      <a:pt x="740" y="445"/>
                    </a:lnTo>
                    <a:lnTo>
                      <a:pt x="5" y="0"/>
                    </a:lnTo>
                    <a:lnTo>
                      <a:pt x="0" y="9"/>
                    </a:lnTo>
                    <a:lnTo>
                      <a:pt x="733" y="453"/>
                    </a:lnTo>
                    <a:lnTo>
                      <a:pt x="699" y="471"/>
                    </a:lnTo>
                    <a:lnTo>
                      <a:pt x="701" y="471"/>
                    </a:lnTo>
                    <a:lnTo>
                      <a:pt x="766" y="483"/>
                    </a:lnTo>
                    <a:lnTo>
                      <a:pt x="798" y="494"/>
                    </a:lnTo>
                    <a:lnTo>
                      <a:pt x="830" y="505"/>
                    </a:lnTo>
                    <a:lnTo>
                      <a:pt x="780" y="459"/>
                    </a:lnTo>
                    <a:lnTo>
                      <a:pt x="742" y="406"/>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7" name="Group 140"/>
            <p:cNvGrpSpPr>
              <a:grpSpLocks/>
            </p:cNvGrpSpPr>
            <p:nvPr/>
          </p:nvGrpSpPr>
          <p:grpSpPr bwMode="auto">
            <a:xfrm>
              <a:off x="3014" y="2805"/>
              <a:ext cx="723" cy="970"/>
              <a:chOff x="3014" y="2805"/>
              <a:chExt cx="723" cy="970"/>
            </a:xfrm>
          </p:grpSpPr>
          <p:sp>
            <p:nvSpPr>
              <p:cNvPr id="23580" name="Freeform 115"/>
              <p:cNvSpPr>
                <a:spLocks/>
              </p:cNvSpPr>
              <p:nvPr/>
            </p:nvSpPr>
            <p:spPr bwMode="auto">
              <a:xfrm>
                <a:off x="3191" y="3263"/>
                <a:ext cx="546" cy="512"/>
              </a:xfrm>
              <a:custGeom>
                <a:avLst/>
                <a:gdLst>
                  <a:gd name="T0" fmla="*/ 391 w 546"/>
                  <a:gd name="T1" fmla="*/ 446 h 512"/>
                  <a:gd name="T2" fmla="*/ 327 w 546"/>
                  <a:gd name="T3" fmla="*/ 464 h 512"/>
                  <a:gd name="T4" fmla="*/ 345 w 546"/>
                  <a:gd name="T5" fmla="*/ 415 h 512"/>
                  <a:gd name="T6" fmla="*/ 370 w 546"/>
                  <a:gd name="T7" fmla="*/ 457 h 512"/>
                  <a:gd name="T8" fmla="*/ 342 w 546"/>
                  <a:gd name="T9" fmla="*/ 429 h 512"/>
                  <a:gd name="T10" fmla="*/ 442 w 546"/>
                  <a:gd name="T11" fmla="*/ 416 h 512"/>
                  <a:gd name="T12" fmla="*/ 396 w 546"/>
                  <a:gd name="T13" fmla="*/ 434 h 512"/>
                  <a:gd name="T14" fmla="*/ 394 w 546"/>
                  <a:gd name="T15" fmla="*/ 392 h 512"/>
                  <a:gd name="T16" fmla="*/ 414 w 546"/>
                  <a:gd name="T17" fmla="*/ 372 h 512"/>
                  <a:gd name="T18" fmla="*/ 416 w 546"/>
                  <a:gd name="T19" fmla="*/ 400 h 512"/>
                  <a:gd name="T20" fmla="*/ 313 w 546"/>
                  <a:gd name="T21" fmla="*/ 422 h 512"/>
                  <a:gd name="T22" fmla="*/ 479 w 546"/>
                  <a:gd name="T23" fmla="*/ 319 h 512"/>
                  <a:gd name="T24" fmla="*/ 509 w 546"/>
                  <a:gd name="T25" fmla="*/ 311 h 512"/>
                  <a:gd name="T26" fmla="*/ 475 w 546"/>
                  <a:gd name="T27" fmla="*/ 340 h 512"/>
                  <a:gd name="T28" fmla="*/ 440 w 546"/>
                  <a:gd name="T29" fmla="*/ 340 h 512"/>
                  <a:gd name="T30" fmla="*/ 246 w 546"/>
                  <a:gd name="T31" fmla="*/ 395 h 512"/>
                  <a:gd name="T32" fmla="*/ 209 w 546"/>
                  <a:gd name="T33" fmla="*/ 325 h 512"/>
                  <a:gd name="T34" fmla="*/ 238 w 546"/>
                  <a:gd name="T35" fmla="*/ 323 h 512"/>
                  <a:gd name="T36" fmla="*/ 239 w 546"/>
                  <a:gd name="T37" fmla="*/ 374 h 512"/>
                  <a:gd name="T38" fmla="*/ 366 w 546"/>
                  <a:gd name="T39" fmla="*/ 311 h 512"/>
                  <a:gd name="T40" fmla="*/ 326 w 546"/>
                  <a:gd name="T41" fmla="*/ 348 h 512"/>
                  <a:gd name="T42" fmla="*/ 319 w 546"/>
                  <a:gd name="T43" fmla="*/ 300 h 512"/>
                  <a:gd name="T44" fmla="*/ 303 w 546"/>
                  <a:gd name="T45" fmla="*/ 288 h 512"/>
                  <a:gd name="T46" fmla="*/ 357 w 546"/>
                  <a:gd name="T47" fmla="*/ 309 h 512"/>
                  <a:gd name="T48" fmla="*/ 331 w 546"/>
                  <a:gd name="T49" fmla="*/ 332 h 512"/>
                  <a:gd name="T50" fmla="*/ 366 w 546"/>
                  <a:gd name="T51" fmla="*/ 236 h 512"/>
                  <a:gd name="T52" fmla="*/ 391 w 546"/>
                  <a:gd name="T53" fmla="*/ 295 h 512"/>
                  <a:gd name="T54" fmla="*/ 440 w 546"/>
                  <a:gd name="T55" fmla="*/ 254 h 512"/>
                  <a:gd name="T56" fmla="*/ 391 w 546"/>
                  <a:gd name="T57" fmla="*/ 228 h 512"/>
                  <a:gd name="T58" fmla="*/ 442 w 546"/>
                  <a:gd name="T59" fmla="*/ 205 h 512"/>
                  <a:gd name="T60" fmla="*/ 460 w 546"/>
                  <a:gd name="T61" fmla="*/ 224 h 512"/>
                  <a:gd name="T62" fmla="*/ 409 w 546"/>
                  <a:gd name="T63" fmla="*/ 231 h 512"/>
                  <a:gd name="T64" fmla="*/ 75 w 546"/>
                  <a:gd name="T65" fmla="*/ 296 h 512"/>
                  <a:gd name="T66" fmla="*/ 37 w 546"/>
                  <a:gd name="T67" fmla="*/ 318 h 512"/>
                  <a:gd name="T68" fmla="*/ 26 w 546"/>
                  <a:gd name="T69" fmla="*/ 300 h 512"/>
                  <a:gd name="T70" fmla="*/ 134 w 546"/>
                  <a:gd name="T71" fmla="*/ 323 h 512"/>
                  <a:gd name="T72" fmla="*/ 111 w 546"/>
                  <a:gd name="T73" fmla="*/ 298 h 512"/>
                  <a:gd name="T74" fmla="*/ 86 w 546"/>
                  <a:gd name="T75" fmla="*/ 289 h 512"/>
                  <a:gd name="T76" fmla="*/ 153 w 546"/>
                  <a:gd name="T77" fmla="*/ 298 h 512"/>
                  <a:gd name="T78" fmla="*/ 119 w 546"/>
                  <a:gd name="T79" fmla="*/ 312 h 512"/>
                  <a:gd name="T80" fmla="*/ 192 w 546"/>
                  <a:gd name="T81" fmla="*/ 286 h 512"/>
                  <a:gd name="T82" fmla="*/ 206 w 546"/>
                  <a:gd name="T83" fmla="*/ 191 h 512"/>
                  <a:gd name="T84" fmla="*/ 190 w 546"/>
                  <a:gd name="T85" fmla="*/ 177 h 512"/>
                  <a:gd name="T86" fmla="*/ 313 w 546"/>
                  <a:gd name="T87" fmla="*/ 422 h 512"/>
                  <a:gd name="T88" fmla="*/ 278 w 546"/>
                  <a:gd name="T89" fmla="*/ 224 h 512"/>
                  <a:gd name="T90" fmla="*/ 268 w 546"/>
                  <a:gd name="T91" fmla="*/ 182 h 512"/>
                  <a:gd name="T92" fmla="*/ 238 w 546"/>
                  <a:gd name="T93" fmla="*/ 178 h 512"/>
                  <a:gd name="T94" fmla="*/ 301 w 546"/>
                  <a:gd name="T95" fmla="*/ 189 h 512"/>
                  <a:gd name="T96" fmla="*/ 276 w 546"/>
                  <a:gd name="T97" fmla="*/ 210 h 512"/>
                  <a:gd name="T98" fmla="*/ 333 w 546"/>
                  <a:gd name="T99" fmla="*/ 157 h 512"/>
                  <a:gd name="T100" fmla="*/ 322 w 546"/>
                  <a:gd name="T101" fmla="*/ 177 h 512"/>
                  <a:gd name="T102" fmla="*/ 313 w 546"/>
                  <a:gd name="T103" fmla="*/ 422 h 512"/>
                  <a:gd name="T104" fmla="*/ 306 w 546"/>
                  <a:gd name="T105" fmla="*/ 90 h 512"/>
                  <a:gd name="T106" fmla="*/ 377 w 546"/>
                  <a:gd name="T107" fmla="*/ 134 h 512"/>
                  <a:gd name="T108" fmla="*/ 405 w 546"/>
                  <a:gd name="T109" fmla="*/ 108 h 512"/>
                  <a:gd name="T110" fmla="*/ 435 w 546"/>
                  <a:gd name="T111" fmla="*/ 64 h 512"/>
                  <a:gd name="T112" fmla="*/ 405 w 546"/>
                  <a:gd name="T113" fmla="*/ 16 h 512"/>
                  <a:gd name="T114" fmla="*/ 428 w 546"/>
                  <a:gd name="T115" fmla="*/ 43 h 512"/>
                  <a:gd name="T116" fmla="*/ 437 w 546"/>
                  <a:gd name="T117" fmla="*/ 16 h 512"/>
                  <a:gd name="T118" fmla="*/ 313 w 546"/>
                  <a:gd name="T119" fmla="*/ 422 h 5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6"/>
                  <a:gd name="T181" fmla="*/ 0 h 512"/>
                  <a:gd name="T182" fmla="*/ 546 w 546"/>
                  <a:gd name="T183" fmla="*/ 512 h 5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6" h="512">
                    <a:moveTo>
                      <a:pt x="313" y="422"/>
                    </a:moveTo>
                    <a:lnTo>
                      <a:pt x="287" y="439"/>
                    </a:lnTo>
                    <a:lnTo>
                      <a:pt x="326" y="501"/>
                    </a:lnTo>
                    <a:lnTo>
                      <a:pt x="308" y="512"/>
                    </a:lnTo>
                    <a:lnTo>
                      <a:pt x="268" y="452"/>
                    </a:lnTo>
                    <a:lnTo>
                      <a:pt x="241" y="469"/>
                    </a:lnTo>
                    <a:lnTo>
                      <a:pt x="232" y="455"/>
                    </a:lnTo>
                    <a:lnTo>
                      <a:pt x="305" y="407"/>
                    </a:lnTo>
                    <a:lnTo>
                      <a:pt x="313" y="422"/>
                    </a:lnTo>
                    <a:lnTo>
                      <a:pt x="391" y="446"/>
                    </a:lnTo>
                    <a:lnTo>
                      <a:pt x="387" y="455"/>
                    </a:lnTo>
                    <a:lnTo>
                      <a:pt x="382" y="462"/>
                    </a:lnTo>
                    <a:lnTo>
                      <a:pt x="373" y="469"/>
                    </a:lnTo>
                    <a:lnTo>
                      <a:pt x="366" y="473"/>
                    </a:lnTo>
                    <a:lnTo>
                      <a:pt x="361" y="476"/>
                    </a:lnTo>
                    <a:lnTo>
                      <a:pt x="354" y="476"/>
                    </a:lnTo>
                    <a:lnTo>
                      <a:pt x="349" y="476"/>
                    </a:lnTo>
                    <a:lnTo>
                      <a:pt x="342" y="476"/>
                    </a:lnTo>
                    <a:lnTo>
                      <a:pt x="336" y="473"/>
                    </a:lnTo>
                    <a:lnTo>
                      <a:pt x="331" y="469"/>
                    </a:lnTo>
                    <a:lnTo>
                      <a:pt x="327" y="464"/>
                    </a:lnTo>
                    <a:lnTo>
                      <a:pt x="324" y="459"/>
                    </a:lnTo>
                    <a:lnTo>
                      <a:pt x="322" y="452"/>
                    </a:lnTo>
                    <a:lnTo>
                      <a:pt x="320" y="446"/>
                    </a:lnTo>
                    <a:lnTo>
                      <a:pt x="320" y="441"/>
                    </a:lnTo>
                    <a:lnTo>
                      <a:pt x="322" y="434"/>
                    </a:lnTo>
                    <a:lnTo>
                      <a:pt x="326" y="429"/>
                    </a:lnTo>
                    <a:lnTo>
                      <a:pt x="329" y="425"/>
                    </a:lnTo>
                    <a:lnTo>
                      <a:pt x="334" y="420"/>
                    </a:lnTo>
                    <a:lnTo>
                      <a:pt x="340" y="416"/>
                    </a:lnTo>
                    <a:lnTo>
                      <a:pt x="345" y="415"/>
                    </a:lnTo>
                    <a:lnTo>
                      <a:pt x="352" y="415"/>
                    </a:lnTo>
                    <a:lnTo>
                      <a:pt x="357" y="415"/>
                    </a:lnTo>
                    <a:lnTo>
                      <a:pt x="364" y="416"/>
                    </a:lnTo>
                    <a:lnTo>
                      <a:pt x="370" y="420"/>
                    </a:lnTo>
                    <a:lnTo>
                      <a:pt x="375" y="423"/>
                    </a:lnTo>
                    <a:lnTo>
                      <a:pt x="380" y="430"/>
                    </a:lnTo>
                    <a:lnTo>
                      <a:pt x="345" y="455"/>
                    </a:lnTo>
                    <a:lnTo>
                      <a:pt x="350" y="460"/>
                    </a:lnTo>
                    <a:lnTo>
                      <a:pt x="356" y="462"/>
                    </a:lnTo>
                    <a:lnTo>
                      <a:pt x="363" y="460"/>
                    </a:lnTo>
                    <a:lnTo>
                      <a:pt x="370" y="457"/>
                    </a:lnTo>
                    <a:lnTo>
                      <a:pt x="375" y="453"/>
                    </a:lnTo>
                    <a:lnTo>
                      <a:pt x="379" y="450"/>
                    </a:lnTo>
                    <a:lnTo>
                      <a:pt x="384" y="437"/>
                    </a:lnTo>
                    <a:lnTo>
                      <a:pt x="391" y="446"/>
                    </a:lnTo>
                    <a:lnTo>
                      <a:pt x="313" y="422"/>
                    </a:lnTo>
                    <a:lnTo>
                      <a:pt x="361" y="432"/>
                    </a:lnTo>
                    <a:lnTo>
                      <a:pt x="356" y="429"/>
                    </a:lnTo>
                    <a:lnTo>
                      <a:pt x="352" y="425"/>
                    </a:lnTo>
                    <a:lnTo>
                      <a:pt x="347" y="427"/>
                    </a:lnTo>
                    <a:lnTo>
                      <a:pt x="342" y="429"/>
                    </a:lnTo>
                    <a:lnTo>
                      <a:pt x="338" y="432"/>
                    </a:lnTo>
                    <a:lnTo>
                      <a:pt x="336" y="436"/>
                    </a:lnTo>
                    <a:lnTo>
                      <a:pt x="336" y="441"/>
                    </a:lnTo>
                    <a:lnTo>
                      <a:pt x="340" y="446"/>
                    </a:lnTo>
                    <a:lnTo>
                      <a:pt x="361" y="432"/>
                    </a:lnTo>
                    <a:lnTo>
                      <a:pt x="313" y="422"/>
                    </a:lnTo>
                    <a:lnTo>
                      <a:pt x="453" y="400"/>
                    </a:lnTo>
                    <a:lnTo>
                      <a:pt x="449" y="409"/>
                    </a:lnTo>
                    <a:lnTo>
                      <a:pt x="442" y="416"/>
                    </a:lnTo>
                    <a:lnTo>
                      <a:pt x="435" y="420"/>
                    </a:lnTo>
                    <a:lnTo>
                      <a:pt x="433" y="420"/>
                    </a:lnTo>
                    <a:lnTo>
                      <a:pt x="430" y="418"/>
                    </a:lnTo>
                    <a:lnTo>
                      <a:pt x="424" y="429"/>
                    </a:lnTo>
                    <a:lnTo>
                      <a:pt x="419" y="436"/>
                    </a:lnTo>
                    <a:lnTo>
                      <a:pt x="412" y="439"/>
                    </a:lnTo>
                    <a:lnTo>
                      <a:pt x="407" y="439"/>
                    </a:lnTo>
                    <a:lnTo>
                      <a:pt x="400" y="437"/>
                    </a:lnTo>
                    <a:lnTo>
                      <a:pt x="396" y="434"/>
                    </a:lnTo>
                    <a:lnTo>
                      <a:pt x="394" y="430"/>
                    </a:lnTo>
                    <a:lnTo>
                      <a:pt x="393" y="425"/>
                    </a:lnTo>
                    <a:lnTo>
                      <a:pt x="393" y="422"/>
                    </a:lnTo>
                    <a:lnTo>
                      <a:pt x="394" y="418"/>
                    </a:lnTo>
                    <a:lnTo>
                      <a:pt x="400" y="406"/>
                    </a:lnTo>
                    <a:lnTo>
                      <a:pt x="409" y="392"/>
                    </a:lnTo>
                    <a:lnTo>
                      <a:pt x="407" y="390"/>
                    </a:lnTo>
                    <a:lnTo>
                      <a:pt x="403" y="388"/>
                    </a:lnTo>
                    <a:lnTo>
                      <a:pt x="400" y="388"/>
                    </a:lnTo>
                    <a:lnTo>
                      <a:pt x="394" y="392"/>
                    </a:lnTo>
                    <a:lnTo>
                      <a:pt x="391" y="395"/>
                    </a:lnTo>
                    <a:lnTo>
                      <a:pt x="387" y="400"/>
                    </a:lnTo>
                    <a:lnTo>
                      <a:pt x="384" y="406"/>
                    </a:lnTo>
                    <a:lnTo>
                      <a:pt x="384" y="413"/>
                    </a:lnTo>
                    <a:lnTo>
                      <a:pt x="373" y="400"/>
                    </a:lnTo>
                    <a:lnTo>
                      <a:pt x="380" y="388"/>
                    </a:lnTo>
                    <a:lnTo>
                      <a:pt x="389" y="379"/>
                    </a:lnTo>
                    <a:lnTo>
                      <a:pt x="398" y="372"/>
                    </a:lnTo>
                    <a:lnTo>
                      <a:pt x="407" y="370"/>
                    </a:lnTo>
                    <a:lnTo>
                      <a:pt x="414" y="372"/>
                    </a:lnTo>
                    <a:lnTo>
                      <a:pt x="417" y="374"/>
                    </a:lnTo>
                    <a:lnTo>
                      <a:pt x="421" y="378"/>
                    </a:lnTo>
                    <a:lnTo>
                      <a:pt x="438" y="399"/>
                    </a:lnTo>
                    <a:lnTo>
                      <a:pt x="440" y="400"/>
                    </a:lnTo>
                    <a:lnTo>
                      <a:pt x="444" y="400"/>
                    </a:lnTo>
                    <a:lnTo>
                      <a:pt x="444" y="399"/>
                    </a:lnTo>
                    <a:lnTo>
                      <a:pt x="447" y="393"/>
                    </a:lnTo>
                    <a:lnTo>
                      <a:pt x="453" y="400"/>
                    </a:lnTo>
                    <a:lnTo>
                      <a:pt x="313" y="422"/>
                    </a:lnTo>
                    <a:lnTo>
                      <a:pt x="416" y="400"/>
                    </a:lnTo>
                    <a:lnTo>
                      <a:pt x="409" y="413"/>
                    </a:lnTo>
                    <a:lnTo>
                      <a:pt x="409" y="416"/>
                    </a:lnTo>
                    <a:lnTo>
                      <a:pt x="410" y="420"/>
                    </a:lnTo>
                    <a:lnTo>
                      <a:pt x="414" y="423"/>
                    </a:lnTo>
                    <a:lnTo>
                      <a:pt x="419" y="422"/>
                    </a:lnTo>
                    <a:lnTo>
                      <a:pt x="421" y="416"/>
                    </a:lnTo>
                    <a:lnTo>
                      <a:pt x="424" y="411"/>
                    </a:lnTo>
                    <a:lnTo>
                      <a:pt x="416" y="400"/>
                    </a:lnTo>
                    <a:lnTo>
                      <a:pt x="313" y="422"/>
                    </a:lnTo>
                    <a:lnTo>
                      <a:pt x="444" y="346"/>
                    </a:lnTo>
                    <a:lnTo>
                      <a:pt x="447" y="333"/>
                    </a:lnTo>
                    <a:lnTo>
                      <a:pt x="451" y="330"/>
                    </a:lnTo>
                    <a:lnTo>
                      <a:pt x="454" y="325"/>
                    </a:lnTo>
                    <a:lnTo>
                      <a:pt x="460" y="321"/>
                    </a:lnTo>
                    <a:lnTo>
                      <a:pt x="467" y="319"/>
                    </a:lnTo>
                    <a:lnTo>
                      <a:pt x="472" y="318"/>
                    </a:lnTo>
                    <a:lnTo>
                      <a:pt x="479" y="319"/>
                    </a:lnTo>
                    <a:lnTo>
                      <a:pt x="479" y="312"/>
                    </a:lnTo>
                    <a:lnTo>
                      <a:pt x="481" y="305"/>
                    </a:lnTo>
                    <a:lnTo>
                      <a:pt x="484" y="300"/>
                    </a:lnTo>
                    <a:lnTo>
                      <a:pt x="488" y="295"/>
                    </a:lnTo>
                    <a:lnTo>
                      <a:pt x="497" y="289"/>
                    </a:lnTo>
                    <a:lnTo>
                      <a:pt x="505" y="288"/>
                    </a:lnTo>
                    <a:lnTo>
                      <a:pt x="512" y="291"/>
                    </a:lnTo>
                    <a:lnTo>
                      <a:pt x="521" y="296"/>
                    </a:lnTo>
                    <a:lnTo>
                      <a:pt x="546" y="325"/>
                    </a:lnTo>
                    <a:lnTo>
                      <a:pt x="532" y="337"/>
                    </a:lnTo>
                    <a:lnTo>
                      <a:pt x="509" y="311"/>
                    </a:lnTo>
                    <a:lnTo>
                      <a:pt x="504" y="307"/>
                    </a:lnTo>
                    <a:lnTo>
                      <a:pt x="500" y="305"/>
                    </a:lnTo>
                    <a:lnTo>
                      <a:pt x="495" y="307"/>
                    </a:lnTo>
                    <a:lnTo>
                      <a:pt x="491" y="309"/>
                    </a:lnTo>
                    <a:lnTo>
                      <a:pt x="490" y="312"/>
                    </a:lnTo>
                    <a:lnTo>
                      <a:pt x="488" y="316"/>
                    </a:lnTo>
                    <a:lnTo>
                      <a:pt x="488" y="326"/>
                    </a:lnTo>
                    <a:lnTo>
                      <a:pt x="512" y="355"/>
                    </a:lnTo>
                    <a:lnTo>
                      <a:pt x="498" y="367"/>
                    </a:lnTo>
                    <a:lnTo>
                      <a:pt x="475" y="340"/>
                    </a:lnTo>
                    <a:lnTo>
                      <a:pt x="470" y="337"/>
                    </a:lnTo>
                    <a:lnTo>
                      <a:pt x="465" y="335"/>
                    </a:lnTo>
                    <a:lnTo>
                      <a:pt x="461" y="337"/>
                    </a:lnTo>
                    <a:lnTo>
                      <a:pt x="458" y="339"/>
                    </a:lnTo>
                    <a:lnTo>
                      <a:pt x="454" y="346"/>
                    </a:lnTo>
                    <a:lnTo>
                      <a:pt x="453" y="355"/>
                    </a:lnTo>
                    <a:lnTo>
                      <a:pt x="479" y="385"/>
                    </a:lnTo>
                    <a:lnTo>
                      <a:pt x="465" y="397"/>
                    </a:lnTo>
                    <a:lnTo>
                      <a:pt x="426" y="353"/>
                    </a:lnTo>
                    <a:lnTo>
                      <a:pt x="440" y="340"/>
                    </a:lnTo>
                    <a:lnTo>
                      <a:pt x="444" y="346"/>
                    </a:lnTo>
                    <a:lnTo>
                      <a:pt x="313" y="422"/>
                    </a:lnTo>
                    <a:lnTo>
                      <a:pt x="301" y="358"/>
                    </a:lnTo>
                    <a:lnTo>
                      <a:pt x="296" y="367"/>
                    </a:lnTo>
                    <a:lnTo>
                      <a:pt x="290" y="372"/>
                    </a:lnTo>
                    <a:lnTo>
                      <a:pt x="283" y="379"/>
                    </a:lnTo>
                    <a:lnTo>
                      <a:pt x="276" y="385"/>
                    </a:lnTo>
                    <a:lnTo>
                      <a:pt x="266" y="392"/>
                    </a:lnTo>
                    <a:lnTo>
                      <a:pt x="255" y="395"/>
                    </a:lnTo>
                    <a:lnTo>
                      <a:pt x="246" y="395"/>
                    </a:lnTo>
                    <a:lnTo>
                      <a:pt x="236" y="395"/>
                    </a:lnTo>
                    <a:lnTo>
                      <a:pt x="229" y="392"/>
                    </a:lnTo>
                    <a:lnTo>
                      <a:pt x="220" y="388"/>
                    </a:lnTo>
                    <a:lnTo>
                      <a:pt x="213" y="383"/>
                    </a:lnTo>
                    <a:lnTo>
                      <a:pt x="208" y="376"/>
                    </a:lnTo>
                    <a:lnTo>
                      <a:pt x="204" y="369"/>
                    </a:lnTo>
                    <a:lnTo>
                      <a:pt x="202" y="360"/>
                    </a:lnTo>
                    <a:lnTo>
                      <a:pt x="201" y="351"/>
                    </a:lnTo>
                    <a:lnTo>
                      <a:pt x="202" y="342"/>
                    </a:lnTo>
                    <a:lnTo>
                      <a:pt x="204" y="333"/>
                    </a:lnTo>
                    <a:lnTo>
                      <a:pt x="209" y="325"/>
                    </a:lnTo>
                    <a:lnTo>
                      <a:pt x="216" y="316"/>
                    </a:lnTo>
                    <a:lnTo>
                      <a:pt x="227" y="309"/>
                    </a:lnTo>
                    <a:lnTo>
                      <a:pt x="243" y="300"/>
                    </a:lnTo>
                    <a:lnTo>
                      <a:pt x="250" y="298"/>
                    </a:lnTo>
                    <a:lnTo>
                      <a:pt x="257" y="296"/>
                    </a:lnTo>
                    <a:lnTo>
                      <a:pt x="269" y="312"/>
                    </a:lnTo>
                    <a:lnTo>
                      <a:pt x="253" y="316"/>
                    </a:lnTo>
                    <a:lnTo>
                      <a:pt x="245" y="319"/>
                    </a:lnTo>
                    <a:lnTo>
                      <a:pt x="238" y="323"/>
                    </a:lnTo>
                    <a:lnTo>
                      <a:pt x="232" y="326"/>
                    </a:lnTo>
                    <a:lnTo>
                      <a:pt x="229" y="332"/>
                    </a:lnTo>
                    <a:lnTo>
                      <a:pt x="225" y="337"/>
                    </a:lnTo>
                    <a:lnTo>
                      <a:pt x="223" y="342"/>
                    </a:lnTo>
                    <a:lnTo>
                      <a:pt x="222" y="348"/>
                    </a:lnTo>
                    <a:lnTo>
                      <a:pt x="223" y="353"/>
                    </a:lnTo>
                    <a:lnTo>
                      <a:pt x="223" y="358"/>
                    </a:lnTo>
                    <a:lnTo>
                      <a:pt x="227" y="363"/>
                    </a:lnTo>
                    <a:lnTo>
                      <a:pt x="230" y="367"/>
                    </a:lnTo>
                    <a:lnTo>
                      <a:pt x="236" y="370"/>
                    </a:lnTo>
                    <a:lnTo>
                      <a:pt x="239" y="374"/>
                    </a:lnTo>
                    <a:lnTo>
                      <a:pt x="245" y="374"/>
                    </a:lnTo>
                    <a:lnTo>
                      <a:pt x="252" y="374"/>
                    </a:lnTo>
                    <a:lnTo>
                      <a:pt x="257" y="374"/>
                    </a:lnTo>
                    <a:lnTo>
                      <a:pt x="262" y="370"/>
                    </a:lnTo>
                    <a:lnTo>
                      <a:pt x="269" y="369"/>
                    </a:lnTo>
                    <a:lnTo>
                      <a:pt x="275" y="363"/>
                    </a:lnTo>
                    <a:lnTo>
                      <a:pt x="280" y="356"/>
                    </a:lnTo>
                    <a:lnTo>
                      <a:pt x="290" y="342"/>
                    </a:lnTo>
                    <a:lnTo>
                      <a:pt x="301" y="358"/>
                    </a:lnTo>
                    <a:lnTo>
                      <a:pt x="313" y="422"/>
                    </a:lnTo>
                    <a:lnTo>
                      <a:pt x="366" y="311"/>
                    </a:lnTo>
                    <a:lnTo>
                      <a:pt x="361" y="319"/>
                    </a:lnTo>
                    <a:lnTo>
                      <a:pt x="356" y="326"/>
                    </a:lnTo>
                    <a:lnTo>
                      <a:pt x="349" y="330"/>
                    </a:lnTo>
                    <a:lnTo>
                      <a:pt x="345" y="330"/>
                    </a:lnTo>
                    <a:lnTo>
                      <a:pt x="343" y="328"/>
                    </a:lnTo>
                    <a:lnTo>
                      <a:pt x="338" y="339"/>
                    </a:lnTo>
                    <a:lnTo>
                      <a:pt x="331" y="346"/>
                    </a:lnTo>
                    <a:lnTo>
                      <a:pt x="326" y="348"/>
                    </a:lnTo>
                    <a:lnTo>
                      <a:pt x="319" y="349"/>
                    </a:lnTo>
                    <a:lnTo>
                      <a:pt x="313" y="348"/>
                    </a:lnTo>
                    <a:lnTo>
                      <a:pt x="310" y="344"/>
                    </a:lnTo>
                    <a:lnTo>
                      <a:pt x="306" y="340"/>
                    </a:lnTo>
                    <a:lnTo>
                      <a:pt x="305" y="335"/>
                    </a:lnTo>
                    <a:lnTo>
                      <a:pt x="305" y="332"/>
                    </a:lnTo>
                    <a:lnTo>
                      <a:pt x="306" y="326"/>
                    </a:lnTo>
                    <a:lnTo>
                      <a:pt x="312" y="316"/>
                    </a:lnTo>
                    <a:lnTo>
                      <a:pt x="322" y="302"/>
                    </a:lnTo>
                    <a:lnTo>
                      <a:pt x="319" y="300"/>
                    </a:lnTo>
                    <a:lnTo>
                      <a:pt x="317" y="298"/>
                    </a:lnTo>
                    <a:lnTo>
                      <a:pt x="312" y="298"/>
                    </a:lnTo>
                    <a:lnTo>
                      <a:pt x="308" y="300"/>
                    </a:lnTo>
                    <a:lnTo>
                      <a:pt x="303" y="305"/>
                    </a:lnTo>
                    <a:lnTo>
                      <a:pt x="299" y="311"/>
                    </a:lnTo>
                    <a:lnTo>
                      <a:pt x="297" y="316"/>
                    </a:lnTo>
                    <a:lnTo>
                      <a:pt x="296" y="323"/>
                    </a:lnTo>
                    <a:lnTo>
                      <a:pt x="287" y="311"/>
                    </a:lnTo>
                    <a:lnTo>
                      <a:pt x="294" y="298"/>
                    </a:lnTo>
                    <a:lnTo>
                      <a:pt x="303" y="288"/>
                    </a:lnTo>
                    <a:lnTo>
                      <a:pt x="312" y="282"/>
                    </a:lnTo>
                    <a:lnTo>
                      <a:pt x="320" y="281"/>
                    </a:lnTo>
                    <a:lnTo>
                      <a:pt x="327" y="282"/>
                    </a:lnTo>
                    <a:lnTo>
                      <a:pt x="331" y="284"/>
                    </a:lnTo>
                    <a:lnTo>
                      <a:pt x="334" y="288"/>
                    </a:lnTo>
                    <a:lnTo>
                      <a:pt x="350" y="309"/>
                    </a:lnTo>
                    <a:lnTo>
                      <a:pt x="354" y="311"/>
                    </a:lnTo>
                    <a:lnTo>
                      <a:pt x="356" y="311"/>
                    </a:lnTo>
                    <a:lnTo>
                      <a:pt x="357" y="309"/>
                    </a:lnTo>
                    <a:lnTo>
                      <a:pt x="359" y="303"/>
                    </a:lnTo>
                    <a:lnTo>
                      <a:pt x="366" y="311"/>
                    </a:lnTo>
                    <a:lnTo>
                      <a:pt x="313" y="422"/>
                    </a:lnTo>
                    <a:lnTo>
                      <a:pt x="327" y="311"/>
                    </a:lnTo>
                    <a:lnTo>
                      <a:pt x="322" y="321"/>
                    </a:lnTo>
                    <a:lnTo>
                      <a:pt x="320" y="326"/>
                    </a:lnTo>
                    <a:lnTo>
                      <a:pt x="322" y="330"/>
                    </a:lnTo>
                    <a:lnTo>
                      <a:pt x="327" y="332"/>
                    </a:lnTo>
                    <a:lnTo>
                      <a:pt x="331" y="332"/>
                    </a:lnTo>
                    <a:lnTo>
                      <a:pt x="334" y="326"/>
                    </a:lnTo>
                    <a:lnTo>
                      <a:pt x="336" y="321"/>
                    </a:lnTo>
                    <a:lnTo>
                      <a:pt x="327" y="311"/>
                    </a:lnTo>
                    <a:lnTo>
                      <a:pt x="313" y="422"/>
                    </a:lnTo>
                    <a:lnTo>
                      <a:pt x="364" y="263"/>
                    </a:lnTo>
                    <a:lnTo>
                      <a:pt x="363" y="254"/>
                    </a:lnTo>
                    <a:lnTo>
                      <a:pt x="363" y="245"/>
                    </a:lnTo>
                    <a:lnTo>
                      <a:pt x="364" y="240"/>
                    </a:lnTo>
                    <a:lnTo>
                      <a:pt x="366" y="236"/>
                    </a:lnTo>
                    <a:lnTo>
                      <a:pt x="371" y="233"/>
                    </a:lnTo>
                    <a:lnTo>
                      <a:pt x="380" y="231"/>
                    </a:lnTo>
                    <a:lnTo>
                      <a:pt x="387" y="249"/>
                    </a:lnTo>
                    <a:lnTo>
                      <a:pt x="380" y="249"/>
                    </a:lnTo>
                    <a:lnTo>
                      <a:pt x="375" y="252"/>
                    </a:lnTo>
                    <a:lnTo>
                      <a:pt x="373" y="256"/>
                    </a:lnTo>
                    <a:lnTo>
                      <a:pt x="371" y="261"/>
                    </a:lnTo>
                    <a:lnTo>
                      <a:pt x="373" y="268"/>
                    </a:lnTo>
                    <a:lnTo>
                      <a:pt x="375" y="275"/>
                    </a:lnTo>
                    <a:lnTo>
                      <a:pt x="391" y="295"/>
                    </a:lnTo>
                    <a:lnTo>
                      <a:pt x="377" y="307"/>
                    </a:lnTo>
                    <a:lnTo>
                      <a:pt x="338" y="261"/>
                    </a:lnTo>
                    <a:lnTo>
                      <a:pt x="352" y="249"/>
                    </a:lnTo>
                    <a:lnTo>
                      <a:pt x="364" y="263"/>
                    </a:lnTo>
                    <a:lnTo>
                      <a:pt x="313" y="422"/>
                    </a:lnTo>
                    <a:lnTo>
                      <a:pt x="460" y="224"/>
                    </a:lnTo>
                    <a:lnTo>
                      <a:pt x="458" y="235"/>
                    </a:lnTo>
                    <a:lnTo>
                      <a:pt x="453" y="240"/>
                    </a:lnTo>
                    <a:lnTo>
                      <a:pt x="446" y="249"/>
                    </a:lnTo>
                    <a:lnTo>
                      <a:pt x="440" y="254"/>
                    </a:lnTo>
                    <a:lnTo>
                      <a:pt x="433" y="258"/>
                    </a:lnTo>
                    <a:lnTo>
                      <a:pt x="428" y="259"/>
                    </a:lnTo>
                    <a:lnTo>
                      <a:pt x="421" y="259"/>
                    </a:lnTo>
                    <a:lnTo>
                      <a:pt x="416" y="259"/>
                    </a:lnTo>
                    <a:lnTo>
                      <a:pt x="410" y="258"/>
                    </a:lnTo>
                    <a:lnTo>
                      <a:pt x="403" y="254"/>
                    </a:lnTo>
                    <a:lnTo>
                      <a:pt x="400" y="251"/>
                    </a:lnTo>
                    <a:lnTo>
                      <a:pt x="394" y="245"/>
                    </a:lnTo>
                    <a:lnTo>
                      <a:pt x="393" y="238"/>
                    </a:lnTo>
                    <a:lnTo>
                      <a:pt x="391" y="233"/>
                    </a:lnTo>
                    <a:lnTo>
                      <a:pt x="391" y="228"/>
                    </a:lnTo>
                    <a:lnTo>
                      <a:pt x="391" y="221"/>
                    </a:lnTo>
                    <a:lnTo>
                      <a:pt x="393" y="215"/>
                    </a:lnTo>
                    <a:lnTo>
                      <a:pt x="396" y="210"/>
                    </a:lnTo>
                    <a:lnTo>
                      <a:pt x="401" y="205"/>
                    </a:lnTo>
                    <a:lnTo>
                      <a:pt x="407" y="201"/>
                    </a:lnTo>
                    <a:lnTo>
                      <a:pt x="412" y="199"/>
                    </a:lnTo>
                    <a:lnTo>
                      <a:pt x="417" y="198"/>
                    </a:lnTo>
                    <a:lnTo>
                      <a:pt x="423" y="196"/>
                    </a:lnTo>
                    <a:lnTo>
                      <a:pt x="430" y="198"/>
                    </a:lnTo>
                    <a:lnTo>
                      <a:pt x="435" y="199"/>
                    </a:lnTo>
                    <a:lnTo>
                      <a:pt x="442" y="205"/>
                    </a:lnTo>
                    <a:lnTo>
                      <a:pt x="447" y="210"/>
                    </a:lnTo>
                    <a:lnTo>
                      <a:pt x="416" y="238"/>
                    </a:lnTo>
                    <a:lnTo>
                      <a:pt x="421" y="244"/>
                    </a:lnTo>
                    <a:lnTo>
                      <a:pt x="428" y="244"/>
                    </a:lnTo>
                    <a:lnTo>
                      <a:pt x="435" y="242"/>
                    </a:lnTo>
                    <a:lnTo>
                      <a:pt x="442" y="238"/>
                    </a:lnTo>
                    <a:lnTo>
                      <a:pt x="446" y="233"/>
                    </a:lnTo>
                    <a:lnTo>
                      <a:pt x="447" y="229"/>
                    </a:lnTo>
                    <a:lnTo>
                      <a:pt x="453" y="217"/>
                    </a:lnTo>
                    <a:lnTo>
                      <a:pt x="460" y="224"/>
                    </a:lnTo>
                    <a:lnTo>
                      <a:pt x="313" y="422"/>
                    </a:lnTo>
                    <a:lnTo>
                      <a:pt x="428" y="214"/>
                    </a:lnTo>
                    <a:lnTo>
                      <a:pt x="423" y="210"/>
                    </a:lnTo>
                    <a:lnTo>
                      <a:pt x="419" y="210"/>
                    </a:lnTo>
                    <a:lnTo>
                      <a:pt x="414" y="210"/>
                    </a:lnTo>
                    <a:lnTo>
                      <a:pt x="410" y="212"/>
                    </a:lnTo>
                    <a:lnTo>
                      <a:pt x="407" y="217"/>
                    </a:lnTo>
                    <a:lnTo>
                      <a:pt x="405" y="221"/>
                    </a:lnTo>
                    <a:lnTo>
                      <a:pt x="407" y="226"/>
                    </a:lnTo>
                    <a:lnTo>
                      <a:pt x="409" y="231"/>
                    </a:lnTo>
                    <a:lnTo>
                      <a:pt x="428" y="214"/>
                    </a:lnTo>
                    <a:lnTo>
                      <a:pt x="313" y="422"/>
                    </a:lnTo>
                    <a:lnTo>
                      <a:pt x="35" y="277"/>
                    </a:lnTo>
                    <a:lnTo>
                      <a:pt x="42" y="275"/>
                    </a:lnTo>
                    <a:lnTo>
                      <a:pt x="47" y="274"/>
                    </a:lnTo>
                    <a:lnTo>
                      <a:pt x="52" y="274"/>
                    </a:lnTo>
                    <a:lnTo>
                      <a:pt x="58" y="275"/>
                    </a:lnTo>
                    <a:lnTo>
                      <a:pt x="67" y="279"/>
                    </a:lnTo>
                    <a:lnTo>
                      <a:pt x="74" y="288"/>
                    </a:lnTo>
                    <a:lnTo>
                      <a:pt x="75" y="296"/>
                    </a:lnTo>
                    <a:lnTo>
                      <a:pt x="75" y="307"/>
                    </a:lnTo>
                    <a:lnTo>
                      <a:pt x="74" y="311"/>
                    </a:lnTo>
                    <a:lnTo>
                      <a:pt x="70" y="316"/>
                    </a:lnTo>
                    <a:lnTo>
                      <a:pt x="67" y="321"/>
                    </a:lnTo>
                    <a:lnTo>
                      <a:pt x="60" y="325"/>
                    </a:lnTo>
                    <a:lnTo>
                      <a:pt x="44" y="333"/>
                    </a:lnTo>
                    <a:lnTo>
                      <a:pt x="61" y="365"/>
                    </a:lnTo>
                    <a:lnTo>
                      <a:pt x="42" y="376"/>
                    </a:lnTo>
                    <a:lnTo>
                      <a:pt x="0" y="296"/>
                    </a:lnTo>
                    <a:lnTo>
                      <a:pt x="35" y="277"/>
                    </a:lnTo>
                    <a:lnTo>
                      <a:pt x="313" y="422"/>
                    </a:lnTo>
                    <a:lnTo>
                      <a:pt x="37" y="318"/>
                    </a:lnTo>
                    <a:lnTo>
                      <a:pt x="45" y="314"/>
                    </a:lnTo>
                    <a:lnTo>
                      <a:pt x="51" y="311"/>
                    </a:lnTo>
                    <a:lnTo>
                      <a:pt x="54" y="305"/>
                    </a:lnTo>
                    <a:lnTo>
                      <a:pt x="54" y="302"/>
                    </a:lnTo>
                    <a:lnTo>
                      <a:pt x="52" y="298"/>
                    </a:lnTo>
                    <a:lnTo>
                      <a:pt x="51" y="295"/>
                    </a:lnTo>
                    <a:lnTo>
                      <a:pt x="45" y="293"/>
                    </a:lnTo>
                    <a:lnTo>
                      <a:pt x="40" y="293"/>
                    </a:lnTo>
                    <a:lnTo>
                      <a:pt x="33" y="296"/>
                    </a:lnTo>
                    <a:lnTo>
                      <a:pt x="26" y="300"/>
                    </a:lnTo>
                    <a:lnTo>
                      <a:pt x="37" y="318"/>
                    </a:lnTo>
                    <a:lnTo>
                      <a:pt x="313" y="422"/>
                    </a:lnTo>
                    <a:lnTo>
                      <a:pt x="165" y="300"/>
                    </a:lnTo>
                    <a:lnTo>
                      <a:pt x="158" y="307"/>
                    </a:lnTo>
                    <a:lnTo>
                      <a:pt x="153" y="314"/>
                    </a:lnTo>
                    <a:lnTo>
                      <a:pt x="146" y="316"/>
                    </a:lnTo>
                    <a:lnTo>
                      <a:pt x="142" y="316"/>
                    </a:lnTo>
                    <a:lnTo>
                      <a:pt x="139" y="314"/>
                    </a:lnTo>
                    <a:lnTo>
                      <a:pt x="134" y="323"/>
                    </a:lnTo>
                    <a:lnTo>
                      <a:pt x="126" y="330"/>
                    </a:lnTo>
                    <a:lnTo>
                      <a:pt x="119" y="332"/>
                    </a:lnTo>
                    <a:lnTo>
                      <a:pt x="114" y="332"/>
                    </a:lnTo>
                    <a:lnTo>
                      <a:pt x="107" y="330"/>
                    </a:lnTo>
                    <a:lnTo>
                      <a:pt x="104" y="326"/>
                    </a:lnTo>
                    <a:lnTo>
                      <a:pt x="102" y="321"/>
                    </a:lnTo>
                    <a:lnTo>
                      <a:pt x="102" y="318"/>
                    </a:lnTo>
                    <a:lnTo>
                      <a:pt x="102" y="312"/>
                    </a:lnTo>
                    <a:lnTo>
                      <a:pt x="104" y="309"/>
                    </a:lnTo>
                    <a:lnTo>
                      <a:pt x="111" y="298"/>
                    </a:lnTo>
                    <a:lnTo>
                      <a:pt x="121" y="286"/>
                    </a:lnTo>
                    <a:lnTo>
                      <a:pt x="119" y="282"/>
                    </a:lnTo>
                    <a:lnTo>
                      <a:pt x="116" y="281"/>
                    </a:lnTo>
                    <a:lnTo>
                      <a:pt x="112" y="281"/>
                    </a:lnTo>
                    <a:lnTo>
                      <a:pt x="107" y="282"/>
                    </a:lnTo>
                    <a:lnTo>
                      <a:pt x="102" y="286"/>
                    </a:lnTo>
                    <a:lnTo>
                      <a:pt x="98" y="291"/>
                    </a:lnTo>
                    <a:lnTo>
                      <a:pt x="95" y="296"/>
                    </a:lnTo>
                    <a:lnTo>
                      <a:pt x="93" y="302"/>
                    </a:lnTo>
                    <a:lnTo>
                      <a:pt x="86" y="289"/>
                    </a:lnTo>
                    <a:lnTo>
                      <a:pt x="93" y="279"/>
                    </a:lnTo>
                    <a:lnTo>
                      <a:pt x="104" y="270"/>
                    </a:lnTo>
                    <a:lnTo>
                      <a:pt x="114" y="265"/>
                    </a:lnTo>
                    <a:lnTo>
                      <a:pt x="121" y="263"/>
                    </a:lnTo>
                    <a:lnTo>
                      <a:pt x="130" y="265"/>
                    </a:lnTo>
                    <a:lnTo>
                      <a:pt x="132" y="268"/>
                    </a:lnTo>
                    <a:lnTo>
                      <a:pt x="135" y="272"/>
                    </a:lnTo>
                    <a:lnTo>
                      <a:pt x="149" y="295"/>
                    </a:lnTo>
                    <a:lnTo>
                      <a:pt x="153" y="298"/>
                    </a:lnTo>
                    <a:lnTo>
                      <a:pt x="155" y="296"/>
                    </a:lnTo>
                    <a:lnTo>
                      <a:pt x="156" y="295"/>
                    </a:lnTo>
                    <a:lnTo>
                      <a:pt x="158" y="291"/>
                    </a:lnTo>
                    <a:lnTo>
                      <a:pt x="165" y="300"/>
                    </a:lnTo>
                    <a:lnTo>
                      <a:pt x="313" y="422"/>
                    </a:lnTo>
                    <a:lnTo>
                      <a:pt x="126" y="293"/>
                    </a:lnTo>
                    <a:lnTo>
                      <a:pt x="119" y="305"/>
                    </a:lnTo>
                    <a:lnTo>
                      <a:pt x="118" y="309"/>
                    </a:lnTo>
                    <a:lnTo>
                      <a:pt x="119" y="312"/>
                    </a:lnTo>
                    <a:lnTo>
                      <a:pt x="123" y="316"/>
                    </a:lnTo>
                    <a:lnTo>
                      <a:pt x="128" y="316"/>
                    </a:lnTo>
                    <a:lnTo>
                      <a:pt x="132" y="312"/>
                    </a:lnTo>
                    <a:lnTo>
                      <a:pt x="134" y="305"/>
                    </a:lnTo>
                    <a:lnTo>
                      <a:pt x="126" y="293"/>
                    </a:lnTo>
                    <a:lnTo>
                      <a:pt x="313" y="422"/>
                    </a:lnTo>
                    <a:lnTo>
                      <a:pt x="192" y="286"/>
                    </a:lnTo>
                    <a:lnTo>
                      <a:pt x="176" y="296"/>
                    </a:lnTo>
                    <a:lnTo>
                      <a:pt x="126" y="222"/>
                    </a:lnTo>
                    <a:lnTo>
                      <a:pt x="142" y="212"/>
                    </a:lnTo>
                    <a:lnTo>
                      <a:pt x="192" y="286"/>
                    </a:lnTo>
                    <a:lnTo>
                      <a:pt x="313" y="422"/>
                    </a:lnTo>
                    <a:lnTo>
                      <a:pt x="222" y="265"/>
                    </a:lnTo>
                    <a:lnTo>
                      <a:pt x="206" y="275"/>
                    </a:lnTo>
                    <a:lnTo>
                      <a:pt x="155" y="203"/>
                    </a:lnTo>
                    <a:lnTo>
                      <a:pt x="171" y="192"/>
                    </a:lnTo>
                    <a:lnTo>
                      <a:pt x="222" y="265"/>
                    </a:lnTo>
                    <a:lnTo>
                      <a:pt x="313" y="422"/>
                    </a:lnTo>
                    <a:lnTo>
                      <a:pt x="204" y="178"/>
                    </a:lnTo>
                    <a:lnTo>
                      <a:pt x="206" y="182"/>
                    </a:lnTo>
                    <a:lnTo>
                      <a:pt x="206" y="185"/>
                    </a:lnTo>
                    <a:lnTo>
                      <a:pt x="206" y="191"/>
                    </a:lnTo>
                    <a:lnTo>
                      <a:pt x="202" y="192"/>
                    </a:lnTo>
                    <a:lnTo>
                      <a:pt x="199" y="194"/>
                    </a:lnTo>
                    <a:lnTo>
                      <a:pt x="195" y="196"/>
                    </a:lnTo>
                    <a:lnTo>
                      <a:pt x="190" y="194"/>
                    </a:lnTo>
                    <a:lnTo>
                      <a:pt x="188" y="191"/>
                    </a:lnTo>
                    <a:lnTo>
                      <a:pt x="186" y="187"/>
                    </a:lnTo>
                    <a:lnTo>
                      <a:pt x="186" y="184"/>
                    </a:lnTo>
                    <a:lnTo>
                      <a:pt x="186" y="180"/>
                    </a:lnTo>
                    <a:lnTo>
                      <a:pt x="190" y="177"/>
                    </a:lnTo>
                    <a:lnTo>
                      <a:pt x="193" y="175"/>
                    </a:lnTo>
                    <a:lnTo>
                      <a:pt x="197" y="175"/>
                    </a:lnTo>
                    <a:lnTo>
                      <a:pt x="201" y="175"/>
                    </a:lnTo>
                    <a:lnTo>
                      <a:pt x="204" y="178"/>
                    </a:lnTo>
                    <a:lnTo>
                      <a:pt x="313" y="422"/>
                    </a:lnTo>
                    <a:lnTo>
                      <a:pt x="252" y="244"/>
                    </a:lnTo>
                    <a:lnTo>
                      <a:pt x="236" y="254"/>
                    </a:lnTo>
                    <a:lnTo>
                      <a:pt x="201" y="207"/>
                    </a:lnTo>
                    <a:lnTo>
                      <a:pt x="215" y="194"/>
                    </a:lnTo>
                    <a:lnTo>
                      <a:pt x="252" y="244"/>
                    </a:lnTo>
                    <a:lnTo>
                      <a:pt x="313" y="422"/>
                    </a:lnTo>
                    <a:lnTo>
                      <a:pt x="312" y="189"/>
                    </a:lnTo>
                    <a:lnTo>
                      <a:pt x="306" y="198"/>
                    </a:lnTo>
                    <a:lnTo>
                      <a:pt x="301" y="205"/>
                    </a:lnTo>
                    <a:lnTo>
                      <a:pt x="294" y="208"/>
                    </a:lnTo>
                    <a:lnTo>
                      <a:pt x="292" y="208"/>
                    </a:lnTo>
                    <a:lnTo>
                      <a:pt x="289" y="207"/>
                    </a:lnTo>
                    <a:lnTo>
                      <a:pt x="283" y="217"/>
                    </a:lnTo>
                    <a:lnTo>
                      <a:pt x="278" y="224"/>
                    </a:lnTo>
                    <a:lnTo>
                      <a:pt x="271" y="228"/>
                    </a:lnTo>
                    <a:lnTo>
                      <a:pt x="266" y="228"/>
                    </a:lnTo>
                    <a:lnTo>
                      <a:pt x="260" y="228"/>
                    </a:lnTo>
                    <a:lnTo>
                      <a:pt x="255" y="224"/>
                    </a:lnTo>
                    <a:lnTo>
                      <a:pt x="252" y="219"/>
                    </a:lnTo>
                    <a:lnTo>
                      <a:pt x="252" y="215"/>
                    </a:lnTo>
                    <a:lnTo>
                      <a:pt x="252" y="212"/>
                    </a:lnTo>
                    <a:lnTo>
                      <a:pt x="252" y="207"/>
                    </a:lnTo>
                    <a:lnTo>
                      <a:pt x="257" y="196"/>
                    </a:lnTo>
                    <a:lnTo>
                      <a:pt x="268" y="182"/>
                    </a:lnTo>
                    <a:lnTo>
                      <a:pt x="264" y="178"/>
                    </a:lnTo>
                    <a:lnTo>
                      <a:pt x="260" y="177"/>
                    </a:lnTo>
                    <a:lnTo>
                      <a:pt x="257" y="177"/>
                    </a:lnTo>
                    <a:lnTo>
                      <a:pt x="253" y="180"/>
                    </a:lnTo>
                    <a:lnTo>
                      <a:pt x="248" y="184"/>
                    </a:lnTo>
                    <a:lnTo>
                      <a:pt x="245" y="189"/>
                    </a:lnTo>
                    <a:lnTo>
                      <a:pt x="243" y="196"/>
                    </a:lnTo>
                    <a:lnTo>
                      <a:pt x="241" y="201"/>
                    </a:lnTo>
                    <a:lnTo>
                      <a:pt x="232" y="191"/>
                    </a:lnTo>
                    <a:lnTo>
                      <a:pt x="238" y="178"/>
                    </a:lnTo>
                    <a:lnTo>
                      <a:pt x="248" y="168"/>
                    </a:lnTo>
                    <a:lnTo>
                      <a:pt x="257" y="162"/>
                    </a:lnTo>
                    <a:lnTo>
                      <a:pt x="264" y="159"/>
                    </a:lnTo>
                    <a:lnTo>
                      <a:pt x="273" y="161"/>
                    </a:lnTo>
                    <a:lnTo>
                      <a:pt x="276" y="162"/>
                    </a:lnTo>
                    <a:lnTo>
                      <a:pt x="278" y="166"/>
                    </a:lnTo>
                    <a:lnTo>
                      <a:pt x="296" y="187"/>
                    </a:lnTo>
                    <a:lnTo>
                      <a:pt x="299" y="189"/>
                    </a:lnTo>
                    <a:lnTo>
                      <a:pt x="301" y="189"/>
                    </a:lnTo>
                    <a:lnTo>
                      <a:pt x="303" y="187"/>
                    </a:lnTo>
                    <a:lnTo>
                      <a:pt x="305" y="182"/>
                    </a:lnTo>
                    <a:lnTo>
                      <a:pt x="312" y="189"/>
                    </a:lnTo>
                    <a:lnTo>
                      <a:pt x="313" y="422"/>
                    </a:lnTo>
                    <a:lnTo>
                      <a:pt x="273" y="189"/>
                    </a:lnTo>
                    <a:lnTo>
                      <a:pt x="268" y="201"/>
                    </a:lnTo>
                    <a:lnTo>
                      <a:pt x="266" y="205"/>
                    </a:lnTo>
                    <a:lnTo>
                      <a:pt x="268" y="208"/>
                    </a:lnTo>
                    <a:lnTo>
                      <a:pt x="273" y="212"/>
                    </a:lnTo>
                    <a:lnTo>
                      <a:pt x="276" y="210"/>
                    </a:lnTo>
                    <a:lnTo>
                      <a:pt x="280" y="207"/>
                    </a:lnTo>
                    <a:lnTo>
                      <a:pt x="282" y="199"/>
                    </a:lnTo>
                    <a:lnTo>
                      <a:pt x="273" y="189"/>
                    </a:lnTo>
                    <a:lnTo>
                      <a:pt x="313" y="422"/>
                    </a:lnTo>
                    <a:lnTo>
                      <a:pt x="322" y="122"/>
                    </a:lnTo>
                    <a:lnTo>
                      <a:pt x="306" y="136"/>
                    </a:lnTo>
                    <a:lnTo>
                      <a:pt x="322" y="154"/>
                    </a:lnTo>
                    <a:lnTo>
                      <a:pt x="326" y="157"/>
                    </a:lnTo>
                    <a:lnTo>
                      <a:pt x="329" y="157"/>
                    </a:lnTo>
                    <a:lnTo>
                      <a:pt x="333" y="157"/>
                    </a:lnTo>
                    <a:lnTo>
                      <a:pt x="336" y="155"/>
                    </a:lnTo>
                    <a:lnTo>
                      <a:pt x="340" y="150"/>
                    </a:lnTo>
                    <a:lnTo>
                      <a:pt x="343" y="145"/>
                    </a:lnTo>
                    <a:lnTo>
                      <a:pt x="352" y="154"/>
                    </a:lnTo>
                    <a:lnTo>
                      <a:pt x="349" y="162"/>
                    </a:lnTo>
                    <a:lnTo>
                      <a:pt x="342" y="169"/>
                    </a:lnTo>
                    <a:lnTo>
                      <a:pt x="334" y="175"/>
                    </a:lnTo>
                    <a:lnTo>
                      <a:pt x="327" y="177"/>
                    </a:lnTo>
                    <a:lnTo>
                      <a:pt x="322" y="177"/>
                    </a:lnTo>
                    <a:lnTo>
                      <a:pt x="319" y="175"/>
                    </a:lnTo>
                    <a:lnTo>
                      <a:pt x="313" y="171"/>
                    </a:lnTo>
                    <a:lnTo>
                      <a:pt x="310" y="168"/>
                    </a:lnTo>
                    <a:lnTo>
                      <a:pt x="292" y="148"/>
                    </a:lnTo>
                    <a:lnTo>
                      <a:pt x="285" y="154"/>
                    </a:lnTo>
                    <a:lnTo>
                      <a:pt x="283" y="152"/>
                    </a:lnTo>
                    <a:lnTo>
                      <a:pt x="283" y="113"/>
                    </a:lnTo>
                    <a:lnTo>
                      <a:pt x="285" y="111"/>
                    </a:lnTo>
                    <a:lnTo>
                      <a:pt x="297" y="125"/>
                    </a:lnTo>
                    <a:lnTo>
                      <a:pt x="313" y="111"/>
                    </a:lnTo>
                    <a:lnTo>
                      <a:pt x="322" y="122"/>
                    </a:lnTo>
                    <a:lnTo>
                      <a:pt x="313" y="422"/>
                    </a:lnTo>
                    <a:lnTo>
                      <a:pt x="322" y="76"/>
                    </a:lnTo>
                    <a:lnTo>
                      <a:pt x="324" y="80"/>
                    </a:lnTo>
                    <a:lnTo>
                      <a:pt x="326" y="83"/>
                    </a:lnTo>
                    <a:lnTo>
                      <a:pt x="324" y="88"/>
                    </a:lnTo>
                    <a:lnTo>
                      <a:pt x="322" y="92"/>
                    </a:lnTo>
                    <a:lnTo>
                      <a:pt x="319" y="94"/>
                    </a:lnTo>
                    <a:lnTo>
                      <a:pt x="315" y="94"/>
                    </a:lnTo>
                    <a:lnTo>
                      <a:pt x="310" y="94"/>
                    </a:lnTo>
                    <a:lnTo>
                      <a:pt x="306" y="90"/>
                    </a:lnTo>
                    <a:lnTo>
                      <a:pt x="305" y="87"/>
                    </a:lnTo>
                    <a:lnTo>
                      <a:pt x="305" y="83"/>
                    </a:lnTo>
                    <a:lnTo>
                      <a:pt x="305" y="80"/>
                    </a:lnTo>
                    <a:lnTo>
                      <a:pt x="308" y="76"/>
                    </a:lnTo>
                    <a:lnTo>
                      <a:pt x="312" y="74"/>
                    </a:lnTo>
                    <a:lnTo>
                      <a:pt x="315" y="73"/>
                    </a:lnTo>
                    <a:lnTo>
                      <a:pt x="319" y="74"/>
                    </a:lnTo>
                    <a:lnTo>
                      <a:pt x="322" y="76"/>
                    </a:lnTo>
                    <a:lnTo>
                      <a:pt x="313" y="422"/>
                    </a:lnTo>
                    <a:lnTo>
                      <a:pt x="377" y="134"/>
                    </a:lnTo>
                    <a:lnTo>
                      <a:pt x="363" y="148"/>
                    </a:lnTo>
                    <a:lnTo>
                      <a:pt x="322" y="104"/>
                    </a:lnTo>
                    <a:lnTo>
                      <a:pt x="334" y="92"/>
                    </a:lnTo>
                    <a:lnTo>
                      <a:pt x="377" y="134"/>
                    </a:lnTo>
                    <a:lnTo>
                      <a:pt x="313" y="422"/>
                    </a:lnTo>
                    <a:lnTo>
                      <a:pt x="342" y="85"/>
                    </a:lnTo>
                    <a:lnTo>
                      <a:pt x="356" y="71"/>
                    </a:lnTo>
                    <a:lnTo>
                      <a:pt x="389" y="85"/>
                    </a:lnTo>
                    <a:lnTo>
                      <a:pt x="373" y="51"/>
                    </a:lnTo>
                    <a:lnTo>
                      <a:pt x="387" y="37"/>
                    </a:lnTo>
                    <a:lnTo>
                      <a:pt x="412" y="101"/>
                    </a:lnTo>
                    <a:lnTo>
                      <a:pt x="405" y="108"/>
                    </a:lnTo>
                    <a:lnTo>
                      <a:pt x="342" y="85"/>
                    </a:lnTo>
                    <a:lnTo>
                      <a:pt x="313" y="422"/>
                    </a:lnTo>
                    <a:lnTo>
                      <a:pt x="470" y="23"/>
                    </a:lnTo>
                    <a:lnTo>
                      <a:pt x="468" y="34"/>
                    </a:lnTo>
                    <a:lnTo>
                      <a:pt x="465" y="41"/>
                    </a:lnTo>
                    <a:lnTo>
                      <a:pt x="458" y="50"/>
                    </a:lnTo>
                    <a:lnTo>
                      <a:pt x="453" y="55"/>
                    </a:lnTo>
                    <a:lnTo>
                      <a:pt x="447" y="58"/>
                    </a:lnTo>
                    <a:lnTo>
                      <a:pt x="442" y="62"/>
                    </a:lnTo>
                    <a:lnTo>
                      <a:pt x="435" y="64"/>
                    </a:lnTo>
                    <a:lnTo>
                      <a:pt x="430" y="64"/>
                    </a:lnTo>
                    <a:lnTo>
                      <a:pt x="423" y="62"/>
                    </a:lnTo>
                    <a:lnTo>
                      <a:pt x="417" y="60"/>
                    </a:lnTo>
                    <a:lnTo>
                      <a:pt x="412" y="55"/>
                    </a:lnTo>
                    <a:lnTo>
                      <a:pt x="407" y="51"/>
                    </a:lnTo>
                    <a:lnTo>
                      <a:pt x="403" y="46"/>
                    </a:lnTo>
                    <a:lnTo>
                      <a:pt x="401" y="39"/>
                    </a:lnTo>
                    <a:lnTo>
                      <a:pt x="401" y="34"/>
                    </a:lnTo>
                    <a:lnTo>
                      <a:pt x="401" y="28"/>
                    </a:lnTo>
                    <a:lnTo>
                      <a:pt x="403" y="21"/>
                    </a:lnTo>
                    <a:lnTo>
                      <a:pt x="405" y="16"/>
                    </a:lnTo>
                    <a:lnTo>
                      <a:pt x="409" y="11"/>
                    </a:lnTo>
                    <a:lnTo>
                      <a:pt x="414" y="6"/>
                    </a:lnTo>
                    <a:lnTo>
                      <a:pt x="419" y="2"/>
                    </a:lnTo>
                    <a:lnTo>
                      <a:pt x="424" y="0"/>
                    </a:lnTo>
                    <a:lnTo>
                      <a:pt x="430" y="0"/>
                    </a:lnTo>
                    <a:lnTo>
                      <a:pt x="437" y="0"/>
                    </a:lnTo>
                    <a:lnTo>
                      <a:pt x="444" y="2"/>
                    </a:lnTo>
                    <a:lnTo>
                      <a:pt x="449" y="6"/>
                    </a:lnTo>
                    <a:lnTo>
                      <a:pt x="456" y="9"/>
                    </a:lnTo>
                    <a:lnTo>
                      <a:pt x="428" y="43"/>
                    </a:lnTo>
                    <a:lnTo>
                      <a:pt x="433" y="46"/>
                    </a:lnTo>
                    <a:lnTo>
                      <a:pt x="440" y="46"/>
                    </a:lnTo>
                    <a:lnTo>
                      <a:pt x="447" y="44"/>
                    </a:lnTo>
                    <a:lnTo>
                      <a:pt x="453" y="39"/>
                    </a:lnTo>
                    <a:lnTo>
                      <a:pt x="456" y="34"/>
                    </a:lnTo>
                    <a:lnTo>
                      <a:pt x="458" y="28"/>
                    </a:lnTo>
                    <a:lnTo>
                      <a:pt x="461" y="16"/>
                    </a:lnTo>
                    <a:lnTo>
                      <a:pt x="470" y="23"/>
                    </a:lnTo>
                    <a:lnTo>
                      <a:pt x="313" y="422"/>
                    </a:lnTo>
                    <a:lnTo>
                      <a:pt x="437" y="16"/>
                    </a:lnTo>
                    <a:lnTo>
                      <a:pt x="431" y="13"/>
                    </a:lnTo>
                    <a:lnTo>
                      <a:pt x="426" y="13"/>
                    </a:lnTo>
                    <a:lnTo>
                      <a:pt x="423" y="14"/>
                    </a:lnTo>
                    <a:lnTo>
                      <a:pt x="419" y="18"/>
                    </a:lnTo>
                    <a:lnTo>
                      <a:pt x="416" y="21"/>
                    </a:lnTo>
                    <a:lnTo>
                      <a:pt x="416" y="27"/>
                    </a:lnTo>
                    <a:lnTo>
                      <a:pt x="416" y="30"/>
                    </a:lnTo>
                    <a:lnTo>
                      <a:pt x="419" y="36"/>
                    </a:lnTo>
                    <a:lnTo>
                      <a:pt x="437" y="16"/>
                    </a:lnTo>
                    <a:lnTo>
                      <a:pt x="313" y="422"/>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81" name="Freeform 127"/>
              <p:cNvSpPr>
                <a:spLocks/>
              </p:cNvSpPr>
              <p:nvPr/>
            </p:nvSpPr>
            <p:spPr bwMode="auto">
              <a:xfrm>
                <a:off x="3014" y="2805"/>
                <a:ext cx="499" cy="513"/>
              </a:xfrm>
              <a:custGeom>
                <a:avLst/>
                <a:gdLst>
                  <a:gd name="T0" fmla="*/ 439 w 499"/>
                  <a:gd name="T1" fmla="*/ 395 h 513"/>
                  <a:gd name="T2" fmla="*/ 437 w 499"/>
                  <a:gd name="T3" fmla="*/ 395 h 513"/>
                  <a:gd name="T4" fmla="*/ 427 w 499"/>
                  <a:gd name="T5" fmla="*/ 432 h 513"/>
                  <a:gd name="T6" fmla="*/ 7 w 499"/>
                  <a:gd name="T7" fmla="*/ 0 h 513"/>
                  <a:gd name="T8" fmla="*/ 7 w 499"/>
                  <a:gd name="T9" fmla="*/ 0 h 513"/>
                  <a:gd name="T10" fmla="*/ 0 w 499"/>
                  <a:gd name="T11" fmla="*/ 9 h 513"/>
                  <a:gd name="T12" fmla="*/ 420 w 499"/>
                  <a:gd name="T13" fmla="*/ 439 h 513"/>
                  <a:gd name="T14" fmla="*/ 383 w 499"/>
                  <a:gd name="T15" fmla="*/ 446 h 513"/>
                  <a:gd name="T16" fmla="*/ 383 w 499"/>
                  <a:gd name="T17" fmla="*/ 448 h 513"/>
                  <a:gd name="T18" fmla="*/ 443 w 499"/>
                  <a:gd name="T19" fmla="*/ 478 h 513"/>
                  <a:gd name="T20" fmla="*/ 443 w 499"/>
                  <a:gd name="T21" fmla="*/ 478 h 513"/>
                  <a:gd name="T22" fmla="*/ 499 w 499"/>
                  <a:gd name="T23" fmla="*/ 513 h 513"/>
                  <a:gd name="T24" fmla="*/ 499 w 499"/>
                  <a:gd name="T25" fmla="*/ 513 h 513"/>
                  <a:gd name="T26" fmla="*/ 464 w 499"/>
                  <a:gd name="T27" fmla="*/ 456 h 513"/>
                  <a:gd name="T28" fmla="*/ 439 w 499"/>
                  <a:gd name="T29" fmla="*/ 395 h 513"/>
                  <a:gd name="T30" fmla="*/ 439 w 499"/>
                  <a:gd name="T31" fmla="*/ 395 h 5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9"/>
                  <a:gd name="T49" fmla="*/ 0 h 513"/>
                  <a:gd name="T50" fmla="*/ 499 w 499"/>
                  <a:gd name="T51" fmla="*/ 513 h 5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9" h="513">
                    <a:moveTo>
                      <a:pt x="439" y="395"/>
                    </a:moveTo>
                    <a:lnTo>
                      <a:pt x="437" y="395"/>
                    </a:lnTo>
                    <a:lnTo>
                      <a:pt x="427" y="432"/>
                    </a:lnTo>
                    <a:lnTo>
                      <a:pt x="7" y="0"/>
                    </a:lnTo>
                    <a:lnTo>
                      <a:pt x="0" y="9"/>
                    </a:lnTo>
                    <a:lnTo>
                      <a:pt x="420" y="439"/>
                    </a:lnTo>
                    <a:lnTo>
                      <a:pt x="383" y="446"/>
                    </a:lnTo>
                    <a:lnTo>
                      <a:pt x="383" y="448"/>
                    </a:lnTo>
                    <a:lnTo>
                      <a:pt x="443" y="478"/>
                    </a:lnTo>
                    <a:lnTo>
                      <a:pt x="499" y="513"/>
                    </a:lnTo>
                    <a:lnTo>
                      <a:pt x="464" y="456"/>
                    </a:lnTo>
                    <a:lnTo>
                      <a:pt x="439" y="395"/>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8" name="Group 146"/>
            <p:cNvGrpSpPr>
              <a:grpSpLocks/>
            </p:cNvGrpSpPr>
            <p:nvPr/>
          </p:nvGrpSpPr>
          <p:grpSpPr bwMode="auto">
            <a:xfrm>
              <a:off x="1044" y="1342"/>
              <a:ext cx="1091" cy="828"/>
              <a:chOff x="1044" y="1342"/>
              <a:chExt cx="1091" cy="828"/>
            </a:xfrm>
          </p:grpSpPr>
          <p:sp>
            <p:nvSpPr>
              <p:cNvPr id="23578" name="Freeform 111"/>
              <p:cNvSpPr>
                <a:spLocks/>
              </p:cNvSpPr>
              <p:nvPr/>
            </p:nvSpPr>
            <p:spPr bwMode="auto">
              <a:xfrm>
                <a:off x="1044" y="1342"/>
                <a:ext cx="484" cy="648"/>
              </a:xfrm>
              <a:custGeom>
                <a:avLst/>
                <a:gdLst>
                  <a:gd name="T0" fmla="*/ 60 w 484"/>
                  <a:gd name="T1" fmla="*/ 583 h 648"/>
                  <a:gd name="T2" fmla="*/ 84 w 484"/>
                  <a:gd name="T3" fmla="*/ 647 h 648"/>
                  <a:gd name="T4" fmla="*/ 30 w 484"/>
                  <a:gd name="T5" fmla="*/ 585 h 648"/>
                  <a:gd name="T6" fmla="*/ 116 w 484"/>
                  <a:gd name="T7" fmla="*/ 550 h 648"/>
                  <a:gd name="T8" fmla="*/ 60 w 484"/>
                  <a:gd name="T9" fmla="*/ 530 h 648"/>
                  <a:gd name="T10" fmla="*/ 91 w 484"/>
                  <a:gd name="T11" fmla="*/ 541 h 648"/>
                  <a:gd name="T12" fmla="*/ 84 w 484"/>
                  <a:gd name="T13" fmla="*/ 511 h 648"/>
                  <a:gd name="T14" fmla="*/ 102 w 484"/>
                  <a:gd name="T15" fmla="*/ 453 h 648"/>
                  <a:gd name="T16" fmla="*/ 137 w 484"/>
                  <a:gd name="T17" fmla="*/ 451 h 648"/>
                  <a:gd name="T18" fmla="*/ 132 w 484"/>
                  <a:gd name="T19" fmla="*/ 477 h 648"/>
                  <a:gd name="T20" fmla="*/ 90 w 484"/>
                  <a:gd name="T21" fmla="*/ 479 h 648"/>
                  <a:gd name="T22" fmla="*/ 118 w 484"/>
                  <a:gd name="T23" fmla="*/ 389 h 648"/>
                  <a:gd name="T24" fmla="*/ 174 w 484"/>
                  <a:gd name="T25" fmla="*/ 395 h 648"/>
                  <a:gd name="T26" fmla="*/ 10 w 484"/>
                  <a:gd name="T27" fmla="*/ 581 h 648"/>
                  <a:gd name="T28" fmla="*/ 130 w 484"/>
                  <a:gd name="T29" fmla="*/ 395 h 648"/>
                  <a:gd name="T30" fmla="*/ 134 w 484"/>
                  <a:gd name="T31" fmla="*/ 338 h 648"/>
                  <a:gd name="T32" fmla="*/ 125 w 484"/>
                  <a:gd name="T33" fmla="*/ 324 h 648"/>
                  <a:gd name="T34" fmla="*/ 174 w 484"/>
                  <a:gd name="T35" fmla="*/ 303 h 648"/>
                  <a:gd name="T36" fmla="*/ 185 w 484"/>
                  <a:gd name="T37" fmla="*/ 306 h 648"/>
                  <a:gd name="T38" fmla="*/ 259 w 484"/>
                  <a:gd name="T39" fmla="*/ 261 h 648"/>
                  <a:gd name="T40" fmla="*/ 218 w 484"/>
                  <a:gd name="T41" fmla="*/ 291 h 648"/>
                  <a:gd name="T42" fmla="*/ 201 w 484"/>
                  <a:gd name="T43" fmla="*/ 264 h 648"/>
                  <a:gd name="T44" fmla="*/ 248 w 484"/>
                  <a:gd name="T45" fmla="*/ 245 h 648"/>
                  <a:gd name="T46" fmla="*/ 229 w 484"/>
                  <a:gd name="T47" fmla="*/ 275 h 648"/>
                  <a:gd name="T48" fmla="*/ 268 w 484"/>
                  <a:gd name="T49" fmla="*/ 209 h 648"/>
                  <a:gd name="T50" fmla="*/ 273 w 484"/>
                  <a:gd name="T51" fmla="*/ 229 h 648"/>
                  <a:gd name="T52" fmla="*/ 10 w 484"/>
                  <a:gd name="T53" fmla="*/ 581 h 648"/>
                  <a:gd name="T54" fmla="*/ 266 w 484"/>
                  <a:gd name="T55" fmla="*/ 169 h 648"/>
                  <a:gd name="T56" fmla="*/ 315 w 484"/>
                  <a:gd name="T57" fmla="*/ 125 h 648"/>
                  <a:gd name="T58" fmla="*/ 277 w 484"/>
                  <a:gd name="T59" fmla="*/ 146 h 648"/>
                  <a:gd name="T60" fmla="*/ 303 w 484"/>
                  <a:gd name="T61" fmla="*/ 141 h 648"/>
                  <a:gd name="T62" fmla="*/ 321 w 484"/>
                  <a:gd name="T63" fmla="*/ 68 h 648"/>
                  <a:gd name="T64" fmla="*/ 338 w 484"/>
                  <a:gd name="T65" fmla="*/ 102 h 648"/>
                  <a:gd name="T66" fmla="*/ 365 w 484"/>
                  <a:gd name="T67" fmla="*/ 15 h 648"/>
                  <a:gd name="T68" fmla="*/ 199 w 484"/>
                  <a:gd name="T69" fmla="*/ 566 h 648"/>
                  <a:gd name="T70" fmla="*/ 188 w 484"/>
                  <a:gd name="T71" fmla="*/ 599 h 648"/>
                  <a:gd name="T72" fmla="*/ 10 w 484"/>
                  <a:gd name="T73" fmla="*/ 581 h 648"/>
                  <a:gd name="T74" fmla="*/ 243 w 484"/>
                  <a:gd name="T75" fmla="*/ 500 h 648"/>
                  <a:gd name="T76" fmla="*/ 262 w 484"/>
                  <a:gd name="T77" fmla="*/ 553 h 648"/>
                  <a:gd name="T78" fmla="*/ 252 w 484"/>
                  <a:gd name="T79" fmla="*/ 428 h 648"/>
                  <a:gd name="T80" fmla="*/ 282 w 484"/>
                  <a:gd name="T81" fmla="*/ 410 h 648"/>
                  <a:gd name="T82" fmla="*/ 306 w 484"/>
                  <a:gd name="T83" fmla="*/ 447 h 648"/>
                  <a:gd name="T84" fmla="*/ 289 w 484"/>
                  <a:gd name="T85" fmla="*/ 428 h 648"/>
                  <a:gd name="T86" fmla="*/ 10 w 484"/>
                  <a:gd name="T87" fmla="*/ 581 h 648"/>
                  <a:gd name="T88" fmla="*/ 262 w 484"/>
                  <a:gd name="T89" fmla="*/ 357 h 648"/>
                  <a:gd name="T90" fmla="*/ 284 w 484"/>
                  <a:gd name="T91" fmla="*/ 368 h 648"/>
                  <a:gd name="T92" fmla="*/ 345 w 484"/>
                  <a:gd name="T93" fmla="*/ 359 h 648"/>
                  <a:gd name="T94" fmla="*/ 317 w 484"/>
                  <a:gd name="T95" fmla="*/ 308 h 648"/>
                  <a:gd name="T96" fmla="*/ 343 w 484"/>
                  <a:gd name="T97" fmla="*/ 340 h 648"/>
                  <a:gd name="T98" fmla="*/ 336 w 484"/>
                  <a:gd name="T99" fmla="*/ 262 h 648"/>
                  <a:gd name="T100" fmla="*/ 321 w 484"/>
                  <a:gd name="T101" fmla="*/ 252 h 648"/>
                  <a:gd name="T102" fmla="*/ 439 w 484"/>
                  <a:gd name="T103" fmla="*/ 231 h 648"/>
                  <a:gd name="T104" fmla="*/ 400 w 484"/>
                  <a:gd name="T105" fmla="*/ 280 h 648"/>
                  <a:gd name="T106" fmla="*/ 381 w 484"/>
                  <a:gd name="T107" fmla="*/ 236 h 648"/>
                  <a:gd name="T108" fmla="*/ 395 w 484"/>
                  <a:gd name="T109" fmla="*/ 213 h 648"/>
                  <a:gd name="T110" fmla="*/ 402 w 484"/>
                  <a:gd name="T111" fmla="*/ 239 h 648"/>
                  <a:gd name="T112" fmla="*/ 419 w 484"/>
                  <a:gd name="T113" fmla="*/ 179 h 648"/>
                  <a:gd name="T114" fmla="*/ 474 w 484"/>
                  <a:gd name="T115" fmla="*/ 194 h 648"/>
                  <a:gd name="T116" fmla="*/ 400 w 484"/>
                  <a:gd name="T117" fmla="*/ 190 h 6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4"/>
                  <a:gd name="T178" fmla="*/ 0 h 648"/>
                  <a:gd name="T179" fmla="*/ 484 w 484"/>
                  <a:gd name="T180" fmla="*/ 648 h 6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4" h="648">
                    <a:moveTo>
                      <a:pt x="10" y="581"/>
                    </a:moveTo>
                    <a:lnTo>
                      <a:pt x="10" y="581"/>
                    </a:lnTo>
                    <a:lnTo>
                      <a:pt x="14" y="576"/>
                    </a:lnTo>
                    <a:lnTo>
                      <a:pt x="17" y="571"/>
                    </a:lnTo>
                    <a:lnTo>
                      <a:pt x="21" y="567"/>
                    </a:lnTo>
                    <a:lnTo>
                      <a:pt x="24" y="564"/>
                    </a:lnTo>
                    <a:lnTo>
                      <a:pt x="35" y="560"/>
                    </a:lnTo>
                    <a:lnTo>
                      <a:pt x="44" y="562"/>
                    </a:lnTo>
                    <a:lnTo>
                      <a:pt x="51" y="566"/>
                    </a:lnTo>
                    <a:lnTo>
                      <a:pt x="54" y="569"/>
                    </a:lnTo>
                    <a:lnTo>
                      <a:pt x="58" y="576"/>
                    </a:lnTo>
                    <a:lnTo>
                      <a:pt x="60" y="583"/>
                    </a:lnTo>
                    <a:lnTo>
                      <a:pt x="67" y="578"/>
                    </a:lnTo>
                    <a:lnTo>
                      <a:pt x="76" y="576"/>
                    </a:lnTo>
                    <a:lnTo>
                      <a:pt x="107" y="573"/>
                    </a:lnTo>
                    <a:lnTo>
                      <a:pt x="100" y="595"/>
                    </a:lnTo>
                    <a:lnTo>
                      <a:pt x="72" y="599"/>
                    </a:lnTo>
                    <a:lnTo>
                      <a:pt x="63" y="603"/>
                    </a:lnTo>
                    <a:lnTo>
                      <a:pt x="60" y="604"/>
                    </a:lnTo>
                    <a:lnTo>
                      <a:pt x="58" y="608"/>
                    </a:lnTo>
                    <a:lnTo>
                      <a:pt x="56" y="615"/>
                    </a:lnTo>
                    <a:lnTo>
                      <a:pt x="90" y="625"/>
                    </a:lnTo>
                    <a:lnTo>
                      <a:pt x="84" y="647"/>
                    </a:lnTo>
                    <a:lnTo>
                      <a:pt x="0" y="620"/>
                    </a:lnTo>
                    <a:lnTo>
                      <a:pt x="10" y="581"/>
                    </a:lnTo>
                    <a:lnTo>
                      <a:pt x="40" y="610"/>
                    </a:lnTo>
                    <a:lnTo>
                      <a:pt x="44" y="599"/>
                    </a:lnTo>
                    <a:lnTo>
                      <a:pt x="46" y="594"/>
                    </a:lnTo>
                    <a:lnTo>
                      <a:pt x="44" y="590"/>
                    </a:lnTo>
                    <a:lnTo>
                      <a:pt x="42" y="587"/>
                    </a:lnTo>
                    <a:lnTo>
                      <a:pt x="39" y="583"/>
                    </a:lnTo>
                    <a:lnTo>
                      <a:pt x="33" y="583"/>
                    </a:lnTo>
                    <a:lnTo>
                      <a:pt x="30" y="585"/>
                    </a:lnTo>
                    <a:lnTo>
                      <a:pt x="26" y="588"/>
                    </a:lnTo>
                    <a:lnTo>
                      <a:pt x="24" y="592"/>
                    </a:lnTo>
                    <a:lnTo>
                      <a:pt x="21" y="603"/>
                    </a:lnTo>
                    <a:lnTo>
                      <a:pt x="40" y="610"/>
                    </a:lnTo>
                    <a:lnTo>
                      <a:pt x="10" y="581"/>
                    </a:lnTo>
                    <a:lnTo>
                      <a:pt x="125" y="509"/>
                    </a:lnTo>
                    <a:lnTo>
                      <a:pt x="127" y="518"/>
                    </a:lnTo>
                    <a:lnTo>
                      <a:pt x="125" y="525"/>
                    </a:lnTo>
                    <a:lnTo>
                      <a:pt x="123" y="536"/>
                    </a:lnTo>
                    <a:lnTo>
                      <a:pt x="120" y="543"/>
                    </a:lnTo>
                    <a:lnTo>
                      <a:pt x="116" y="550"/>
                    </a:lnTo>
                    <a:lnTo>
                      <a:pt x="111" y="553"/>
                    </a:lnTo>
                    <a:lnTo>
                      <a:pt x="106" y="557"/>
                    </a:lnTo>
                    <a:lnTo>
                      <a:pt x="100" y="558"/>
                    </a:lnTo>
                    <a:lnTo>
                      <a:pt x="93" y="560"/>
                    </a:lnTo>
                    <a:lnTo>
                      <a:pt x="88" y="560"/>
                    </a:lnTo>
                    <a:lnTo>
                      <a:pt x="81" y="558"/>
                    </a:lnTo>
                    <a:lnTo>
                      <a:pt x="76" y="555"/>
                    </a:lnTo>
                    <a:lnTo>
                      <a:pt x="70" y="551"/>
                    </a:lnTo>
                    <a:lnTo>
                      <a:pt x="67" y="546"/>
                    </a:lnTo>
                    <a:lnTo>
                      <a:pt x="63" y="541"/>
                    </a:lnTo>
                    <a:lnTo>
                      <a:pt x="61" y="536"/>
                    </a:lnTo>
                    <a:lnTo>
                      <a:pt x="60" y="530"/>
                    </a:lnTo>
                    <a:lnTo>
                      <a:pt x="61" y="523"/>
                    </a:lnTo>
                    <a:lnTo>
                      <a:pt x="63" y="518"/>
                    </a:lnTo>
                    <a:lnTo>
                      <a:pt x="65" y="511"/>
                    </a:lnTo>
                    <a:lnTo>
                      <a:pt x="69" y="506"/>
                    </a:lnTo>
                    <a:lnTo>
                      <a:pt x="74" y="502"/>
                    </a:lnTo>
                    <a:lnTo>
                      <a:pt x="79" y="499"/>
                    </a:lnTo>
                    <a:lnTo>
                      <a:pt x="84" y="497"/>
                    </a:lnTo>
                    <a:lnTo>
                      <a:pt x="91" y="497"/>
                    </a:lnTo>
                    <a:lnTo>
                      <a:pt x="98" y="499"/>
                    </a:lnTo>
                    <a:lnTo>
                      <a:pt x="106" y="500"/>
                    </a:lnTo>
                    <a:lnTo>
                      <a:pt x="91" y="541"/>
                    </a:lnTo>
                    <a:lnTo>
                      <a:pt x="98" y="541"/>
                    </a:lnTo>
                    <a:lnTo>
                      <a:pt x="104" y="539"/>
                    </a:lnTo>
                    <a:lnTo>
                      <a:pt x="109" y="536"/>
                    </a:lnTo>
                    <a:lnTo>
                      <a:pt x="114" y="529"/>
                    </a:lnTo>
                    <a:lnTo>
                      <a:pt x="114" y="523"/>
                    </a:lnTo>
                    <a:lnTo>
                      <a:pt x="116" y="518"/>
                    </a:lnTo>
                    <a:lnTo>
                      <a:pt x="113" y="504"/>
                    </a:lnTo>
                    <a:lnTo>
                      <a:pt x="125" y="509"/>
                    </a:lnTo>
                    <a:lnTo>
                      <a:pt x="10" y="581"/>
                    </a:lnTo>
                    <a:lnTo>
                      <a:pt x="91" y="513"/>
                    </a:lnTo>
                    <a:lnTo>
                      <a:pt x="84" y="511"/>
                    </a:lnTo>
                    <a:lnTo>
                      <a:pt x="81" y="513"/>
                    </a:lnTo>
                    <a:lnTo>
                      <a:pt x="76" y="516"/>
                    </a:lnTo>
                    <a:lnTo>
                      <a:pt x="74" y="520"/>
                    </a:lnTo>
                    <a:lnTo>
                      <a:pt x="72" y="525"/>
                    </a:lnTo>
                    <a:lnTo>
                      <a:pt x="74" y="530"/>
                    </a:lnTo>
                    <a:lnTo>
                      <a:pt x="77" y="534"/>
                    </a:lnTo>
                    <a:lnTo>
                      <a:pt x="81" y="537"/>
                    </a:lnTo>
                    <a:lnTo>
                      <a:pt x="91" y="513"/>
                    </a:lnTo>
                    <a:lnTo>
                      <a:pt x="10" y="581"/>
                    </a:lnTo>
                    <a:lnTo>
                      <a:pt x="113" y="444"/>
                    </a:lnTo>
                    <a:lnTo>
                      <a:pt x="102" y="453"/>
                    </a:lnTo>
                    <a:lnTo>
                      <a:pt x="98" y="460"/>
                    </a:lnTo>
                    <a:lnTo>
                      <a:pt x="97" y="463"/>
                    </a:lnTo>
                    <a:lnTo>
                      <a:pt x="98" y="465"/>
                    </a:lnTo>
                    <a:lnTo>
                      <a:pt x="100" y="467"/>
                    </a:lnTo>
                    <a:lnTo>
                      <a:pt x="102" y="467"/>
                    </a:lnTo>
                    <a:lnTo>
                      <a:pt x="106" y="465"/>
                    </a:lnTo>
                    <a:lnTo>
                      <a:pt x="114" y="456"/>
                    </a:lnTo>
                    <a:lnTo>
                      <a:pt x="118" y="453"/>
                    </a:lnTo>
                    <a:lnTo>
                      <a:pt x="123" y="449"/>
                    </a:lnTo>
                    <a:lnTo>
                      <a:pt x="130" y="449"/>
                    </a:lnTo>
                    <a:lnTo>
                      <a:pt x="137" y="451"/>
                    </a:lnTo>
                    <a:lnTo>
                      <a:pt x="143" y="454"/>
                    </a:lnTo>
                    <a:lnTo>
                      <a:pt x="148" y="462"/>
                    </a:lnTo>
                    <a:lnTo>
                      <a:pt x="148" y="470"/>
                    </a:lnTo>
                    <a:lnTo>
                      <a:pt x="144" y="481"/>
                    </a:lnTo>
                    <a:lnTo>
                      <a:pt x="137" y="491"/>
                    </a:lnTo>
                    <a:lnTo>
                      <a:pt x="132" y="499"/>
                    </a:lnTo>
                    <a:lnTo>
                      <a:pt x="120" y="493"/>
                    </a:lnTo>
                    <a:lnTo>
                      <a:pt x="127" y="486"/>
                    </a:lnTo>
                    <a:lnTo>
                      <a:pt x="132" y="477"/>
                    </a:lnTo>
                    <a:lnTo>
                      <a:pt x="134" y="470"/>
                    </a:lnTo>
                    <a:lnTo>
                      <a:pt x="134" y="469"/>
                    </a:lnTo>
                    <a:lnTo>
                      <a:pt x="132" y="467"/>
                    </a:lnTo>
                    <a:lnTo>
                      <a:pt x="128" y="467"/>
                    </a:lnTo>
                    <a:lnTo>
                      <a:pt x="125" y="470"/>
                    </a:lnTo>
                    <a:lnTo>
                      <a:pt x="118" y="477"/>
                    </a:lnTo>
                    <a:lnTo>
                      <a:pt x="113" y="481"/>
                    </a:lnTo>
                    <a:lnTo>
                      <a:pt x="107" y="484"/>
                    </a:lnTo>
                    <a:lnTo>
                      <a:pt x="102" y="486"/>
                    </a:lnTo>
                    <a:lnTo>
                      <a:pt x="95" y="484"/>
                    </a:lnTo>
                    <a:lnTo>
                      <a:pt x="90" y="479"/>
                    </a:lnTo>
                    <a:lnTo>
                      <a:pt x="86" y="472"/>
                    </a:lnTo>
                    <a:lnTo>
                      <a:pt x="86" y="463"/>
                    </a:lnTo>
                    <a:lnTo>
                      <a:pt x="88" y="454"/>
                    </a:lnTo>
                    <a:lnTo>
                      <a:pt x="93" y="446"/>
                    </a:lnTo>
                    <a:lnTo>
                      <a:pt x="100" y="439"/>
                    </a:lnTo>
                    <a:lnTo>
                      <a:pt x="113" y="444"/>
                    </a:lnTo>
                    <a:lnTo>
                      <a:pt x="10" y="581"/>
                    </a:lnTo>
                    <a:lnTo>
                      <a:pt x="116" y="407"/>
                    </a:lnTo>
                    <a:lnTo>
                      <a:pt x="114" y="398"/>
                    </a:lnTo>
                    <a:lnTo>
                      <a:pt x="118" y="389"/>
                    </a:lnTo>
                    <a:lnTo>
                      <a:pt x="120" y="384"/>
                    </a:lnTo>
                    <a:lnTo>
                      <a:pt x="125" y="380"/>
                    </a:lnTo>
                    <a:lnTo>
                      <a:pt x="128" y="377"/>
                    </a:lnTo>
                    <a:lnTo>
                      <a:pt x="134" y="375"/>
                    </a:lnTo>
                    <a:lnTo>
                      <a:pt x="139" y="373"/>
                    </a:lnTo>
                    <a:lnTo>
                      <a:pt x="144" y="373"/>
                    </a:lnTo>
                    <a:lnTo>
                      <a:pt x="151" y="375"/>
                    </a:lnTo>
                    <a:lnTo>
                      <a:pt x="157" y="377"/>
                    </a:lnTo>
                    <a:lnTo>
                      <a:pt x="164" y="380"/>
                    </a:lnTo>
                    <a:lnTo>
                      <a:pt x="167" y="384"/>
                    </a:lnTo>
                    <a:lnTo>
                      <a:pt x="173" y="389"/>
                    </a:lnTo>
                    <a:lnTo>
                      <a:pt x="174" y="395"/>
                    </a:lnTo>
                    <a:lnTo>
                      <a:pt x="176" y="400"/>
                    </a:lnTo>
                    <a:lnTo>
                      <a:pt x="176" y="405"/>
                    </a:lnTo>
                    <a:lnTo>
                      <a:pt x="176" y="412"/>
                    </a:lnTo>
                    <a:lnTo>
                      <a:pt x="173" y="417"/>
                    </a:lnTo>
                    <a:lnTo>
                      <a:pt x="169" y="424"/>
                    </a:lnTo>
                    <a:lnTo>
                      <a:pt x="162" y="430"/>
                    </a:lnTo>
                    <a:lnTo>
                      <a:pt x="192" y="444"/>
                    </a:lnTo>
                    <a:lnTo>
                      <a:pt x="185" y="462"/>
                    </a:lnTo>
                    <a:lnTo>
                      <a:pt x="104" y="423"/>
                    </a:lnTo>
                    <a:lnTo>
                      <a:pt x="111" y="405"/>
                    </a:lnTo>
                    <a:lnTo>
                      <a:pt x="116" y="407"/>
                    </a:lnTo>
                    <a:lnTo>
                      <a:pt x="10" y="581"/>
                    </a:lnTo>
                    <a:lnTo>
                      <a:pt x="151" y="424"/>
                    </a:lnTo>
                    <a:lnTo>
                      <a:pt x="157" y="421"/>
                    </a:lnTo>
                    <a:lnTo>
                      <a:pt x="160" y="416"/>
                    </a:lnTo>
                    <a:lnTo>
                      <a:pt x="162" y="410"/>
                    </a:lnTo>
                    <a:lnTo>
                      <a:pt x="160" y="403"/>
                    </a:lnTo>
                    <a:lnTo>
                      <a:pt x="157" y="400"/>
                    </a:lnTo>
                    <a:lnTo>
                      <a:pt x="150" y="395"/>
                    </a:lnTo>
                    <a:lnTo>
                      <a:pt x="143" y="393"/>
                    </a:lnTo>
                    <a:lnTo>
                      <a:pt x="136" y="393"/>
                    </a:lnTo>
                    <a:lnTo>
                      <a:pt x="130" y="395"/>
                    </a:lnTo>
                    <a:lnTo>
                      <a:pt x="127" y="400"/>
                    </a:lnTo>
                    <a:lnTo>
                      <a:pt x="125" y="405"/>
                    </a:lnTo>
                    <a:lnTo>
                      <a:pt x="127" y="412"/>
                    </a:lnTo>
                    <a:lnTo>
                      <a:pt x="151" y="424"/>
                    </a:lnTo>
                    <a:lnTo>
                      <a:pt x="10" y="581"/>
                    </a:lnTo>
                    <a:lnTo>
                      <a:pt x="128" y="324"/>
                    </a:lnTo>
                    <a:lnTo>
                      <a:pt x="132" y="328"/>
                    </a:lnTo>
                    <a:lnTo>
                      <a:pt x="134" y="331"/>
                    </a:lnTo>
                    <a:lnTo>
                      <a:pt x="136" y="335"/>
                    </a:lnTo>
                    <a:lnTo>
                      <a:pt x="134" y="338"/>
                    </a:lnTo>
                    <a:lnTo>
                      <a:pt x="130" y="342"/>
                    </a:lnTo>
                    <a:lnTo>
                      <a:pt x="127" y="343"/>
                    </a:lnTo>
                    <a:lnTo>
                      <a:pt x="123" y="343"/>
                    </a:lnTo>
                    <a:lnTo>
                      <a:pt x="120" y="343"/>
                    </a:lnTo>
                    <a:lnTo>
                      <a:pt x="116" y="340"/>
                    </a:lnTo>
                    <a:lnTo>
                      <a:pt x="114" y="336"/>
                    </a:lnTo>
                    <a:lnTo>
                      <a:pt x="114" y="333"/>
                    </a:lnTo>
                    <a:lnTo>
                      <a:pt x="114" y="329"/>
                    </a:lnTo>
                    <a:lnTo>
                      <a:pt x="118" y="326"/>
                    </a:lnTo>
                    <a:lnTo>
                      <a:pt x="121" y="324"/>
                    </a:lnTo>
                    <a:lnTo>
                      <a:pt x="125" y="324"/>
                    </a:lnTo>
                    <a:lnTo>
                      <a:pt x="128" y="324"/>
                    </a:lnTo>
                    <a:lnTo>
                      <a:pt x="10" y="581"/>
                    </a:lnTo>
                    <a:lnTo>
                      <a:pt x="199" y="363"/>
                    </a:lnTo>
                    <a:lnTo>
                      <a:pt x="190" y="379"/>
                    </a:lnTo>
                    <a:lnTo>
                      <a:pt x="137" y="350"/>
                    </a:lnTo>
                    <a:lnTo>
                      <a:pt x="146" y="335"/>
                    </a:lnTo>
                    <a:lnTo>
                      <a:pt x="199" y="363"/>
                    </a:lnTo>
                    <a:lnTo>
                      <a:pt x="10" y="581"/>
                    </a:lnTo>
                    <a:lnTo>
                      <a:pt x="180" y="310"/>
                    </a:lnTo>
                    <a:lnTo>
                      <a:pt x="174" y="303"/>
                    </a:lnTo>
                    <a:lnTo>
                      <a:pt x="171" y="296"/>
                    </a:lnTo>
                    <a:lnTo>
                      <a:pt x="171" y="289"/>
                    </a:lnTo>
                    <a:lnTo>
                      <a:pt x="173" y="285"/>
                    </a:lnTo>
                    <a:lnTo>
                      <a:pt x="176" y="280"/>
                    </a:lnTo>
                    <a:lnTo>
                      <a:pt x="183" y="276"/>
                    </a:lnTo>
                    <a:lnTo>
                      <a:pt x="195" y="289"/>
                    </a:lnTo>
                    <a:lnTo>
                      <a:pt x="188" y="292"/>
                    </a:lnTo>
                    <a:lnTo>
                      <a:pt x="185" y="296"/>
                    </a:lnTo>
                    <a:lnTo>
                      <a:pt x="185" y="301"/>
                    </a:lnTo>
                    <a:lnTo>
                      <a:pt x="185" y="306"/>
                    </a:lnTo>
                    <a:lnTo>
                      <a:pt x="188" y="312"/>
                    </a:lnTo>
                    <a:lnTo>
                      <a:pt x="194" y="319"/>
                    </a:lnTo>
                    <a:lnTo>
                      <a:pt x="217" y="331"/>
                    </a:lnTo>
                    <a:lnTo>
                      <a:pt x="208" y="347"/>
                    </a:lnTo>
                    <a:lnTo>
                      <a:pt x="155" y="319"/>
                    </a:lnTo>
                    <a:lnTo>
                      <a:pt x="164" y="301"/>
                    </a:lnTo>
                    <a:lnTo>
                      <a:pt x="180" y="310"/>
                    </a:lnTo>
                    <a:lnTo>
                      <a:pt x="10" y="581"/>
                    </a:lnTo>
                    <a:lnTo>
                      <a:pt x="264" y="243"/>
                    </a:lnTo>
                    <a:lnTo>
                      <a:pt x="262" y="252"/>
                    </a:lnTo>
                    <a:lnTo>
                      <a:pt x="259" y="261"/>
                    </a:lnTo>
                    <a:lnTo>
                      <a:pt x="254" y="266"/>
                    </a:lnTo>
                    <a:lnTo>
                      <a:pt x="252" y="266"/>
                    </a:lnTo>
                    <a:lnTo>
                      <a:pt x="248" y="266"/>
                    </a:lnTo>
                    <a:lnTo>
                      <a:pt x="247" y="278"/>
                    </a:lnTo>
                    <a:lnTo>
                      <a:pt x="243" y="287"/>
                    </a:lnTo>
                    <a:lnTo>
                      <a:pt x="238" y="292"/>
                    </a:lnTo>
                    <a:lnTo>
                      <a:pt x="232" y="294"/>
                    </a:lnTo>
                    <a:lnTo>
                      <a:pt x="227" y="296"/>
                    </a:lnTo>
                    <a:lnTo>
                      <a:pt x="222" y="294"/>
                    </a:lnTo>
                    <a:lnTo>
                      <a:pt x="218" y="291"/>
                    </a:lnTo>
                    <a:lnTo>
                      <a:pt x="215" y="287"/>
                    </a:lnTo>
                    <a:lnTo>
                      <a:pt x="213" y="283"/>
                    </a:lnTo>
                    <a:lnTo>
                      <a:pt x="213" y="278"/>
                    </a:lnTo>
                    <a:lnTo>
                      <a:pt x="215" y="266"/>
                    </a:lnTo>
                    <a:lnTo>
                      <a:pt x="218" y="250"/>
                    </a:lnTo>
                    <a:lnTo>
                      <a:pt x="215" y="248"/>
                    </a:lnTo>
                    <a:lnTo>
                      <a:pt x="211" y="248"/>
                    </a:lnTo>
                    <a:lnTo>
                      <a:pt x="208" y="250"/>
                    </a:lnTo>
                    <a:lnTo>
                      <a:pt x="204" y="253"/>
                    </a:lnTo>
                    <a:lnTo>
                      <a:pt x="202" y="259"/>
                    </a:lnTo>
                    <a:lnTo>
                      <a:pt x="201" y="264"/>
                    </a:lnTo>
                    <a:lnTo>
                      <a:pt x="201" y="271"/>
                    </a:lnTo>
                    <a:lnTo>
                      <a:pt x="202" y="278"/>
                    </a:lnTo>
                    <a:lnTo>
                      <a:pt x="188" y="269"/>
                    </a:lnTo>
                    <a:lnTo>
                      <a:pt x="190" y="257"/>
                    </a:lnTo>
                    <a:lnTo>
                      <a:pt x="195" y="243"/>
                    </a:lnTo>
                    <a:lnTo>
                      <a:pt x="202" y="236"/>
                    </a:lnTo>
                    <a:lnTo>
                      <a:pt x="210" y="231"/>
                    </a:lnTo>
                    <a:lnTo>
                      <a:pt x="217" y="229"/>
                    </a:lnTo>
                    <a:lnTo>
                      <a:pt x="220" y="229"/>
                    </a:lnTo>
                    <a:lnTo>
                      <a:pt x="225" y="231"/>
                    </a:lnTo>
                    <a:lnTo>
                      <a:pt x="248" y="245"/>
                    </a:lnTo>
                    <a:lnTo>
                      <a:pt x="252" y="246"/>
                    </a:lnTo>
                    <a:lnTo>
                      <a:pt x="254" y="245"/>
                    </a:lnTo>
                    <a:lnTo>
                      <a:pt x="254" y="243"/>
                    </a:lnTo>
                    <a:lnTo>
                      <a:pt x="255" y="238"/>
                    </a:lnTo>
                    <a:lnTo>
                      <a:pt x="264" y="243"/>
                    </a:lnTo>
                    <a:lnTo>
                      <a:pt x="10" y="581"/>
                    </a:lnTo>
                    <a:lnTo>
                      <a:pt x="227" y="255"/>
                    </a:lnTo>
                    <a:lnTo>
                      <a:pt x="225" y="268"/>
                    </a:lnTo>
                    <a:lnTo>
                      <a:pt x="227" y="273"/>
                    </a:lnTo>
                    <a:lnTo>
                      <a:pt x="229" y="275"/>
                    </a:lnTo>
                    <a:lnTo>
                      <a:pt x="234" y="276"/>
                    </a:lnTo>
                    <a:lnTo>
                      <a:pt x="238" y="273"/>
                    </a:lnTo>
                    <a:lnTo>
                      <a:pt x="239" y="268"/>
                    </a:lnTo>
                    <a:lnTo>
                      <a:pt x="239" y="262"/>
                    </a:lnTo>
                    <a:lnTo>
                      <a:pt x="227" y="255"/>
                    </a:lnTo>
                    <a:lnTo>
                      <a:pt x="10" y="581"/>
                    </a:lnTo>
                    <a:lnTo>
                      <a:pt x="255" y="176"/>
                    </a:lnTo>
                    <a:lnTo>
                      <a:pt x="245" y="195"/>
                    </a:lnTo>
                    <a:lnTo>
                      <a:pt x="264" y="208"/>
                    </a:lnTo>
                    <a:lnTo>
                      <a:pt x="268" y="209"/>
                    </a:lnTo>
                    <a:lnTo>
                      <a:pt x="271" y="211"/>
                    </a:lnTo>
                    <a:lnTo>
                      <a:pt x="275" y="209"/>
                    </a:lnTo>
                    <a:lnTo>
                      <a:pt x="278" y="206"/>
                    </a:lnTo>
                    <a:lnTo>
                      <a:pt x="280" y="201"/>
                    </a:lnTo>
                    <a:lnTo>
                      <a:pt x="282" y="194"/>
                    </a:lnTo>
                    <a:lnTo>
                      <a:pt x="292" y="201"/>
                    </a:lnTo>
                    <a:lnTo>
                      <a:pt x="291" y="211"/>
                    </a:lnTo>
                    <a:lnTo>
                      <a:pt x="287" y="218"/>
                    </a:lnTo>
                    <a:lnTo>
                      <a:pt x="280" y="225"/>
                    </a:lnTo>
                    <a:lnTo>
                      <a:pt x="273" y="229"/>
                    </a:lnTo>
                    <a:lnTo>
                      <a:pt x="269" y="229"/>
                    </a:lnTo>
                    <a:lnTo>
                      <a:pt x="264" y="229"/>
                    </a:lnTo>
                    <a:lnTo>
                      <a:pt x="261" y="227"/>
                    </a:lnTo>
                    <a:lnTo>
                      <a:pt x="255" y="225"/>
                    </a:lnTo>
                    <a:lnTo>
                      <a:pt x="234" y="211"/>
                    </a:lnTo>
                    <a:lnTo>
                      <a:pt x="229" y="218"/>
                    </a:lnTo>
                    <a:lnTo>
                      <a:pt x="225" y="216"/>
                    </a:lnTo>
                    <a:lnTo>
                      <a:pt x="217" y="179"/>
                    </a:lnTo>
                    <a:lnTo>
                      <a:pt x="217" y="178"/>
                    </a:lnTo>
                    <a:lnTo>
                      <a:pt x="232" y="188"/>
                    </a:lnTo>
                    <a:lnTo>
                      <a:pt x="245" y="169"/>
                    </a:lnTo>
                    <a:lnTo>
                      <a:pt x="255" y="176"/>
                    </a:lnTo>
                    <a:lnTo>
                      <a:pt x="10" y="581"/>
                    </a:lnTo>
                    <a:lnTo>
                      <a:pt x="321" y="171"/>
                    </a:lnTo>
                    <a:lnTo>
                      <a:pt x="315" y="176"/>
                    </a:lnTo>
                    <a:lnTo>
                      <a:pt x="310" y="179"/>
                    </a:lnTo>
                    <a:lnTo>
                      <a:pt x="305" y="183"/>
                    </a:lnTo>
                    <a:lnTo>
                      <a:pt x="299" y="185"/>
                    </a:lnTo>
                    <a:lnTo>
                      <a:pt x="292" y="186"/>
                    </a:lnTo>
                    <a:lnTo>
                      <a:pt x="287" y="185"/>
                    </a:lnTo>
                    <a:lnTo>
                      <a:pt x="280" y="183"/>
                    </a:lnTo>
                    <a:lnTo>
                      <a:pt x="275" y="179"/>
                    </a:lnTo>
                    <a:lnTo>
                      <a:pt x="269" y="174"/>
                    </a:lnTo>
                    <a:lnTo>
                      <a:pt x="266" y="169"/>
                    </a:lnTo>
                    <a:lnTo>
                      <a:pt x="262" y="164"/>
                    </a:lnTo>
                    <a:lnTo>
                      <a:pt x="262" y="157"/>
                    </a:lnTo>
                    <a:lnTo>
                      <a:pt x="262" y="151"/>
                    </a:lnTo>
                    <a:lnTo>
                      <a:pt x="264" y="146"/>
                    </a:lnTo>
                    <a:lnTo>
                      <a:pt x="269" y="134"/>
                    </a:lnTo>
                    <a:lnTo>
                      <a:pt x="278" y="125"/>
                    </a:lnTo>
                    <a:lnTo>
                      <a:pt x="282" y="121"/>
                    </a:lnTo>
                    <a:lnTo>
                      <a:pt x="289" y="119"/>
                    </a:lnTo>
                    <a:lnTo>
                      <a:pt x="294" y="118"/>
                    </a:lnTo>
                    <a:lnTo>
                      <a:pt x="301" y="118"/>
                    </a:lnTo>
                    <a:lnTo>
                      <a:pt x="308" y="121"/>
                    </a:lnTo>
                    <a:lnTo>
                      <a:pt x="315" y="125"/>
                    </a:lnTo>
                    <a:lnTo>
                      <a:pt x="321" y="130"/>
                    </a:lnTo>
                    <a:lnTo>
                      <a:pt x="324" y="135"/>
                    </a:lnTo>
                    <a:lnTo>
                      <a:pt x="328" y="142"/>
                    </a:lnTo>
                    <a:lnTo>
                      <a:pt x="328" y="149"/>
                    </a:lnTo>
                    <a:lnTo>
                      <a:pt x="328" y="155"/>
                    </a:lnTo>
                    <a:lnTo>
                      <a:pt x="326" y="160"/>
                    </a:lnTo>
                    <a:lnTo>
                      <a:pt x="321" y="171"/>
                    </a:lnTo>
                    <a:lnTo>
                      <a:pt x="10" y="581"/>
                    </a:lnTo>
                    <a:lnTo>
                      <a:pt x="278" y="141"/>
                    </a:lnTo>
                    <a:lnTo>
                      <a:pt x="277" y="146"/>
                    </a:lnTo>
                    <a:lnTo>
                      <a:pt x="277" y="151"/>
                    </a:lnTo>
                    <a:lnTo>
                      <a:pt x="280" y="157"/>
                    </a:lnTo>
                    <a:lnTo>
                      <a:pt x="287" y="164"/>
                    </a:lnTo>
                    <a:lnTo>
                      <a:pt x="294" y="167"/>
                    </a:lnTo>
                    <a:lnTo>
                      <a:pt x="301" y="169"/>
                    </a:lnTo>
                    <a:lnTo>
                      <a:pt x="306" y="167"/>
                    </a:lnTo>
                    <a:lnTo>
                      <a:pt x="310" y="164"/>
                    </a:lnTo>
                    <a:lnTo>
                      <a:pt x="314" y="158"/>
                    </a:lnTo>
                    <a:lnTo>
                      <a:pt x="312" y="153"/>
                    </a:lnTo>
                    <a:lnTo>
                      <a:pt x="308" y="146"/>
                    </a:lnTo>
                    <a:lnTo>
                      <a:pt x="303" y="141"/>
                    </a:lnTo>
                    <a:lnTo>
                      <a:pt x="296" y="137"/>
                    </a:lnTo>
                    <a:lnTo>
                      <a:pt x="289" y="135"/>
                    </a:lnTo>
                    <a:lnTo>
                      <a:pt x="284" y="135"/>
                    </a:lnTo>
                    <a:lnTo>
                      <a:pt x="278" y="141"/>
                    </a:lnTo>
                    <a:lnTo>
                      <a:pt x="10" y="581"/>
                    </a:lnTo>
                    <a:lnTo>
                      <a:pt x="326" y="91"/>
                    </a:lnTo>
                    <a:lnTo>
                      <a:pt x="326" y="90"/>
                    </a:lnTo>
                    <a:lnTo>
                      <a:pt x="322" y="82"/>
                    </a:lnTo>
                    <a:lnTo>
                      <a:pt x="321" y="75"/>
                    </a:lnTo>
                    <a:lnTo>
                      <a:pt x="321" y="68"/>
                    </a:lnTo>
                    <a:lnTo>
                      <a:pt x="322" y="63"/>
                    </a:lnTo>
                    <a:lnTo>
                      <a:pt x="328" y="60"/>
                    </a:lnTo>
                    <a:lnTo>
                      <a:pt x="335" y="58"/>
                    </a:lnTo>
                    <a:lnTo>
                      <a:pt x="345" y="72"/>
                    </a:lnTo>
                    <a:lnTo>
                      <a:pt x="338" y="75"/>
                    </a:lnTo>
                    <a:lnTo>
                      <a:pt x="335" y="77"/>
                    </a:lnTo>
                    <a:lnTo>
                      <a:pt x="333" y="82"/>
                    </a:lnTo>
                    <a:lnTo>
                      <a:pt x="333" y="88"/>
                    </a:lnTo>
                    <a:lnTo>
                      <a:pt x="335" y="95"/>
                    </a:lnTo>
                    <a:lnTo>
                      <a:pt x="338" y="102"/>
                    </a:lnTo>
                    <a:lnTo>
                      <a:pt x="359" y="118"/>
                    </a:lnTo>
                    <a:lnTo>
                      <a:pt x="347" y="132"/>
                    </a:lnTo>
                    <a:lnTo>
                      <a:pt x="299" y="95"/>
                    </a:lnTo>
                    <a:lnTo>
                      <a:pt x="312" y="81"/>
                    </a:lnTo>
                    <a:lnTo>
                      <a:pt x="326" y="91"/>
                    </a:lnTo>
                    <a:lnTo>
                      <a:pt x="10" y="581"/>
                    </a:lnTo>
                    <a:lnTo>
                      <a:pt x="419" y="90"/>
                    </a:lnTo>
                    <a:lnTo>
                      <a:pt x="405" y="104"/>
                    </a:lnTo>
                    <a:lnTo>
                      <a:pt x="388" y="65"/>
                    </a:lnTo>
                    <a:lnTo>
                      <a:pt x="335" y="51"/>
                    </a:lnTo>
                    <a:lnTo>
                      <a:pt x="349" y="35"/>
                    </a:lnTo>
                    <a:lnTo>
                      <a:pt x="381" y="45"/>
                    </a:lnTo>
                    <a:lnTo>
                      <a:pt x="365" y="15"/>
                    </a:lnTo>
                    <a:lnTo>
                      <a:pt x="379" y="0"/>
                    </a:lnTo>
                    <a:lnTo>
                      <a:pt x="419" y="90"/>
                    </a:lnTo>
                    <a:lnTo>
                      <a:pt x="10" y="581"/>
                    </a:lnTo>
                    <a:lnTo>
                      <a:pt x="157" y="581"/>
                    </a:lnTo>
                    <a:lnTo>
                      <a:pt x="160" y="574"/>
                    </a:lnTo>
                    <a:lnTo>
                      <a:pt x="164" y="569"/>
                    </a:lnTo>
                    <a:lnTo>
                      <a:pt x="167" y="566"/>
                    </a:lnTo>
                    <a:lnTo>
                      <a:pt x="173" y="562"/>
                    </a:lnTo>
                    <a:lnTo>
                      <a:pt x="181" y="560"/>
                    </a:lnTo>
                    <a:lnTo>
                      <a:pt x="192" y="562"/>
                    </a:lnTo>
                    <a:lnTo>
                      <a:pt x="199" y="566"/>
                    </a:lnTo>
                    <a:lnTo>
                      <a:pt x="206" y="574"/>
                    </a:lnTo>
                    <a:lnTo>
                      <a:pt x="208" y="580"/>
                    </a:lnTo>
                    <a:lnTo>
                      <a:pt x="210" y="585"/>
                    </a:lnTo>
                    <a:lnTo>
                      <a:pt x="208" y="592"/>
                    </a:lnTo>
                    <a:lnTo>
                      <a:pt x="206" y="599"/>
                    </a:lnTo>
                    <a:lnTo>
                      <a:pt x="201" y="615"/>
                    </a:lnTo>
                    <a:lnTo>
                      <a:pt x="234" y="627"/>
                    </a:lnTo>
                    <a:lnTo>
                      <a:pt x="227" y="648"/>
                    </a:lnTo>
                    <a:lnTo>
                      <a:pt x="143" y="618"/>
                    </a:lnTo>
                    <a:lnTo>
                      <a:pt x="157" y="581"/>
                    </a:lnTo>
                    <a:lnTo>
                      <a:pt x="10" y="581"/>
                    </a:lnTo>
                    <a:lnTo>
                      <a:pt x="185" y="610"/>
                    </a:lnTo>
                    <a:lnTo>
                      <a:pt x="188" y="599"/>
                    </a:lnTo>
                    <a:lnTo>
                      <a:pt x="190" y="594"/>
                    </a:lnTo>
                    <a:lnTo>
                      <a:pt x="190" y="588"/>
                    </a:lnTo>
                    <a:lnTo>
                      <a:pt x="188" y="585"/>
                    </a:lnTo>
                    <a:lnTo>
                      <a:pt x="183" y="583"/>
                    </a:lnTo>
                    <a:lnTo>
                      <a:pt x="180" y="583"/>
                    </a:lnTo>
                    <a:lnTo>
                      <a:pt x="174" y="583"/>
                    </a:lnTo>
                    <a:lnTo>
                      <a:pt x="173" y="588"/>
                    </a:lnTo>
                    <a:lnTo>
                      <a:pt x="169" y="595"/>
                    </a:lnTo>
                    <a:lnTo>
                      <a:pt x="165" y="603"/>
                    </a:lnTo>
                    <a:lnTo>
                      <a:pt x="185" y="610"/>
                    </a:lnTo>
                    <a:lnTo>
                      <a:pt x="10" y="581"/>
                    </a:lnTo>
                    <a:lnTo>
                      <a:pt x="215" y="534"/>
                    </a:lnTo>
                    <a:lnTo>
                      <a:pt x="213" y="529"/>
                    </a:lnTo>
                    <a:lnTo>
                      <a:pt x="211" y="521"/>
                    </a:lnTo>
                    <a:lnTo>
                      <a:pt x="211" y="518"/>
                    </a:lnTo>
                    <a:lnTo>
                      <a:pt x="213" y="513"/>
                    </a:lnTo>
                    <a:lnTo>
                      <a:pt x="217" y="506"/>
                    </a:lnTo>
                    <a:lnTo>
                      <a:pt x="224" y="500"/>
                    </a:lnTo>
                    <a:lnTo>
                      <a:pt x="232" y="499"/>
                    </a:lnTo>
                    <a:lnTo>
                      <a:pt x="238" y="499"/>
                    </a:lnTo>
                    <a:lnTo>
                      <a:pt x="243" y="500"/>
                    </a:lnTo>
                    <a:lnTo>
                      <a:pt x="278" y="514"/>
                    </a:lnTo>
                    <a:lnTo>
                      <a:pt x="271" y="532"/>
                    </a:lnTo>
                    <a:lnTo>
                      <a:pt x="239" y="520"/>
                    </a:lnTo>
                    <a:lnTo>
                      <a:pt x="232" y="518"/>
                    </a:lnTo>
                    <a:lnTo>
                      <a:pt x="229" y="518"/>
                    </a:lnTo>
                    <a:lnTo>
                      <a:pt x="225" y="520"/>
                    </a:lnTo>
                    <a:lnTo>
                      <a:pt x="224" y="523"/>
                    </a:lnTo>
                    <a:lnTo>
                      <a:pt x="222" y="527"/>
                    </a:lnTo>
                    <a:lnTo>
                      <a:pt x="222" y="530"/>
                    </a:lnTo>
                    <a:lnTo>
                      <a:pt x="227" y="539"/>
                    </a:lnTo>
                    <a:lnTo>
                      <a:pt x="262" y="553"/>
                    </a:lnTo>
                    <a:lnTo>
                      <a:pt x="255" y="571"/>
                    </a:lnTo>
                    <a:lnTo>
                      <a:pt x="173" y="537"/>
                    </a:lnTo>
                    <a:lnTo>
                      <a:pt x="180" y="520"/>
                    </a:lnTo>
                    <a:lnTo>
                      <a:pt x="215" y="534"/>
                    </a:lnTo>
                    <a:lnTo>
                      <a:pt x="10" y="581"/>
                    </a:lnTo>
                    <a:lnTo>
                      <a:pt x="315" y="502"/>
                    </a:lnTo>
                    <a:lnTo>
                      <a:pt x="306" y="520"/>
                    </a:lnTo>
                    <a:lnTo>
                      <a:pt x="280" y="488"/>
                    </a:lnTo>
                    <a:lnTo>
                      <a:pt x="224" y="488"/>
                    </a:lnTo>
                    <a:lnTo>
                      <a:pt x="232" y="469"/>
                    </a:lnTo>
                    <a:lnTo>
                      <a:pt x="266" y="470"/>
                    </a:lnTo>
                    <a:lnTo>
                      <a:pt x="245" y="446"/>
                    </a:lnTo>
                    <a:lnTo>
                      <a:pt x="252" y="428"/>
                    </a:lnTo>
                    <a:lnTo>
                      <a:pt x="315" y="502"/>
                    </a:lnTo>
                    <a:lnTo>
                      <a:pt x="10" y="581"/>
                    </a:lnTo>
                    <a:lnTo>
                      <a:pt x="291" y="389"/>
                    </a:lnTo>
                    <a:lnTo>
                      <a:pt x="280" y="398"/>
                    </a:lnTo>
                    <a:lnTo>
                      <a:pt x="277" y="405"/>
                    </a:lnTo>
                    <a:lnTo>
                      <a:pt x="275" y="409"/>
                    </a:lnTo>
                    <a:lnTo>
                      <a:pt x="275" y="410"/>
                    </a:lnTo>
                    <a:lnTo>
                      <a:pt x="277" y="412"/>
                    </a:lnTo>
                    <a:lnTo>
                      <a:pt x="280" y="412"/>
                    </a:lnTo>
                    <a:lnTo>
                      <a:pt x="282" y="410"/>
                    </a:lnTo>
                    <a:lnTo>
                      <a:pt x="291" y="403"/>
                    </a:lnTo>
                    <a:lnTo>
                      <a:pt x="296" y="400"/>
                    </a:lnTo>
                    <a:lnTo>
                      <a:pt x="301" y="398"/>
                    </a:lnTo>
                    <a:lnTo>
                      <a:pt x="308" y="396"/>
                    </a:lnTo>
                    <a:lnTo>
                      <a:pt x="315" y="398"/>
                    </a:lnTo>
                    <a:lnTo>
                      <a:pt x="321" y="403"/>
                    </a:lnTo>
                    <a:lnTo>
                      <a:pt x="324" y="410"/>
                    </a:lnTo>
                    <a:lnTo>
                      <a:pt x="324" y="419"/>
                    </a:lnTo>
                    <a:lnTo>
                      <a:pt x="321" y="430"/>
                    </a:lnTo>
                    <a:lnTo>
                      <a:pt x="314" y="440"/>
                    </a:lnTo>
                    <a:lnTo>
                      <a:pt x="306" y="447"/>
                    </a:lnTo>
                    <a:lnTo>
                      <a:pt x="294" y="440"/>
                    </a:lnTo>
                    <a:lnTo>
                      <a:pt x="303" y="433"/>
                    </a:lnTo>
                    <a:lnTo>
                      <a:pt x="308" y="426"/>
                    </a:lnTo>
                    <a:lnTo>
                      <a:pt x="310" y="419"/>
                    </a:lnTo>
                    <a:lnTo>
                      <a:pt x="310" y="417"/>
                    </a:lnTo>
                    <a:lnTo>
                      <a:pt x="308" y="416"/>
                    </a:lnTo>
                    <a:lnTo>
                      <a:pt x="305" y="416"/>
                    </a:lnTo>
                    <a:lnTo>
                      <a:pt x="301" y="417"/>
                    </a:lnTo>
                    <a:lnTo>
                      <a:pt x="294" y="424"/>
                    </a:lnTo>
                    <a:lnTo>
                      <a:pt x="289" y="428"/>
                    </a:lnTo>
                    <a:lnTo>
                      <a:pt x="284" y="432"/>
                    </a:lnTo>
                    <a:lnTo>
                      <a:pt x="277" y="432"/>
                    </a:lnTo>
                    <a:lnTo>
                      <a:pt x="271" y="430"/>
                    </a:lnTo>
                    <a:lnTo>
                      <a:pt x="266" y="424"/>
                    </a:lnTo>
                    <a:lnTo>
                      <a:pt x="262" y="417"/>
                    </a:lnTo>
                    <a:lnTo>
                      <a:pt x="262" y="409"/>
                    </a:lnTo>
                    <a:lnTo>
                      <a:pt x="266" y="398"/>
                    </a:lnTo>
                    <a:lnTo>
                      <a:pt x="271" y="391"/>
                    </a:lnTo>
                    <a:lnTo>
                      <a:pt x="278" y="384"/>
                    </a:lnTo>
                    <a:lnTo>
                      <a:pt x="291" y="389"/>
                    </a:lnTo>
                    <a:lnTo>
                      <a:pt x="10" y="581"/>
                    </a:lnTo>
                    <a:lnTo>
                      <a:pt x="277" y="342"/>
                    </a:lnTo>
                    <a:lnTo>
                      <a:pt x="280" y="343"/>
                    </a:lnTo>
                    <a:lnTo>
                      <a:pt x="282" y="347"/>
                    </a:lnTo>
                    <a:lnTo>
                      <a:pt x="282" y="352"/>
                    </a:lnTo>
                    <a:lnTo>
                      <a:pt x="280" y="356"/>
                    </a:lnTo>
                    <a:lnTo>
                      <a:pt x="278" y="359"/>
                    </a:lnTo>
                    <a:lnTo>
                      <a:pt x="275" y="361"/>
                    </a:lnTo>
                    <a:lnTo>
                      <a:pt x="271" y="361"/>
                    </a:lnTo>
                    <a:lnTo>
                      <a:pt x="266" y="359"/>
                    </a:lnTo>
                    <a:lnTo>
                      <a:pt x="262" y="357"/>
                    </a:lnTo>
                    <a:lnTo>
                      <a:pt x="261" y="354"/>
                    </a:lnTo>
                    <a:lnTo>
                      <a:pt x="261" y="349"/>
                    </a:lnTo>
                    <a:lnTo>
                      <a:pt x="262" y="345"/>
                    </a:lnTo>
                    <a:lnTo>
                      <a:pt x="266" y="342"/>
                    </a:lnTo>
                    <a:lnTo>
                      <a:pt x="269" y="340"/>
                    </a:lnTo>
                    <a:lnTo>
                      <a:pt x="273" y="340"/>
                    </a:lnTo>
                    <a:lnTo>
                      <a:pt x="277" y="342"/>
                    </a:lnTo>
                    <a:lnTo>
                      <a:pt x="10" y="581"/>
                    </a:lnTo>
                    <a:lnTo>
                      <a:pt x="345" y="380"/>
                    </a:lnTo>
                    <a:lnTo>
                      <a:pt x="336" y="398"/>
                    </a:lnTo>
                    <a:lnTo>
                      <a:pt x="284" y="368"/>
                    </a:lnTo>
                    <a:lnTo>
                      <a:pt x="292" y="352"/>
                    </a:lnTo>
                    <a:lnTo>
                      <a:pt x="345" y="380"/>
                    </a:lnTo>
                    <a:lnTo>
                      <a:pt x="10" y="581"/>
                    </a:lnTo>
                    <a:lnTo>
                      <a:pt x="379" y="320"/>
                    </a:lnTo>
                    <a:lnTo>
                      <a:pt x="375" y="331"/>
                    </a:lnTo>
                    <a:lnTo>
                      <a:pt x="372" y="340"/>
                    </a:lnTo>
                    <a:lnTo>
                      <a:pt x="366" y="347"/>
                    </a:lnTo>
                    <a:lnTo>
                      <a:pt x="361" y="352"/>
                    </a:lnTo>
                    <a:lnTo>
                      <a:pt x="356" y="356"/>
                    </a:lnTo>
                    <a:lnTo>
                      <a:pt x="351" y="357"/>
                    </a:lnTo>
                    <a:lnTo>
                      <a:pt x="345" y="359"/>
                    </a:lnTo>
                    <a:lnTo>
                      <a:pt x="338" y="359"/>
                    </a:lnTo>
                    <a:lnTo>
                      <a:pt x="333" y="357"/>
                    </a:lnTo>
                    <a:lnTo>
                      <a:pt x="326" y="354"/>
                    </a:lnTo>
                    <a:lnTo>
                      <a:pt x="321" y="350"/>
                    </a:lnTo>
                    <a:lnTo>
                      <a:pt x="317" y="345"/>
                    </a:lnTo>
                    <a:lnTo>
                      <a:pt x="314" y="340"/>
                    </a:lnTo>
                    <a:lnTo>
                      <a:pt x="312" y="335"/>
                    </a:lnTo>
                    <a:lnTo>
                      <a:pt x="312" y="328"/>
                    </a:lnTo>
                    <a:lnTo>
                      <a:pt x="312" y="322"/>
                    </a:lnTo>
                    <a:lnTo>
                      <a:pt x="314" y="315"/>
                    </a:lnTo>
                    <a:lnTo>
                      <a:pt x="317" y="308"/>
                    </a:lnTo>
                    <a:lnTo>
                      <a:pt x="324" y="301"/>
                    </a:lnTo>
                    <a:lnTo>
                      <a:pt x="331" y="294"/>
                    </a:lnTo>
                    <a:lnTo>
                      <a:pt x="343" y="301"/>
                    </a:lnTo>
                    <a:lnTo>
                      <a:pt x="336" y="306"/>
                    </a:lnTo>
                    <a:lnTo>
                      <a:pt x="331" y="312"/>
                    </a:lnTo>
                    <a:lnTo>
                      <a:pt x="329" y="319"/>
                    </a:lnTo>
                    <a:lnTo>
                      <a:pt x="329" y="326"/>
                    </a:lnTo>
                    <a:lnTo>
                      <a:pt x="331" y="331"/>
                    </a:lnTo>
                    <a:lnTo>
                      <a:pt x="336" y="336"/>
                    </a:lnTo>
                    <a:lnTo>
                      <a:pt x="343" y="340"/>
                    </a:lnTo>
                    <a:lnTo>
                      <a:pt x="351" y="340"/>
                    </a:lnTo>
                    <a:lnTo>
                      <a:pt x="356" y="336"/>
                    </a:lnTo>
                    <a:lnTo>
                      <a:pt x="361" y="331"/>
                    </a:lnTo>
                    <a:lnTo>
                      <a:pt x="365" y="324"/>
                    </a:lnTo>
                    <a:lnTo>
                      <a:pt x="366" y="313"/>
                    </a:lnTo>
                    <a:lnTo>
                      <a:pt x="379" y="320"/>
                    </a:lnTo>
                    <a:lnTo>
                      <a:pt x="10" y="581"/>
                    </a:lnTo>
                    <a:lnTo>
                      <a:pt x="333" y="252"/>
                    </a:lnTo>
                    <a:lnTo>
                      <a:pt x="335" y="253"/>
                    </a:lnTo>
                    <a:lnTo>
                      <a:pt x="336" y="257"/>
                    </a:lnTo>
                    <a:lnTo>
                      <a:pt x="336" y="262"/>
                    </a:lnTo>
                    <a:lnTo>
                      <a:pt x="335" y="266"/>
                    </a:lnTo>
                    <a:lnTo>
                      <a:pt x="333" y="269"/>
                    </a:lnTo>
                    <a:lnTo>
                      <a:pt x="329" y="269"/>
                    </a:lnTo>
                    <a:lnTo>
                      <a:pt x="324" y="269"/>
                    </a:lnTo>
                    <a:lnTo>
                      <a:pt x="321" y="269"/>
                    </a:lnTo>
                    <a:lnTo>
                      <a:pt x="317" y="266"/>
                    </a:lnTo>
                    <a:lnTo>
                      <a:pt x="317" y="262"/>
                    </a:lnTo>
                    <a:lnTo>
                      <a:pt x="317" y="259"/>
                    </a:lnTo>
                    <a:lnTo>
                      <a:pt x="317" y="253"/>
                    </a:lnTo>
                    <a:lnTo>
                      <a:pt x="321" y="252"/>
                    </a:lnTo>
                    <a:lnTo>
                      <a:pt x="324" y="250"/>
                    </a:lnTo>
                    <a:lnTo>
                      <a:pt x="328" y="250"/>
                    </a:lnTo>
                    <a:lnTo>
                      <a:pt x="333" y="252"/>
                    </a:lnTo>
                    <a:lnTo>
                      <a:pt x="10" y="581"/>
                    </a:lnTo>
                    <a:lnTo>
                      <a:pt x="398" y="296"/>
                    </a:lnTo>
                    <a:lnTo>
                      <a:pt x="388" y="312"/>
                    </a:lnTo>
                    <a:lnTo>
                      <a:pt x="338" y="278"/>
                    </a:lnTo>
                    <a:lnTo>
                      <a:pt x="349" y="262"/>
                    </a:lnTo>
                    <a:lnTo>
                      <a:pt x="398" y="296"/>
                    </a:lnTo>
                    <a:lnTo>
                      <a:pt x="10" y="581"/>
                    </a:lnTo>
                    <a:lnTo>
                      <a:pt x="439" y="231"/>
                    </a:lnTo>
                    <a:lnTo>
                      <a:pt x="437" y="239"/>
                    </a:lnTo>
                    <a:lnTo>
                      <a:pt x="433" y="248"/>
                    </a:lnTo>
                    <a:lnTo>
                      <a:pt x="428" y="252"/>
                    </a:lnTo>
                    <a:lnTo>
                      <a:pt x="425" y="253"/>
                    </a:lnTo>
                    <a:lnTo>
                      <a:pt x="421" y="252"/>
                    </a:lnTo>
                    <a:lnTo>
                      <a:pt x="419" y="264"/>
                    </a:lnTo>
                    <a:lnTo>
                      <a:pt x="416" y="273"/>
                    </a:lnTo>
                    <a:lnTo>
                      <a:pt x="410" y="276"/>
                    </a:lnTo>
                    <a:lnTo>
                      <a:pt x="405" y="280"/>
                    </a:lnTo>
                    <a:lnTo>
                      <a:pt x="400" y="280"/>
                    </a:lnTo>
                    <a:lnTo>
                      <a:pt x="395" y="278"/>
                    </a:lnTo>
                    <a:lnTo>
                      <a:pt x="391" y="275"/>
                    </a:lnTo>
                    <a:lnTo>
                      <a:pt x="388" y="271"/>
                    </a:lnTo>
                    <a:lnTo>
                      <a:pt x="388" y="266"/>
                    </a:lnTo>
                    <a:lnTo>
                      <a:pt x="388" y="262"/>
                    </a:lnTo>
                    <a:lnTo>
                      <a:pt x="389" y="250"/>
                    </a:lnTo>
                    <a:lnTo>
                      <a:pt x="395" y="234"/>
                    </a:lnTo>
                    <a:lnTo>
                      <a:pt x="391" y="232"/>
                    </a:lnTo>
                    <a:lnTo>
                      <a:pt x="388" y="231"/>
                    </a:lnTo>
                    <a:lnTo>
                      <a:pt x="384" y="232"/>
                    </a:lnTo>
                    <a:lnTo>
                      <a:pt x="381" y="236"/>
                    </a:lnTo>
                    <a:lnTo>
                      <a:pt x="377" y="241"/>
                    </a:lnTo>
                    <a:lnTo>
                      <a:pt x="375" y="248"/>
                    </a:lnTo>
                    <a:lnTo>
                      <a:pt x="375" y="253"/>
                    </a:lnTo>
                    <a:lnTo>
                      <a:pt x="375" y="261"/>
                    </a:lnTo>
                    <a:lnTo>
                      <a:pt x="363" y="252"/>
                    </a:lnTo>
                    <a:lnTo>
                      <a:pt x="366" y="238"/>
                    </a:lnTo>
                    <a:lnTo>
                      <a:pt x="372" y="225"/>
                    </a:lnTo>
                    <a:lnTo>
                      <a:pt x="379" y="218"/>
                    </a:lnTo>
                    <a:lnTo>
                      <a:pt x="386" y="213"/>
                    </a:lnTo>
                    <a:lnTo>
                      <a:pt x="395" y="213"/>
                    </a:lnTo>
                    <a:lnTo>
                      <a:pt x="398" y="213"/>
                    </a:lnTo>
                    <a:lnTo>
                      <a:pt x="402" y="216"/>
                    </a:lnTo>
                    <a:lnTo>
                      <a:pt x="425" y="232"/>
                    </a:lnTo>
                    <a:lnTo>
                      <a:pt x="426" y="232"/>
                    </a:lnTo>
                    <a:lnTo>
                      <a:pt x="430" y="232"/>
                    </a:lnTo>
                    <a:lnTo>
                      <a:pt x="430" y="229"/>
                    </a:lnTo>
                    <a:lnTo>
                      <a:pt x="430" y="224"/>
                    </a:lnTo>
                    <a:lnTo>
                      <a:pt x="439" y="231"/>
                    </a:lnTo>
                    <a:lnTo>
                      <a:pt x="10" y="581"/>
                    </a:lnTo>
                    <a:lnTo>
                      <a:pt x="402" y="239"/>
                    </a:lnTo>
                    <a:lnTo>
                      <a:pt x="400" y="253"/>
                    </a:lnTo>
                    <a:lnTo>
                      <a:pt x="400" y="257"/>
                    </a:lnTo>
                    <a:lnTo>
                      <a:pt x="403" y="261"/>
                    </a:lnTo>
                    <a:lnTo>
                      <a:pt x="407" y="262"/>
                    </a:lnTo>
                    <a:lnTo>
                      <a:pt x="412" y="259"/>
                    </a:lnTo>
                    <a:lnTo>
                      <a:pt x="414" y="253"/>
                    </a:lnTo>
                    <a:lnTo>
                      <a:pt x="414" y="248"/>
                    </a:lnTo>
                    <a:lnTo>
                      <a:pt x="402" y="239"/>
                    </a:lnTo>
                    <a:lnTo>
                      <a:pt x="10" y="581"/>
                    </a:lnTo>
                    <a:lnTo>
                      <a:pt x="419" y="179"/>
                    </a:lnTo>
                    <a:lnTo>
                      <a:pt x="418" y="174"/>
                    </a:lnTo>
                    <a:lnTo>
                      <a:pt x="419" y="167"/>
                    </a:lnTo>
                    <a:lnTo>
                      <a:pt x="421" y="164"/>
                    </a:lnTo>
                    <a:lnTo>
                      <a:pt x="423" y="158"/>
                    </a:lnTo>
                    <a:lnTo>
                      <a:pt x="428" y="153"/>
                    </a:lnTo>
                    <a:lnTo>
                      <a:pt x="437" y="149"/>
                    </a:lnTo>
                    <a:lnTo>
                      <a:pt x="440" y="149"/>
                    </a:lnTo>
                    <a:lnTo>
                      <a:pt x="446" y="149"/>
                    </a:lnTo>
                    <a:lnTo>
                      <a:pt x="449" y="151"/>
                    </a:lnTo>
                    <a:lnTo>
                      <a:pt x="455" y="155"/>
                    </a:lnTo>
                    <a:lnTo>
                      <a:pt x="484" y="179"/>
                    </a:lnTo>
                    <a:lnTo>
                      <a:pt x="474" y="194"/>
                    </a:lnTo>
                    <a:lnTo>
                      <a:pt x="444" y="171"/>
                    </a:lnTo>
                    <a:lnTo>
                      <a:pt x="440" y="169"/>
                    </a:lnTo>
                    <a:lnTo>
                      <a:pt x="435" y="167"/>
                    </a:lnTo>
                    <a:lnTo>
                      <a:pt x="432" y="169"/>
                    </a:lnTo>
                    <a:lnTo>
                      <a:pt x="430" y="171"/>
                    </a:lnTo>
                    <a:lnTo>
                      <a:pt x="428" y="174"/>
                    </a:lnTo>
                    <a:lnTo>
                      <a:pt x="426" y="178"/>
                    </a:lnTo>
                    <a:lnTo>
                      <a:pt x="428" y="188"/>
                    </a:lnTo>
                    <a:lnTo>
                      <a:pt x="460" y="211"/>
                    </a:lnTo>
                    <a:lnTo>
                      <a:pt x="447" y="227"/>
                    </a:lnTo>
                    <a:lnTo>
                      <a:pt x="400" y="190"/>
                    </a:lnTo>
                    <a:lnTo>
                      <a:pt x="412" y="174"/>
                    </a:lnTo>
                    <a:lnTo>
                      <a:pt x="419" y="179"/>
                    </a:lnTo>
                    <a:lnTo>
                      <a:pt x="10" y="581"/>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79" name="Freeform 128"/>
              <p:cNvSpPr>
                <a:spLocks/>
              </p:cNvSpPr>
              <p:nvPr/>
            </p:nvSpPr>
            <p:spPr bwMode="auto">
              <a:xfrm>
                <a:off x="1386" y="1793"/>
                <a:ext cx="749" cy="377"/>
              </a:xfrm>
              <a:custGeom>
                <a:avLst/>
                <a:gdLst>
                  <a:gd name="T0" fmla="*/ 132 w 749"/>
                  <a:gd name="T1" fmla="*/ 21 h 377"/>
                  <a:gd name="T2" fmla="*/ 65 w 749"/>
                  <a:gd name="T3" fmla="*/ 16 h 377"/>
                  <a:gd name="T4" fmla="*/ 65 w 749"/>
                  <a:gd name="T5" fmla="*/ 16 h 377"/>
                  <a:gd name="T6" fmla="*/ 0 w 749"/>
                  <a:gd name="T7" fmla="*/ 0 h 377"/>
                  <a:gd name="T8" fmla="*/ 0 w 749"/>
                  <a:gd name="T9" fmla="*/ 0 h 377"/>
                  <a:gd name="T10" fmla="*/ 53 w 749"/>
                  <a:gd name="T11" fmla="*/ 40 h 377"/>
                  <a:gd name="T12" fmla="*/ 97 w 749"/>
                  <a:gd name="T13" fmla="*/ 92 h 377"/>
                  <a:gd name="T14" fmla="*/ 98 w 749"/>
                  <a:gd name="T15" fmla="*/ 92 h 377"/>
                  <a:gd name="T16" fmla="*/ 95 w 749"/>
                  <a:gd name="T17" fmla="*/ 53 h 377"/>
                  <a:gd name="T18" fmla="*/ 744 w 749"/>
                  <a:gd name="T19" fmla="*/ 377 h 377"/>
                  <a:gd name="T20" fmla="*/ 744 w 749"/>
                  <a:gd name="T21" fmla="*/ 377 h 377"/>
                  <a:gd name="T22" fmla="*/ 749 w 749"/>
                  <a:gd name="T23" fmla="*/ 368 h 377"/>
                  <a:gd name="T24" fmla="*/ 98 w 749"/>
                  <a:gd name="T25" fmla="*/ 42 h 377"/>
                  <a:gd name="T26" fmla="*/ 132 w 749"/>
                  <a:gd name="T27" fmla="*/ 21 h 377"/>
                  <a:gd name="T28" fmla="*/ 132 w 749"/>
                  <a:gd name="T29" fmla="*/ 21 h 3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9"/>
                  <a:gd name="T46" fmla="*/ 0 h 377"/>
                  <a:gd name="T47" fmla="*/ 749 w 749"/>
                  <a:gd name="T48" fmla="*/ 377 h 3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9" h="377">
                    <a:moveTo>
                      <a:pt x="132" y="21"/>
                    </a:moveTo>
                    <a:lnTo>
                      <a:pt x="65" y="16"/>
                    </a:lnTo>
                    <a:lnTo>
                      <a:pt x="0" y="0"/>
                    </a:lnTo>
                    <a:lnTo>
                      <a:pt x="53" y="40"/>
                    </a:lnTo>
                    <a:lnTo>
                      <a:pt x="97" y="92"/>
                    </a:lnTo>
                    <a:lnTo>
                      <a:pt x="98" y="92"/>
                    </a:lnTo>
                    <a:lnTo>
                      <a:pt x="95" y="53"/>
                    </a:lnTo>
                    <a:lnTo>
                      <a:pt x="744" y="377"/>
                    </a:lnTo>
                    <a:lnTo>
                      <a:pt x="749" y="368"/>
                    </a:lnTo>
                    <a:lnTo>
                      <a:pt x="98" y="42"/>
                    </a:lnTo>
                    <a:lnTo>
                      <a:pt x="132" y="21"/>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69" name="Group 148"/>
            <p:cNvGrpSpPr>
              <a:grpSpLocks/>
            </p:cNvGrpSpPr>
            <p:nvPr/>
          </p:nvGrpSpPr>
          <p:grpSpPr bwMode="auto">
            <a:xfrm>
              <a:off x="2064" y="1872"/>
              <a:ext cx="1107" cy="1107"/>
              <a:chOff x="2066" y="1872"/>
              <a:chExt cx="1107" cy="1107"/>
            </a:xfrm>
          </p:grpSpPr>
          <p:sp>
            <p:nvSpPr>
              <p:cNvPr id="23576" name="Freeform 74"/>
              <p:cNvSpPr>
                <a:spLocks/>
              </p:cNvSpPr>
              <p:nvPr/>
            </p:nvSpPr>
            <p:spPr bwMode="auto">
              <a:xfrm>
                <a:off x="2066" y="1872"/>
                <a:ext cx="1107" cy="1107"/>
              </a:xfrm>
              <a:custGeom>
                <a:avLst/>
                <a:gdLst>
                  <a:gd name="T0" fmla="*/ 1107 w 1107"/>
                  <a:gd name="T1" fmla="*/ 582 h 1107"/>
                  <a:gd name="T2" fmla="*/ 1096 w 1107"/>
                  <a:gd name="T3" fmla="*/ 665 h 1107"/>
                  <a:gd name="T4" fmla="*/ 1073 w 1107"/>
                  <a:gd name="T5" fmla="*/ 744 h 1107"/>
                  <a:gd name="T6" fmla="*/ 1040 w 1107"/>
                  <a:gd name="T7" fmla="*/ 818 h 1107"/>
                  <a:gd name="T8" fmla="*/ 998 w 1107"/>
                  <a:gd name="T9" fmla="*/ 885 h 1107"/>
                  <a:gd name="T10" fmla="*/ 945 w 1107"/>
                  <a:gd name="T11" fmla="*/ 945 h 1107"/>
                  <a:gd name="T12" fmla="*/ 885 w 1107"/>
                  <a:gd name="T13" fmla="*/ 998 h 1107"/>
                  <a:gd name="T14" fmla="*/ 818 w 1107"/>
                  <a:gd name="T15" fmla="*/ 1040 h 1107"/>
                  <a:gd name="T16" fmla="*/ 744 w 1107"/>
                  <a:gd name="T17" fmla="*/ 1074 h 1107"/>
                  <a:gd name="T18" fmla="*/ 665 w 1107"/>
                  <a:gd name="T19" fmla="*/ 1095 h 1107"/>
                  <a:gd name="T20" fmla="*/ 582 w 1107"/>
                  <a:gd name="T21" fmla="*/ 1106 h 1107"/>
                  <a:gd name="T22" fmla="*/ 525 w 1107"/>
                  <a:gd name="T23" fmla="*/ 1106 h 1107"/>
                  <a:gd name="T24" fmla="*/ 442 w 1107"/>
                  <a:gd name="T25" fmla="*/ 1095 h 1107"/>
                  <a:gd name="T26" fmla="*/ 363 w 1107"/>
                  <a:gd name="T27" fmla="*/ 1074 h 1107"/>
                  <a:gd name="T28" fmla="*/ 291 w 1107"/>
                  <a:gd name="T29" fmla="*/ 1040 h 1107"/>
                  <a:gd name="T30" fmla="*/ 222 w 1107"/>
                  <a:gd name="T31" fmla="*/ 998 h 1107"/>
                  <a:gd name="T32" fmla="*/ 162 w 1107"/>
                  <a:gd name="T33" fmla="*/ 945 h 1107"/>
                  <a:gd name="T34" fmla="*/ 111 w 1107"/>
                  <a:gd name="T35" fmla="*/ 885 h 1107"/>
                  <a:gd name="T36" fmla="*/ 67 w 1107"/>
                  <a:gd name="T37" fmla="*/ 818 h 1107"/>
                  <a:gd name="T38" fmla="*/ 34 w 1107"/>
                  <a:gd name="T39" fmla="*/ 744 h 1107"/>
                  <a:gd name="T40" fmla="*/ 12 w 1107"/>
                  <a:gd name="T41" fmla="*/ 665 h 1107"/>
                  <a:gd name="T42" fmla="*/ 2 w 1107"/>
                  <a:gd name="T43" fmla="*/ 582 h 1107"/>
                  <a:gd name="T44" fmla="*/ 2 w 1107"/>
                  <a:gd name="T45" fmla="*/ 526 h 1107"/>
                  <a:gd name="T46" fmla="*/ 12 w 1107"/>
                  <a:gd name="T47" fmla="*/ 443 h 1107"/>
                  <a:gd name="T48" fmla="*/ 34 w 1107"/>
                  <a:gd name="T49" fmla="*/ 363 h 1107"/>
                  <a:gd name="T50" fmla="*/ 67 w 1107"/>
                  <a:gd name="T51" fmla="*/ 289 h 1107"/>
                  <a:gd name="T52" fmla="*/ 111 w 1107"/>
                  <a:gd name="T53" fmla="*/ 222 h 1107"/>
                  <a:gd name="T54" fmla="*/ 162 w 1107"/>
                  <a:gd name="T55" fmla="*/ 162 h 1107"/>
                  <a:gd name="T56" fmla="*/ 222 w 1107"/>
                  <a:gd name="T57" fmla="*/ 111 h 1107"/>
                  <a:gd name="T58" fmla="*/ 291 w 1107"/>
                  <a:gd name="T59" fmla="*/ 67 h 1107"/>
                  <a:gd name="T60" fmla="*/ 363 w 1107"/>
                  <a:gd name="T61" fmla="*/ 34 h 1107"/>
                  <a:gd name="T62" fmla="*/ 442 w 1107"/>
                  <a:gd name="T63" fmla="*/ 13 h 1107"/>
                  <a:gd name="T64" fmla="*/ 525 w 1107"/>
                  <a:gd name="T65" fmla="*/ 2 h 1107"/>
                  <a:gd name="T66" fmla="*/ 582 w 1107"/>
                  <a:gd name="T67" fmla="*/ 2 h 1107"/>
                  <a:gd name="T68" fmla="*/ 665 w 1107"/>
                  <a:gd name="T69" fmla="*/ 13 h 1107"/>
                  <a:gd name="T70" fmla="*/ 744 w 1107"/>
                  <a:gd name="T71" fmla="*/ 34 h 1107"/>
                  <a:gd name="T72" fmla="*/ 818 w 1107"/>
                  <a:gd name="T73" fmla="*/ 67 h 1107"/>
                  <a:gd name="T74" fmla="*/ 885 w 1107"/>
                  <a:gd name="T75" fmla="*/ 111 h 1107"/>
                  <a:gd name="T76" fmla="*/ 945 w 1107"/>
                  <a:gd name="T77" fmla="*/ 162 h 1107"/>
                  <a:gd name="T78" fmla="*/ 998 w 1107"/>
                  <a:gd name="T79" fmla="*/ 222 h 1107"/>
                  <a:gd name="T80" fmla="*/ 1040 w 1107"/>
                  <a:gd name="T81" fmla="*/ 289 h 1107"/>
                  <a:gd name="T82" fmla="*/ 1073 w 1107"/>
                  <a:gd name="T83" fmla="*/ 363 h 1107"/>
                  <a:gd name="T84" fmla="*/ 1096 w 1107"/>
                  <a:gd name="T85" fmla="*/ 443 h 1107"/>
                  <a:gd name="T86" fmla="*/ 1107 w 1107"/>
                  <a:gd name="T87" fmla="*/ 526 h 1107"/>
                  <a:gd name="T88" fmla="*/ 1107 w 1107"/>
                  <a:gd name="T89" fmla="*/ 554 h 1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7"/>
                  <a:gd name="T136" fmla="*/ 0 h 1107"/>
                  <a:gd name="T137" fmla="*/ 1107 w 1107"/>
                  <a:gd name="T138" fmla="*/ 1107 h 1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7" h="1107">
                    <a:moveTo>
                      <a:pt x="1107" y="554"/>
                    </a:moveTo>
                    <a:lnTo>
                      <a:pt x="1107" y="554"/>
                    </a:lnTo>
                    <a:lnTo>
                      <a:pt x="1107" y="582"/>
                    </a:lnTo>
                    <a:lnTo>
                      <a:pt x="1103" y="610"/>
                    </a:lnTo>
                    <a:lnTo>
                      <a:pt x="1100" y="638"/>
                    </a:lnTo>
                    <a:lnTo>
                      <a:pt x="1096" y="665"/>
                    </a:lnTo>
                    <a:lnTo>
                      <a:pt x="1089" y="691"/>
                    </a:lnTo>
                    <a:lnTo>
                      <a:pt x="1082" y="718"/>
                    </a:lnTo>
                    <a:lnTo>
                      <a:pt x="1073" y="744"/>
                    </a:lnTo>
                    <a:lnTo>
                      <a:pt x="1063" y="769"/>
                    </a:lnTo>
                    <a:lnTo>
                      <a:pt x="1052" y="794"/>
                    </a:lnTo>
                    <a:lnTo>
                      <a:pt x="1040" y="818"/>
                    </a:lnTo>
                    <a:lnTo>
                      <a:pt x="1028" y="841"/>
                    </a:lnTo>
                    <a:lnTo>
                      <a:pt x="1012" y="864"/>
                    </a:lnTo>
                    <a:lnTo>
                      <a:pt x="998" y="885"/>
                    </a:lnTo>
                    <a:lnTo>
                      <a:pt x="980" y="906"/>
                    </a:lnTo>
                    <a:lnTo>
                      <a:pt x="962" y="926"/>
                    </a:lnTo>
                    <a:lnTo>
                      <a:pt x="945" y="945"/>
                    </a:lnTo>
                    <a:lnTo>
                      <a:pt x="925" y="963"/>
                    </a:lnTo>
                    <a:lnTo>
                      <a:pt x="906" y="980"/>
                    </a:lnTo>
                    <a:lnTo>
                      <a:pt x="885" y="998"/>
                    </a:lnTo>
                    <a:lnTo>
                      <a:pt x="864" y="1012"/>
                    </a:lnTo>
                    <a:lnTo>
                      <a:pt x="841" y="1026"/>
                    </a:lnTo>
                    <a:lnTo>
                      <a:pt x="818" y="1040"/>
                    </a:lnTo>
                    <a:lnTo>
                      <a:pt x="793" y="1053"/>
                    </a:lnTo>
                    <a:lnTo>
                      <a:pt x="769" y="1063"/>
                    </a:lnTo>
                    <a:lnTo>
                      <a:pt x="744" y="1074"/>
                    </a:lnTo>
                    <a:lnTo>
                      <a:pt x="717" y="1083"/>
                    </a:lnTo>
                    <a:lnTo>
                      <a:pt x="693" y="1090"/>
                    </a:lnTo>
                    <a:lnTo>
                      <a:pt x="665" y="1095"/>
                    </a:lnTo>
                    <a:lnTo>
                      <a:pt x="638" y="1100"/>
                    </a:lnTo>
                    <a:lnTo>
                      <a:pt x="610" y="1104"/>
                    </a:lnTo>
                    <a:lnTo>
                      <a:pt x="582" y="1106"/>
                    </a:lnTo>
                    <a:lnTo>
                      <a:pt x="554" y="1107"/>
                    </a:lnTo>
                    <a:lnTo>
                      <a:pt x="525" y="1106"/>
                    </a:lnTo>
                    <a:lnTo>
                      <a:pt x="497" y="1104"/>
                    </a:lnTo>
                    <a:lnTo>
                      <a:pt x="469" y="1100"/>
                    </a:lnTo>
                    <a:lnTo>
                      <a:pt x="442" y="1095"/>
                    </a:lnTo>
                    <a:lnTo>
                      <a:pt x="416" y="1090"/>
                    </a:lnTo>
                    <a:lnTo>
                      <a:pt x="390" y="1083"/>
                    </a:lnTo>
                    <a:lnTo>
                      <a:pt x="363" y="1074"/>
                    </a:lnTo>
                    <a:lnTo>
                      <a:pt x="338" y="1063"/>
                    </a:lnTo>
                    <a:lnTo>
                      <a:pt x="314" y="1053"/>
                    </a:lnTo>
                    <a:lnTo>
                      <a:pt x="291" y="1040"/>
                    </a:lnTo>
                    <a:lnTo>
                      <a:pt x="266" y="1026"/>
                    </a:lnTo>
                    <a:lnTo>
                      <a:pt x="245" y="1012"/>
                    </a:lnTo>
                    <a:lnTo>
                      <a:pt x="222" y="998"/>
                    </a:lnTo>
                    <a:lnTo>
                      <a:pt x="201" y="980"/>
                    </a:lnTo>
                    <a:lnTo>
                      <a:pt x="182" y="963"/>
                    </a:lnTo>
                    <a:lnTo>
                      <a:pt x="162" y="945"/>
                    </a:lnTo>
                    <a:lnTo>
                      <a:pt x="145" y="926"/>
                    </a:lnTo>
                    <a:lnTo>
                      <a:pt x="127" y="906"/>
                    </a:lnTo>
                    <a:lnTo>
                      <a:pt x="111" y="885"/>
                    </a:lnTo>
                    <a:lnTo>
                      <a:pt x="95" y="864"/>
                    </a:lnTo>
                    <a:lnTo>
                      <a:pt x="81" y="841"/>
                    </a:lnTo>
                    <a:lnTo>
                      <a:pt x="67" y="818"/>
                    </a:lnTo>
                    <a:lnTo>
                      <a:pt x="55" y="794"/>
                    </a:lnTo>
                    <a:lnTo>
                      <a:pt x="44" y="769"/>
                    </a:lnTo>
                    <a:lnTo>
                      <a:pt x="34" y="744"/>
                    </a:lnTo>
                    <a:lnTo>
                      <a:pt x="25" y="718"/>
                    </a:lnTo>
                    <a:lnTo>
                      <a:pt x="18" y="691"/>
                    </a:lnTo>
                    <a:lnTo>
                      <a:pt x="12" y="665"/>
                    </a:lnTo>
                    <a:lnTo>
                      <a:pt x="7" y="638"/>
                    </a:lnTo>
                    <a:lnTo>
                      <a:pt x="4" y="610"/>
                    </a:lnTo>
                    <a:lnTo>
                      <a:pt x="2" y="582"/>
                    </a:lnTo>
                    <a:lnTo>
                      <a:pt x="0" y="554"/>
                    </a:lnTo>
                    <a:lnTo>
                      <a:pt x="2" y="526"/>
                    </a:lnTo>
                    <a:lnTo>
                      <a:pt x="4" y="497"/>
                    </a:lnTo>
                    <a:lnTo>
                      <a:pt x="7" y="469"/>
                    </a:lnTo>
                    <a:lnTo>
                      <a:pt x="12" y="443"/>
                    </a:lnTo>
                    <a:lnTo>
                      <a:pt x="18" y="416"/>
                    </a:lnTo>
                    <a:lnTo>
                      <a:pt x="25" y="390"/>
                    </a:lnTo>
                    <a:lnTo>
                      <a:pt x="34" y="363"/>
                    </a:lnTo>
                    <a:lnTo>
                      <a:pt x="44" y="339"/>
                    </a:lnTo>
                    <a:lnTo>
                      <a:pt x="55" y="314"/>
                    </a:lnTo>
                    <a:lnTo>
                      <a:pt x="67" y="289"/>
                    </a:lnTo>
                    <a:lnTo>
                      <a:pt x="81" y="266"/>
                    </a:lnTo>
                    <a:lnTo>
                      <a:pt x="95" y="245"/>
                    </a:lnTo>
                    <a:lnTo>
                      <a:pt x="111" y="222"/>
                    </a:lnTo>
                    <a:lnTo>
                      <a:pt x="127" y="201"/>
                    </a:lnTo>
                    <a:lnTo>
                      <a:pt x="145" y="182"/>
                    </a:lnTo>
                    <a:lnTo>
                      <a:pt x="162" y="162"/>
                    </a:lnTo>
                    <a:lnTo>
                      <a:pt x="182" y="145"/>
                    </a:lnTo>
                    <a:lnTo>
                      <a:pt x="201" y="127"/>
                    </a:lnTo>
                    <a:lnTo>
                      <a:pt x="222" y="111"/>
                    </a:lnTo>
                    <a:lnTo>
                      <a:pt x="245" y="95"/>
                    </a:lnTo>
                    <a:lnTo>
                      <a:pt x="266" y="81"/>
                    </a:lnTo>
                    <a:lnTo>
                      <a:pt x="291" y="67"/>
                    </a:lnTo>
                    <a:lnTo>
                      <a:pt x="314" y="55"/>
                    </a:lnTo>
                    <a:lnTo>
                      <a:pt x="338" y="44"/>
                    </a:lnTo>
                    <a:lnTo>
                      <a:pt x="363" y="34"/>
                    </a:lnTo>
                    <a:lnTo>
                      <a:pt x="390" y="25"/>
                    </a:lnTo>
                    <a:lnTo>
                      <a:pt x="416" y="18"/>
                    </a:lnTo>
                    <a:lnTo>
                      <a:pt x="442" y="13"/>
                    </a:lnTo>
                    <a:lnTo>
                      <a:pt x="469" y="7"/>
                    </a:lnTo>
                    <a:lnTo>
                      <a:pt x="497" y="4"/>
                    </a:lnTo>
                    <a:lnTo>
                      <a:pt x="525" y="2"/>
                    </a:lnTo>
                    <a:lnTo>
                      <a:pt x="554" y="0"/>
                    </a:lnTo>
                    <a:lnTo>
                      <a:pt x="582" y="2"/>
                    </a:lnTo>
                    <a:lnTo>
                      <a:pt x="610" y="4"/>
                    </a:lnTo>
                    <a:lnTo>
                      <a:pt x="638" y="7"/>
                    </a:lnTo>
                    <a:lnTo>
                      <a:pt x="665" y="13"/>
                    </a:lnTo>
                    <a:lnTo>
                      <a:pt x="693" y="18"/>
                    </a:lnTo>
                    <a:lnTo>
                      <a:pt x="717" y="25"/>
                    </a:lnTo>
                    <a:lnTo>
                      <a:pt x="744" y="34"/>
                    </a:lnTo>
                    <a:lnTo>
                      <a:pt x="769" y="44"/>
                    </a:lnTo>
                    <a:lnTo>
                      <a:pt x="793" y="55"/>
                    </a:lnTo>
                    <a:lnTo>
                      <a:pt x="818" y="67"/>
                    </a:lnTo>
                    <a:lnTo>
                      <a:pt x="841" y="81"/>
                    </a:lnTo>
                    <a:lnTo>
                      <a:pt x="864" y="95"/>
                    </a:lnTo>
                    <a:lnTo>
                      <a:pt x="885" y="111"/>
                    </a:lnTo>
                    <a:lnTo>
                      <a:pt x="906" y="127"/>
                    </a:lnTo>
                    <a:lnTo>
                      <a:pt x="925" y="145"/>
                    </a:lnTo>
                    <a:lnTo>
                      <a:pt x="945" y="162"/>
                    </a:lnTo>
                    <a:lnTo>
                      <a:pt x="962" y="182"/>
                    </a:lnTo>
                    <a:lnTo>
                      <a:pt x="980" y="201"/>
                    </a:lnTo>
                    <a:lnTo>
                      <a:pt x="998" y="222"/>
                    </a:lnTo>
                    <a:lnTo>
                      <a:pt x="1012" y="245"/>
                    </a:lnTo>
                    <a:lnTo>
                      <a:pt x="1028" y="266"/>
                    </a:lnTo>
                    <a:lnTo>
                      <a:pt x="1040" y="289"/>
                    </a:lnTo>
                    <a:lnTo>
                      <a:pt x="1052" y="314"/>
                    </a:lnTo>
                    <a:lnTo>
                      <a:pt x="1063" y="339"/>
                    </a:lnTo>
                    <a:lnTo>
                      <a:pt x="1073" y="363"/>
                    </a:lnTo>
                    <a:lnTo>
                      <a:pt x="1082" y="390"/>
                    </a:lnTo>
                    <a:lnTo>
                      <a:pt x="1089" y="416"/>
                    </a:lnTo>
                    <a:lnTo>
                      <a:pt x="1096" y="443"/>
                    </a:lnTo>
                    <a:lnTo>
                      <a:pt x="1100" y="469"/>
                    </a:lnTo>
                    <a:lnTo>
                      <a:pt x="1103" y="497"/>
                    </a:lnTo>
                    <a:lnTo>
                      <a:pt x="1107" y="526"/>
                    </a:lnTo>
                    <a:lnTo>
                      <a:pt x="1107" y="554"/>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77" name="Freeform 129"/>
              <p:cNvSpPr>
                <a:spLocks/>
              </p:cNvSpPr>
              <p:nvPr/>
            </p:nvSpPr>
            <p:spPr bwMode="auto">
              <a:xfrm>
                <a:off x="2239" y="2103"/>
                <a:ext cx="765" cy="748"/>
              </a:xfrm>
              <a:custGeom>
                <a:avLst/>
                <a:gdLst>
                  <a:gd name="T0" fmla="*/ 146 w 765"/>
                  <a:gd name="T1" fmla="*/ 342 h 748"/>
                  <a:gd name="T2" fmla="*/ 271 w 765"/>
                  <a:gd name="T3" fmla="*/ 344 h 748"/>
                  <a:gd name="T4" fmla="*/ 395 w 765"/>
                  <a:gd name="T5" fmla="*/ 342 h 748"/>
                  <a:gd name="T6" fmla="*/ 455 w 765"/>
                  <a:gd name="T7" fmla="*/ 254 h 748"/>
                  <a:gd name="T8" fmla="*/ 560 w 765"/>
                  <a:gd name="T9" fmla="*/ 342 h 748"/>
                  <a:gd name="T10" fmla="*/ 666 w 765"/>
                  <a:gd name="T11" fmla="*/ 231 h 748"/>
                  <a:gd name="T12" fmla="*/ 615 w 765"/>
                  <a:gd name="T13" fmla="*/ 275 h 748"/>
                  <a:gd name="T14" fmla="*/ 652 w 765"/>
                  <a:gd name="T15" fmla="*/ 314 h 748"/>
                  <a:gd name="T16" fmla="*/ 719 w 765"/>
                  <a:gd name="T17" fmla="*/ 270 h 748"/>
                  <a:gd name="T18" fmla="*/ 645 w 765"/>
                  <a:gd name="T19" fmla="*/ 342 h 748"/>
                  <a:gd name="T20" fmla="*/ 580 w 765"/>
                  <a:gd name="T21" fmla="*/ 273 h 748"/>
                  <a:gd name="T22" fmla="*/ 663 w 765"/>
                  <a:gd name="T23" fmla="*/ 203 h 748"/>
                  <a:gd name="T24" fmla="*/ 61 w 765"/>
                  <a:gd name="T25" fmla="*/ 2 h 748"/>
                  <a:gd name="T26" fmla="*/ 107 w 765"/>
                  <a:gd name="T27" fmla="*/ 35 h 748"/>
                  <a:gd name="T28" fmla="*/ 83 w 765"/>
                  <a:gd name="T29" fmla="*/ 81 h 748"/>
                  <a:gd name="T30" fmla="*/ 146 w 765"/>
                  <a:gd name="T31" fmla="*/ 342 h 748"/>
                  <a:gd name="T32" fmla="*/ 72 w 765"/>
                  <a:gd name="T33" fmla="*/ 44 h 748"/>
                  <a:gd name="T34" fmla="*/ 227 w 765"/>
                  <a:gd name="T35" fmla="*/ 139 h 748"/>
                  <a:gd name="T36" fmla="*/ 224 w 765"/>
                  <a:gd name="T37" fmla="*/ 81 h 748"/>
                  <a:gd name="T38" fmla="*/ 303 w 765"/>
                  <a:gd name="T39" fmla="*/ 141 h 748"/>
                  <a:gd name="T40" fmla="*/ 241 w 765"/>
                  <a:gd name="T41" fmla="*/ 71 h 748"/>
                  <a:gd name="T42" fmla="*/ 321 w 765"/>
                  <a:gd name="T43" fmla="*/ 0 h 748"/>
                  <a:gd name="T44" fmla="*/ 398 w 765"/>
                  <a:gd name="T45" fmla="*/ 58 h 748"/>
                  <a:gd name="T46" fmla="*/ 354 w 765"/>
                  <a:gd name="T47" fmla="*/ 136 h 748"/>
                  <a:gd name="T48" fmla="*/ 303 w 765"/>
                  <a:gd name="T49" fmla="*/ 32 h 748"/>
                  <a:gd name="T50" fmla="*/ 278 w 765"/>
                  <a:gd name="T51" fmla="*/ 80 h 748"/>
                  <a:gd name="T52" fmla="*/ 321 w 765"/>
                  <a:gd name="T53" fmla="*/ 113 h 748"/>
                  <a:gd name="T54" fmla="*/ 365 w 765"/>
                  <a:gd name="T55" fmla="*/ 71 h 748"/>
                  <a:gd name="T56" fmla="*/ 329 w 765"/>
                  <a:gd name="T57" fmla="*/ 30 h 748"/>
                  <a:gd name="T58" fmla="*/ 509 w 765"/>
                  <a:gd name="T59" fmla="*/ 11 h 748"/>
                  <a:gd name="T60" fmla="*/ 525 w 765"/>
                  <a:gd name="T61" fmla="*/ 58 h 748"/>
                  <a:gd name="T62" fmla="*/ 455 w 765"/>
                  <a:gd name="T63" fmla="*/ 139 h 748"/>
                  <a:gd name="T64" fmla="*/ 479 w 765"/>
                  <a:gd name="T65" fmla="*/ 58 h 748"/>
                  <a:gd name="T66" fmla="*/ 467 w 765"/>
                  <a:gd name="T67" fmla="*/ 28 h 748"/>
                  <a:gd name="T68" fmla="*/ 580 w 765"/>
                  <a:gd name="T69" fmla="*/ 115 h 748"/>
                  <a:gd name="T70" fmla="*/ 763 w 765"/>
                  <a:gd name="T71" fmla="*/ 28 h 748"/>
                  <a:gd name="T72" fmla="*/ 765 w 765"/>
                  <a:gd name="T73" fmla="*/ 139 h 748"/>
                  <a:gd name="T74" fmla="*/ 271 w 765"/>
                  <a:gd name="T75" fmla="*/ 452 h 748"/>
                  <a:gd name="T76" fmla="*/ 146 w 765"/>
                  <a:gd name="T77" fmla="*/ 342 h 748"/>
                  <a:gd name="T78" fmla="*/ 356 w 765"/>
                  <a:gd name="T79" fmla="*/ 436 h 748"/>
                  <a:gd name="T80" fmla="*/ 361 w 765"/>
                  <a:gd name="T81" fmla="*/ 406 h 748"/>
                  <a:gd name="T82" fmla="*/ 377 w 765"/>
                  <a:gd name="T83" fmla="*/ 545 h 748"/>
                  <a:gd name="T84" fmla="*/ 428 w 765"/>
                  <a:gd name="T85" fmla="*/ 510 h 748"/>
                  <a:gd name="T86" fmla="*/ 462 w 765"/>
                  <a:gd name="T87" fmla="*/ 520 h 748"/>
                  <a:gd name="T88" fmla="*/ 410 w 765"/>
                  <a:gd name="T89" fmla="*/ 540 h 748"/>
                  <a:gd name="T90" fmla="*/ 425 w 765"/>
                  <a:gd name="T91" fmla="*/ 422 h 748"/>
                  <a:gd name="T92" fmla="*/ 502 w 765"/>
                  <a:gd name="T93" fmla="*/ 466 h 748"/>
                  <a:gd name="T94" fmla="*/ 550 w 765"/>
                  <a:gd name="T95" fmla="*/ 455 h 748"/>
                  <a:gd name="T96" fmla="*/ 536 w 765"/>
                  <a:gd name="T97" fmla="*/ 492 h 748"/>
                  <a:gd name="T98" fmla="*/ 511 w 765"/>
                  <a:gd name="T99" fmla="*/ 474 h 748"/>
                  <a:gd name="T100" fmla="*/ 146 w 765"/>
                  <a:gd name="T101" fmla="*/ 342 h 748"/>
                  <a:gd name="T102" fmla="*/ 180 w 765"/>
                  <a:gd name="T103" fmla="*/ 661 h 748"/>
                  <a:gd name="T104" fmla="*/ 458 w 765"/>
                  <a:gd name="T105" fmla="*/ 748 h 748"/>
                  <a:gd name="T106" fmla="*/ 423 w 765"/>
                  <a:gd name="T107" fmla="*/ 608 h 748"/>
                  <a:gd name="T108" fmla="*/ 590 w 765"/>
                  <a:gd name="T109" fmla="*/ 621 h 748"/>
                  <a:gd name="T110" fmla="*/ 615 w 765"/>
                  <a:gd name="T111" fmla="*/ 705 h 748"/>
                  <a:gd name="T112" fmla="*/ 483 w 765"/>
                  <a:gd name="T113" fmla="*/ 608 h 748"/>
                  <a:gd name="T114" fmla="*/ 569 w 765"/>
                  <a:gd name="T115" fmla="*/ 712 h 748"/>
                  <a:gd name="T116" fmla="*/ 581 w 765"/>
                  <a:gd name="T117" fmla="*/ 661 h 748"/>
                  <a:gd name="T118" fmla="*/ 516 w 765"/>
                  <a:gd name="T119" fmla="*/ 721 h 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5"/>
                  <a:gd name="T181" fmla="*/ 0 h 748"/>
                  <a:gd name="T182" fmla="*/ 765 w 765"/>
                  <a:gd name="T183" fmla="*/ 748 h 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5" h="748">
                    <a:moveTo>
                      <a:pt x="146" y="342"/>
                    </a:moveTo>
                    <a:lnTo>
                      <a:pt x="40" y="342"/>
                    </a:lnTo>
                    <a:lnTo>
                      <a:pt x="40" y="205"/>
                    </a:lnTo>
                    <a:lnTo>
                      <a:pt x="76" y="205"/>
                    </a:lnTo>
                    <a:lnTo>
                      <a:pt x="76" y="318"/>
                    </a:lnTo>
                    <a:lnTo>
                      <a:pt x="146" y="318"/>
                    </a:lnTo>
                    <a:lnTo>
                      <a:pt x="146" y="342"/>
                    </a:lnTo>
                    <a:lnTo>
                      <a:pt x="194" y="342"/>
                    </a:lnTo>
                    <a:lnTo>
                      <a:pt x="160" y="342"/>
                    </a:lnTo>
                    <a:lnTo>
                      <a:pt x="160" y="205"/>
                    </a:lnTo>
                    <a:lnTo>
                      <a:pt x="194" y="205"/>
                    </a:lnTo>
                    <a:lnTo>
                      <a:pt x="194" y="342"/>
                    </a:lnTo>
                    <a:lnTo>
                      <a:pt x="146" y="342"/>
                    </a:lnTo>
                    <a:lnTo>
                      <a:pt x="287" y="344"/>
                    </a:lnTo>
                    <a:lnTo>
                      <a:pt x="271" y="344"/>
                    </a:lnTo>
                    <a:lnTo>
                      <a:pt x="204" y="205"/>
                    </a:lnTo>
                    <a:lnTo>
                      <a:pt x="241" y="205"/>
                    </a:lnTo>
                    <a:lnTo>
                      <a:pt x="278" y="284"/>
                    </a:lnTo>
                    <a:lnTo>
                      <a:pt x="314" y="205"/>
                    </a:lnTo>
                    <a:lnTo>
                      <a:pt x="351" y="205"/>
                    </a:lnTo>
                    <a:lnTo>
                      <a:pt x="287" y="344"/>
                    </a:lnTo>
                    <a:lnTo>
                      <a:pt x="146" y="342"/>
                    </a:lnTo>
                    <a:lnTo>
                      <a:pt x="395" y="342"/>
                    </a:lnTo>
                    <a:lnTo>
                      <a:pt x="361" y="342"/>
                    </a:lnTo>
                    <a:lnTo>
                      <a:pt x="361" y="205"/>
                    </a:lnTo>
                    <a:lnTo>
                      <a:pt x="395" y="205"/>
                    </a:lnTo>
                    <a:lnTo>
                      <a:pt x="395" y="342"/>
                    </a:lnTo>
                    <a:lnTo>
                      <a:pt x="146" y="342"/>
                    </a:lnTo>
                    <a:lnTo>
                      <a:pt x="560" y="342"/>
                    </a:lnTo>
                    <a:lnTo>
                      <a:pt x="532" y="342"/>
                    </a:lnTo>
                    <a:lnTo>
                      <a:pt x="455" y="254"/>
                    </a:lnTo>
                    <a:lnTo>
                      <a:pt x="455" y="342"/>
                    </a:lnTo>
                    <a:lnTo>
                      <a:pt x="421" y="342"/>
                    </a:lnTo>
                    <a:lnTo>
                      <a:pt x="421" y="205"/>
                    </a:lnTo>
                    <a:lnTo>
                      <a:pt x="453" y="205"/>
                    </a:lnTo>
                    <a:lnTo>
                      <a:pt x="527" y="289"/>
                    </a:lnTo>
                    <a:lnTo>
                      <a:pt x="527" y="205"/>
                    </a:lnTo>
                    <a:lnTo>
                      <a:pt x="560" y="205"/>
                    </a:lnTo>
                    <a:lnTo>
                      <a:pt x="560" y="342"/>
                    </a:lnTo>
                    <a:lnTo>
                      <a:pt x="146" y="342"/>
                    </a:lnTo>
                    <a:lnTo>
                      <a:pt x="717" y="244"/>
                    </a:lnTo>
                    <a:lnTo>
                      <a:pt x="703" y="238"/>
                    </a:lnTo>
                    <a:lnTo>
                      <a:pt x="691" y="235"/>
                    </a:lnTo>
                    <a:lnTo>
                      <a:pt x="678" y="233"/>
                    </a:lnTo>
                    <a:lnTo>
                      <a:pt x="666" y="231"/>
                    </a:lnTo>
                    <a:lnTo>
                      <a:pt x="652" y="233"/>
                    </a:lnTo>
                    <a:lnTo>
                      <a:pt x="641" y="235"/>
                    </a:lnTo>
                    <a:lnTo>
                      <a:pt x="633" y="240"/>
                    </a:lnTo>
                    <a:lnTo>
                      <a:pt x="626" y="245"/>
                    </a:lnTo>
                    <a:lnTo>
                      <a:pt x="620" y="252"/>
                    </a:lnTo>
                    <a:lnTo>
                      <a:pt x="617" y="259"/>
                    </a:lnTo>
                    <a:lnTo>
                      <a:pt x="615" y="266"/>
                    </a:lnTo>
                    <a:lnTo>
                      <a:pt x="615" y="275"/>
                    </a:lnTo>
                    <a:lnTo>
                      <a:pt x="615" y="284"/>
                    </a:lnTo>
                    <a:lnTo>
                      <a:pt x="618" y="291"/>
                    </a:lnTo>
                    <a:lnTo>
                      <a:pt x="622" y="298"/>
                    </a:lnTo>
                    <a:lnTo>
                      <a:pt x="627" y="305"/>
                    </a:lnTo>
                    <a:lnTo>
                      <a:pt x="634" y="309"/>
                    </a:lnTo>
                    <a:lnTo>
                      <a:pt x="643" y="312"/>
                    </a:lnTo>
                    <a:lnTo>
                      <a:pt x="652" y="314"/>
                    </a:lnTo>
                    <a:lnTo>
                      <a:pt x="663" y="316"/>
                    </a:lnTo>
                    <a:lnTo>
                      <a:pt x="673" y="314"/>
                    </a:lnTo>
                    <a:lnTo>
                      <a:pt x="685" y="310"/>
                    </a:lnTo>
                    <a:lnTo>
                      <a:pt x="685" y="295"/>
                    </a:lnTo>
                    <a:lnTo>
                      <a:pt x="666" y="295"/>
                    </a:lnTo>
                    <a:lnTo>
                      <a:pt x="666" y="270"/>
                    </a:lnTo>
                    <a:lnTo>
                      <a:pt x="719" y="270"/>
                    </a:lnTo>
                    <a:lnTo>
                      <a:pt x="719" y="326"/>
                    </a:lnTo>
                    <a:lnTo>
                      <a:pt x="710" y="333"/>
                    </a:lnTo>
                    <a:lnTo>
                      <a:pt x="694" y="339"/>
                    </a:lnTo>
                    <a:lnTo>
                      <a:pt x="678" y="342"/>
                    </a:lnTo>
                    <a:lnTo>
                      <a:pt x="661" y="344"/>
                    </a:lnTo>
                    <a:lnTo>
                      <a:pt x="645" y="342"/>
                    </a:lnTo>
                    <a:lnTo>
                      <a:pt x="629" y="339"/>
                    </a:lnTo>
                    <a:lnTo>
                      <a:pt x="615" y="333"/>
                    </a:lnTo>
                    <a:lnTo>
                      <a:pt x="603" y="325"/>
                    </a:lnTo>
                    <a:lnTo>
                      <a:pt x="592" y="314"/>
                    </a:lnTo>
                    <a:lnTo>
                      <a:pt x="585" y="302"/>
                    </a:lnTo>
                    <a:lnTo>
                      <a:pt x="581" y="289"/>
                    </a:lnTo>
                    <a:lnTo>
                      <a:pt x="580" y="273"/>
                    </a:lnTo>
                    <a:lnTo>
                      <a:pt x="581" y="259"/>
                    </a:lnTo>
                    <a:lnTo>
                      <a:pt x="585" y="245"/>
                    </a:lnTo>
                    <a:lnTo>
                      <a:pt x="592" y="233"/>
                    </a:lnTo>
                    <a:lnTo>
                      <a:pt x="603" y="222"/>
                    </a:lnTo>
                    <a:lnTo>
                      <a:pt x="615" y="214"/>
                    </a:lnTo>
                    <a:lnTo>
                      <a:pt x="629" y="208"/>
                    </a:lnTo>
                    <a:lnTo>
                      <a:pt x="645" y="205"/>
                    </a:lnTo>
                    <a:lnTo>
                      <a:pt x="663" y="203"/>
                    </a:lnTo>
                    <a:lnTo>
                      <a:pt x="678" y="203"/>
                    </a:lnTo>
                    <a:lnTo>
                      <a:pt x="692" y="206"/>
                    </a:lnTo>
                    <a:lnTo>
                      <a:pt x="705" y="210"/>
                    </a:lnTo>
                    <a:lnTo>
                      <a:pt x="717" y="214"/>
                    </a:lnTo>
                    <a:lnTo>
                      <a:pt x="717" y="244"/>
                    </a:lnTo>
                    <a:lnTo>
                      <a:pt x="146" y="342"/>
                    </a:lnTo>
                    <a:lnTo>
                      <a:pt x="61" y="2"/>
                    </a:lnTo>
                    <a:lnTo>
                      <a:pt x="72" y="4"/>
                    </a:lnTo>
                    <a:lnTo>
                      <a:pt x="83" y="6"/>
                    </a:lnTo>
                    <a:lnTo>
                      <a:pt x="90" y="11"/>
                    </a:lnTo>
                    <a:lnTo>
                      <a:pt x="97" y="16"/>
                    </a:lnTo>
                    <a:lnTo>
                      <a:pt x="100" y="21"/>
                    </a:lnTo>
                    <a:lnTo>
                      <a:pt x="104" y="28"/>
                    </a:lnTo>
                    <a:lnTo>
                      <a:pt x="107" y="35"/>
                    </a:lnTo>
                    <a:lnTo>
                      <a:pt x="107" y="43"/>
                    </a:lnTo>
                    <a:lnTo>
                      <a:pt x="107" y="51"/>
                    </a:lnTo>
                    <a:lnTo>
                      <a:pt x="104" y="58"/>
                    </a:lnTo>
                    <a:lnTo>
                      <a:pt x="102" y="65"/>
                    </a:lnTo>
                    <a:lnTo>
                      <a:pt x="97" y="71"/>
                    </a:lnTo>
                    <a:lnTo>
                      <a:pt x="90" y="76"/>
                    </a:lnTo>
                    <a:lnTo>
                      <a:pt x="83" y="81"/>
                    </a:lnTo>
                    <a:lnTo>
                      <a:pt x="72" y="83"/>
                    </a:lnTo>
                    <a:lnTo>
                      <a:pt x="61" y="85"/>
                    </a:lnTo>
                    <a:lnTo>
                      <a:pt x="35" y="85"/>
                    </a:lnTo>
                    <a:lnTo>
                      <a:pt x="35" y="139"/>
                    </a:lnTo>
                    <a:lnTo>
                      <a:pt x="0" y="139"/>
                    </a:lnTo>
                    <a:lnTo>
                      <a:pt x="0" y="2"/>
                    </a:lnTo>
                    <a:lnTo>
                      <a:pt x="61" y="2"/>
                    </a:lnTo>
                    <a:lnTo>
                      <a:pt x="146" y="342"/>
                    </a:lnTo>
                    <a:lnTo>
                      <a:pt x="35" y="60"/>
                    </a:lnTo>
                    <a:lnTo>
                      <a:pt x="51" y="60"/>
                    </a:lnTo>
                    <a:lnTo>
                      <a:pt x="60" y="58"/>
                    </a:lnTo>
                    <a:lnTo>
                      <a:pt x="67" y="55"/>
                    </a:lnTo>
                    <a:lnTo>
                      <a:pt x="70" y="51"/>
                    </a:lnTo>
                    <a:lnTo>
                      <a:pt x="72" y="44"/>
                    </a:lnTo>
                    <a:lnTo>
                      <a:pt x="70" y="35"/>
                    </a:lnTo>
                    <a:lnTo>
                      <a:pt x="67" y="32"/>
                    </a:lnTo>
                    <a:lnTo>
                      <a:pt x="58" y="28"/>
                    </a:lnTo>
                    <a:lnTo>
                      <a:pt x="47" y="28"/>
                    </a:lnTo>
                    <a:lnTo>
                      <a:pt x="35" y="28"/>
                    </a:lnTo>
                    <a:lnTo>
                      <a:pt x="35" y="60"/>
                    </a:lnTo>
                    <a:lnTo>
                      <a:pt x="146" y="342"/>
                    </a:lnTo>
                    <a:lnTo>
                      <a:pt x="227" y="139"/>
                    </a:lnTo>
                    <a:lnTo>
                      <a:pt x="125" y="139"/>
                    </a:lnTo>
                    <a:lnTo>
                      <a:pt x="125" y="2"/>
                    </a:lnTo>
                    <a:lnTo>
                      <a:pt x="225" y="2"/>
                    </a:lnTo>
                    <a:lnTo>
                      <a:pt x="225" y="28"/>
                    </a:lnTo>
                    <a:lnTo>
                      <a:pt x="160" y="28"/>
                    </a:lnTo>
                    <a:lnTo>
                      <a:pt x="160" y="57"/>
                    </a:lnTo>
                    <a:lnTo>
                      <a:pt x="224" y="57"/>
                    </a:lnTo>
                    <a:lnTo>
                      <a:pt x="224" y="81"/>
                    </a:lnTo>
                    <a:lnTo>
                      <a:pt x="160" y="81"/>
                    </a:lnTo>
                    <a:lnTo>
                      <a:pt x="160" y="115"/>
                    </a:lnTo>
                    <a:lnTo>
                      <a:pt x="227" y="115"/>
                    </a:lnTo>
                    <a:lnTo>
                      <a:pt x="227" y="139"/>
                    </a:lnTo>
                    <a:lnTo>
                      <a:pt x="146" y="342"/>
                    </a:lnTo>
                    <a:lnTo>
                      <a:pt x="321" y="141"/>
                    </a:lnTo>
                    <a:lnTo>
                      <a:pt x="303" y="141"/>
                    </a:lnTo>
                    <a:lnTo>
                      <a:pt x="287" y="136"/>
                    </a:lnTo>
                    <a:lnTo>
                      <a:pt x="273" y="129"/>
                    </a:lnTo>
                    <a:lnTo>
                      <a:pt x="262" y="120"/>
                    </a:lnTo>
                    <a:lnTo>
                      <a:pt x="254" y="110"/>
                    </a:lnTo>
                    <a:lnTo>
                      <a:pt x="247" y="97"/>
                    </a:lnTo>
                    <a:lnTo>
                      <a:pt x="243" y="85"/>
                    </a:lnTo>
                    <a:lnTo>
                      <a:pt x="241" y="71"/>
                    </a:lnTo>
                    <a:lnTo>
                      <a:pt x="243" y="58"/>
                    </a:lnTo>
                    <a:lnTo>
                      <a:pt x="247" y="46"/>
                    </a:lnTo>
                    <a:lnTo>
                      <a:pt x="254" y="34"/>
                    </a:lnTo>
                    <a:lnTo>
                      <a:pt x="262" y="23"/>
                    </a:lnTo>
                    <a:lnTo>
                      <a:pt x="273" y="14"/>
                    </a:lnTo>
                    <a:lnTo>
                      <a:pt x="287" y="7"/>
                    </a:lnTo>
                    <a:lnTo>
                      <a:pt x="303" y="2"/>
                    </a:lnTo>
                    <a:lnTo>
                      <a:pt x="321" y="0"/>
                    </a:lnTo>
                    <a:lnTo>
                      <a:pt x="338" y="2"/>
                    </a:lnTo>
                    <a:lnTo>
                      <a:pt x="354" y="7"/>
                    </a:lnTo>
                    <a:lnTo>
                      <a:pt x="368" y="14"/>
                    </a:lnTo>
                    <a:lnTo>
                      <a:pt x="379" y="23"/>
                    </a:lnTo>
                    <a:lnTo>
                      <a:pt x="388" y="34"/>
                    </a:lnTo>
                    <a:lnTo>
                      <a:pt x="395" y="46"/>
                    </a:lnTo>
                    <a:lnTo>
                      <a:pt x="398" y="58"/>
                    </a:lnTo>
                    <a:lnTo>
                      <a:pt x="400" y="71"/>
                    </a:lnTo>
                    <a:lnTo>
                      <a:pt x="398" y="85"/>
                    </a:lnTo>
                    <a:lnTo>
                      <a:pt x="395" y="97"/>
                    </a:lnTo>
                    <a:lnTo>
                      <a:pt x="388" y="110"/>
                    </a:lnTo>
                    <a:lnTo>
                      <a:pt x="379" y="120"/>
                    </a:lnTo>
                    <a:lnTo>
                      <a:pt x="368" y="129"/>
                    </a:lnTo>
                    <a:lnTo>
                      <a:pt x="354" y="136"/>
                    </a:lnTo>
                    <a:lnTo>
                      <a:pt x="338" y="141"/>
                    </a:lnTo>
                    <a:lnTo>
                      <a:pt x="321" y="141"/>
                    </a:lnTo>
                    <a:lnTo>
                      <a:pt x="146" y="342"/>
                    </a:lnTo>
                    <a:lnTo>
                      <a:pt x="321" y="28"/>
                    </a:lnTo>
                    <a:lnTo>
                      <a:pt x="312" y="30"/>
                    </a:lnTo>
                    <a:lnTo>
                      <a:pt x="303" y="32"/>
                    </a:lnTo>
                    <a:lnTo>
                      <a:pt x="296" y="35"/>
                    </a:lnTo>
                    <a:lnTo>
                      <a:pt x="289" y="41"/>
                    </a:lnTo>
                    <a:lnTo>
                      <a:pt x="284" y="46"/>
                    </a:lnTo>
                    <a:lnTo>
                      <a:pt x="280" y="55"/>
                    </a:lnTo>
                    <a:lnTo>
                      <a:pt x="278" y="62"/>
                    </a:lnTo>
                    <a:lnTo>
                      <a:pt x="277" y="71"/>
                    </a:lnTo>
                    <a:lnTo>
                      <a:pt x="278" y="80"/>
                    </a:lnTo>
                    <a:lnTo>
                      <a:pt x="280" y="88"/>
                    </a:lnTo>
                    <a:lnTo>
                      <a:pt x="284" y="95"/>
                    </a:lnTo>
                    <a:lnTo>
                      <a:pt x="289" y="102"/>
                    </a:lnTo>
                    <a:lnTo>
                      <a:pt x="296" y="106"/>
                    </a:lnTo>
                    <a:lnTo>
                      <a:pt x="303" y="110"/>
                    </a:lnTo>
                    <a:lnTo>
                      <a:pt x="312" y="113"/>
                    </a:lnTo>
                    <a:lnTo>
                      <a:pt x="321" y="113"/>
                    </a:lnTo>
                    <a:lnTo>
                      <a:pt x="329" y="113"/>
                    </a:lnTo>
                    <a:lnTo>
                      <a:pt x="338" y="110"/>
                    </a:lnTo>
                    <a:lnTo>
                      <a:pt x="345" y="106"/>
                    </a:lnTo>
                    <a:lnTo>
                      <a:pt x="352" y="102"/>
                    </a:lnTo>
                    <a:lnTo>
                      <a:pt x="358" y="95"/>
                    </a:lnTo>
                    <a:lnTo>
                      <a:pt x="361" y="88"/>
                    </a:lnTo>
                    <a:lnTo>
                      <a:pt x="363" y="80"/>
                    </a:lnTo>
                    <a:lnTo>
                      <a:pt x="365" y="71"/>
                    </a:lnTo>
                    <a:lnTo>
                      <a:pt x="363" y="62"/>
                    </a:lnTo>
                    <a:lnTo>
                      <a:pt x="361" y="55"/>
                    </a:lnTo>
                    <a:lnTo>
                      <a:pt x="358" y="46"/>
                    </a:lnTo>
                    <a:lnTo>
                      <a:pt x="352" y="41"/>
                    </a:lnTo>
                    <a:lnTo>
                      <a:pt x="345" y="35"/>
                    </a:lnTo>
                    <a:lnTo>
                      <a:pt x="338" y="32"/>
                    </a:lnTo>
                    <a:lnTo>
                      <a:pt x="329" y="30"/>
                    </a:lnTo>
                    <a:lnTo>
                      <a:pt x="321" y="28"/>
                    </a:lnTo>
                    <a:lnTo>
                      <a:pt x="146" y="342"/>
                    </a:lnTo>
                    <a:lnTo>
                      <a:pt x="481" y="2"/>
                    </a:lnTo>
                    <a:lnTo>
                      <a:pt x="492" y="4"/>
                    </a:lnTo>
                    <a:lnTo>
                      <a:pt x="502" y="6"/>
                    </a:lnTo>
                    <a:lnTo>
                      <a:pt x="509" y="11"/>
                    </a:lnTo>
                    <a:lnTo>
                      <a:pt x="516" y="16"/>
                    </a:lnTo>
                    <a:lnTo>
                      <a:pt x="522" y="21"/>
                    </a:lnTo>
                    <a:lnTo>
                      <a:pt x="525" y="28"/>
                    </a:lnTo>
                    <a:lnTo>
                      <a:pt x="527" y="35"/>
                    </a:lnTo>
                    <a:lnTo>
                      <a:pt x="527" y="43"/>
                    </a:lnTo>
                    <a:lnTo>
                      <a:pt x="527" y="51"/>
                    </a:lnTo>
                    <a:lnTo>
                      <a:pt x="525" y="58"/>
                    </a:lnTo>
                    <a:lnTo>
                      <a:pt x="522" y="65"/>
                    </a:lnTo>
                    <a:lnTo>
                      <a:pt x="516" y="71"/>
                    </a:lnTo>
                    <a:lnTo>
                      <a:pt x="509" y="76"/>
                    </a:lnTo>
                    <a:lnTo>
                      <a:pt x="502" y="81"/>
                    </a:lnTo>
                    <a:lnTo>
                      <a:pt x="493" y="83"/>
                    </a:lnTo>
                    <a:lnTo>
                      <a:pt x="481" y="85"/>
                    </a:lnTo>
                    <a:lnTo>
                      <a:pt x="455" y="85"/>
                    </a:lnTo>
                    <a:lnTo>
                      <a:pt x="455" y="139"/>
                    </a:lnTo>
                    <a:lnTo>
                      <a:pt x="419" y="139"/>
                    </a:lnTo>
                    <a:lnTo>
                      <a:pt x="419" y="2"/>
                    </a:lnTo>
                    <a:lnTo>
                      <a:pt x="481" y="2"/>
                    </a:lnTo>
                    <a:lnTo>
                      <a:pt x="146" y="342"/>
                    </a:lnTo>
                    <a:lnTo>
                      <a:pt x="455" y="60"/>
                    </a:lnTo>
                    <a:lnTo>
                      <a:pt x="470" y="60"/>
                    </a:lnTo>
                    <a:lnTo>
                      <a:pt x="479" y="58"/>
                    </a:lnTo>
                    <a:lnTo>
                      <a:pt x="486" y="55"/>
                    </a:lnTo>
                    <a:lnTo>
                      <a:pt x="490" y="51"/>
                    </a:lnTo>
                    <a:lnTo>
                      <a:pt x="492" y="44"/>
                    </a:lnTo>
                    <a:lnTo>
                      <a:pt x="490" y="35"/>
                    </a:lnTo>
                    <a:lnTo>
                      <a:pt x="486" y="32"/>
                    </a:lnTo>
                    <a:lnTo>
                      <a:pt x="477" y="28"/>
                    </a:lnTo>
                    <a:lnTo>
                      <a:pt x="467" y="28"/>
                    </a:lnTo>
                    <a:lnTo>
                      <a:pt x="455" y="28"/>
                    </a:lnTo>
                    <a:lnTo>
                      <a:pt x="455" y="60"/>
                    </a:lnTo>
                    <a:lnTo>
                      <a:pt x="146" y="342"/>
                    </a:lnTo>
                    <a:lnTo>
                      <a:pt x="650" y="139"/>
                    </a:lnTo>
                    <a:lnTo>
                      <a:pt x="544" y="139"/>
                    </a:lnTo>
                    <a:lnTo>
                      <a:pt x="544" y="2"/>
                    </a:lnTo>
                    <a:lnTo>
                      <a:pt x="580" y="2"/>
                    </a:lnTo>
                    <a:lnTo>
                      <a:pt x="580" y="115"/>
                    </a:lnTo>
                    <a:lnTo>
                      <a:pt x="650" y="115"/>
                    </a:lnTo>
                    <a:lnTo>
                      <a:pt x="650" y="139"/>
                    </a:lnTo>
                    <a:lnTo>
                      <a:pt x="146" y="342"/>
                    </a:lnTo>
                    <a:lnTo>
                      <a:pt x="765" y="139"/>
                    </a:lnTo>
                    <a:lnTo>
                      <a:pt x="664" y="139"/>
                    </a:lnTo>
                    <a:lnTo>
                      <a:pt x="664" y="2"/>
                    </a:lnTo>
                    <a:lnTo>
                      <a:pt x="763" y="2"/>
                    </a:lnTo>
                    <a:lnTo>
                      <a:pt x="763" y="28"/>
                    </a:lnTo>
                    <a:lnTo>
                      <a:pt x="698" y="28"/>
                    </a:lnTo>
                    <a:lnTo>
                      <a:pt x="698" y="57"/>
                    </a:lnTo>
                    <a:lnTo>
                      <a:pt x="761" y="57"/>
                    </a:lnTo>
                    <a:lnTo>
                      <a:pt x="761" y="81"/>
                    </a:lnTo>
                    <a:lnTo>
                      <a:pt x="698" y="81"/>
                    </a:lnTo>
                    <a:lnTo>
                      <a:pt x="698" y="115"/>
                    </a:lnTo>
                    <a:lnTo>
                      <a:pt x="765" y="115"/>
                    </a:lnTo>
                    <a:lnTo>
                      <a:pt x="765" y="139"/>
                    </a:lnTo>
                    <a:lnTo>
                      <a:pt x="146" y="342"/>
                    </a:lnTo>
                    <a:lnTo>
                      <a:pt x="238" y="547"/>
                    </a:lnTo>
                    <a:lnTo>
                      <a:pt x="224" y="547"/>
                    </a:lnTo>
                    <a:lnTo>
                      <a:pt x="183" y="452"/>
                    </a:lnTo>
                    <a:lnTo>
                      <a:pt x="213" y="452"/>
                    </a:lnTo>
                    <a:lnTo>
                      <a:pt x="232" y="503"/>
                    </a:lnTo>
                    <a:lnTo>
                      <a:pt x="252" y="452"/>
                    </a:lnTo>
                    <a:lnTo>
                      <a:pt x="271" y="452"/>
                    </a:lnTo>
                    <a:lnTo>
                      <a:pt x="291" y="503"/>
                    </a:lnTo>
                    <a:lnTo>
                      <a:pt x="310" y="452"/>
                    </a:lnTo>
                    <a:lnTo>
                      <a:pt x="340" y="452"/>
                    </a:lnTo>
                    <a:lnTo>
                      <a:pt x="299" y="547"/>
                    </a:lnTo>
                    <a:lnTo>
                      <a:pt x="285" y="547"/>
                    </a:lnTo>
                    <a:lnTo>
                      <a:pt x="262" y="496"/>
                    </a:lnTo>
                    <a:lnTo>
                      <a:pt x="238" y="547"/>
                    </a:lnTo>
                    <a:lnTo>
                      <a:pt x="146" y="342"/>
                    </a:lnTo>
                    <a:lnTo>
                      <a:pt x="377" y="422"/>
                    </a:lnTo>
                    <a:lnTo>
                      <a:pt x="377" y="427"/>
                    </a:lnTo>
                    <a:lnTo>
                      <a:pt x="373" y="432"/>
                    </a:lnTo>
                    <a:lnTo>
                      <a:pt x="368" y="436"/>
                    </a:lnTo>
                    <a:lnTo>
                      <a:pt x="361" y="437"/>
                    </a:lnTo>
                    <a:lnTo>
                      <a:pt x="356" y="436"/>
                    </a:lnTo>
                    <a:lnTo>
                      <a:pt x="351" y="432"/>
                    </a:lnTo>
                    <a:lnTo>
                      <a:pt x="347" y="427"/>
                    </a:lnTo>
                    <a:lnTo>
                      <a:pt x="345" y="422"/>
                    </a:lnTo>
                    <a:lnTo>
                      <a:pt x="347" y="415"/>
                    </a:lnTo>
                    <a:lnTo>
                      <a:pt x="351" y="409"/>
                    </a:lnTo>
                    <a:lnTo>
                      <a:pt x="356" y="406"/>
                    </a:lnTo>
                    <a:lnTo>
                      <a:pt x="361" y="406"/>
                    </a:lnTo>
                    <a:lnTo>
                      <a:pt x="368" y="406"/>
                    </a:lnTo>
                    <a:lnTo>
                      <a:pt x="373" y="409"/>
                    </a:lnTo>
                    <a:lnTo>
                      <a:pt x="377" y="415"/>
                    </a:lnTo>
                    <a:lnTo>
                      <a:pt x="377" y="422"/>
                    </a:lnTo>
                    <a:lnTo>
                      <a:pt x="146" y="342"/>
                    </a:lnTo>
                    <a:lnTo>
                      <a:pt x="377" y="545"/>
                    </a:lnTo>
                    <a:lnTo>
                      <a:pt x="347" y="545"/>
                    </a:lnTo>
                    <a:lnTo>
                      <a:pt x="347" y="452"/>
                    </a:lnTo>
                    <a:lnTo>
                      <a:pt x="377" y="452"/>
                    </a:lnTo>
                    <a:lnTo>
                      <a:pt x="377" y="545"/>
                    </a:lnTo>
                    <a:lnTo>
                      <a:pt x="146" y="342"/>
                    </a:lnTo>
                    <a:lnTo>
                      <a:pt x="462" y="471"/>
                    </a:lnTo>
                    <a:lnTo>
                      <a:pt x="428" y="471"/>
                    </a:lnTo>
                    <a:lnTo>
                      <a:pt x="428" y="510"/>
                    </a:lnTo>
                    <a:lnTo>
                      <a:pt x="430" y="517"/>
                    </a:lnTo>
                    <a:lnTo>
                      <a:pt x="432" y="520"/>
                    </a:lnTo>
                    <a:lnTo>
                      <a:pt x="437" y="524"/>
                    </a:lnTo>
                    <a:lnTo>
                      <a:pt x="442" y="526"/>
                    </a:lnTo>
                    <a:lnTo>
                      <a:pt x="451" y="524"/>
                    </a:lnTo>
                    <a:lnTo>
                      <a:pt x="462" y="520"/>
                    </a:lnTo>
                    <a:lnTo>
                      <a:pt x="462" y="541"/>
                    </a:lnTo>
                    <a:lnTo>
                      <a:pt x="447" y="545"/>
                    </a:lnTo>
                    <a:lnTo>
                      <a:pt x="435" y="547"/>
                    </a:lnTo>
                    <a:lnTo>
                      <a:pt x="421" y="545"/>
                    </a:lnTo>
                    <a:lnTo>
                      <a:pt x="416" y="543"/>
                    </a:lnTo>
                    <a:lnTo>
                      <a:pt x="410" y="540"/>
                    </a:lnTo>
                    <a:lnTo>
                      <a:pt x="405" y="534"/>
                    </a:lnTo>
                    <a:lnTo>
                      <a:pt x="402" y="527"/>
                    </a:lnTo>
                    <a:lnTo>
                      <a:pt x="400" y="520"/>
                    </a:lnTo>
                    <a:lnTo>
                      <a:pt x="398" y="511"/>
                    </a:lnTo>
                    <a:lnTo>
                      <a:pt x="398" y="471"/>
                    </a:lnTo>
                    <a:lnTo>
                      <a:pt x="386" y="471"/>
                    </a:lnTo>
                    <a:lnTo>
                      <a:pt x="386" y="466"/>
                    </a:lnTo>
                    <a:lnTo>
                      <a:pt x="425" y="422"/>
                    </a:lnTo>
                    <a:lnTo>
                      <a:pt x="428" y="422"/>
                    </a:lnTo>
                    <a:lnTo>
                      <a:pt x="428" y="452"/>
                    </a:lnTo>
                    <a:lnTo>
                      <a:pt x="462" y="452"/>
                    </a:lnTo>
                    <a:lnTo>
                      <a:pt x="462" y="471"/>
                    </a:lnTo>
                    <a:lnTo>
                      <a:pt x="146" y="342"/>
                    </a:lnTo>
                    <a:lnTo>
                      <a:pt x="500" y="466"/>
                    </a:lnTo>
                    <a:lnTo>
                      <a:pt x="502" y="466"/>
                    </a:lnTo>
                    <a:lnTo>
                      <a:pt x="507" y="459"/>
                    </a:lnTo>
                    <a:lnTo>
                      <a:pt x="514" y="453"/>
                    </a:lnTo>
                    <a:lnTo>
                      <a:pt x="523" y="450"/>
                    </a:lnTo>
                    <a:lnTo>
                      <a:pt x="530" y="450"/>
                    </a:lnTo>
                    <a:lnTo>
                      <a:pt x="537" y="450"/>
                    </a:lnTo>
                    <a:lnTo>
                      <a:pt x="543" y="452"/>
                    </a:lnTo>
                    <a:lnTo>
                      <a:pt x="550" y="455"/>
                    </a:lnTo>
                    <a:lnTo>
                      <a:pt x="555" y="459"/>
                    </a:lnTo>
                    <a:lnTo>
                      <a:pt x="559" y="462"/>
                    </a:lnTo>
                    <a:lnTo>
                      <a:pt x="562" y="469"/>
                    </a:lnTo>
                    <a:lnTo>
                      <a:pt x="564" y="476"/>
                    </a:lnTo>
                    <a:lnTo>
                      <a:pt x="566" y="485"/>
                    </a:lnTo>
                    <a:lnTo>
                      <a:pt x="566" y="545"/>
                    </a:lnTo>
                    <a:lnTo>
                      <a:pt x="536" y="545"/>
                    </a:lnTo>
                    <a:lnTo>
                      <a:pt x="536" y="492"/>
                    </a:lnTo>
                    <a:lnTo>
                      <a:pt x="534" y="483"/>
                    </a:lnTo>
                    <a:lnTo>
                      <a:pt x="532" y="476"/>
                    </a:lnTo>
                    <a:lnTo>
                      <a:pt x="527" y="473"/>
                    </a:lnTo>
                    <a:lnTo>
                      <a:pt x="520" y="471"/>
                    </a:lnTo>
                    <a:lnTo>
                      <a:pt x="516" y="473"/>
                    </a:lnTo>
                    <a:lnTo>
                      <a:pt x="511" y="474"/>
                    </a:lnTo>
                    <a:lnTo>
                      <a:pt x="506" y="478"/>
                    </a:lnTo>
                    <a:lnTo>
                      <a:pt x="500" y="485"/>
                    </a:lnTo>
                    <a:lnTo>
                      <a:pt x="500" y="545"/>
                    </a:lnTo>
                    <a:lnTo>
                      <a:pt x="472" y="545"/>
                    </a:lnTo>
                    <a:lnTo>
                      <a:pt x="472" y="407"/>
                    </a:lnTo>
                    <a:lnTo>
                      <a:pt x="500" y="407"/>
                    </a:lnTo>
                    <a:lnTo>
                      <a:pt x="500" y="466"/>
                    </a:lnTo>
                    <a:lnTo>
                      <a:pt x="146" y="342"/>
                    </a:lnTo>
                    <a:lnTo>
                      <a:pt x="264" y="608"/>
                    </a:lnTo>
                    <a:lnTo>
                      <a:pt x="294" y="608"/>
                    </a:lnTo>
                    <a:lnTo>
                      <a:pt x="294" y="748"/>
                    </a:lnTo>
                    <a:lnTo>
                      <a:pt x="259" y="748"/>
                    </a:lnTo>
                    <a:lnTo>
                      <a:pt x="259" y="661"/>
                    </a:lnTo>
                    <a:lnTo>
                      <a:pt x="222" y="704"/>
                    </a:lnTo>
                    <a:lnTo>
                      <a:pt x="217" y="704"/>
                    </a:lnTo>
                    <a:lnTo>
                      <a:pt x="180" y="661"/>
                    </a:lnTo>
                    <a:lnTo>
                      <a:pt x="180" y="748"/>
                    </a:lnTo>
                    <a:lnTo>
                      <a:pt x="146" y="748"/>
                    </a:lnTo>
                    <a:lnTo>
                      <a:pt x="146" y="608"/>
                    </a:lnTo>
                    <a:lnTo>
                      <a:pt x="176" y="608"/>
                    </a:lnTo>
                    <a:lnTo>
                      <a:pt x="220" y="660"/>
                    </a:lnTo>
                    <a:lnTo>
                      <a:pt x="264" y="608"/>
                    </a:lnTo>
                    <a:lnTo>
                      <a:pt x="146" y="342"/>
                    </a:lnTo>
                    <a:lnTo>
                      <a:pt x="458" y="748"/>
                    </a:lnTo>
                    <a:lnTo>
                      <a:pt x="428" y="748"/>
                    </a:lnTo>
                    <a:lnTo>
                      <a:pt x="352" y="658"/>
                    </a:lnTo>
                    <a:lnTo>
                      <a:pt x="352" y="748"/>
                    </a:lnTo>
                    <a:lnTo>
                      <a:pt x="319" y="748"/>
                    </a:lnTo>
                    <a:lnTo>
                      <a:pt x="319" y="608"/>
                    </a:lnTo>
                    <a:lnTo>
                      <a:pt x="351" y="608"/>
                    </a:lnTo>
                    <a:lnTo>
                      <a:pt x="423" y="693"/>
                    </a:lnTo>
                    <a:lnTo>
                      <a:pt x="423" y="608"/>
                    </a:lnTo>
                    <a:lnTo>
                      <a:pt x="458" y="608"/>
                    </a:lnTo>
                    <a:lnTo>
                      <a:pt x="458" y="748"/>
                    </a:lnTo>
                    <a:lnTo>
                      <a:pt x="146" y="342"/>
                    </a:lnTo>
                    <a:lnTo>
                      <a:pt x="543" y="608"/>
                    </a:lnTo>
                    <a:lnTo>
                      <a:pt x="560" y="610"/>
                    </a:lnTo>
                    <a:lnTo>
                      <a:pt x="576" y="614"/>
                    </a:lnTo>
                    <a:lnTo>
                      <a:pt x="590" y="621"/>
                    </a:lnTo>
                    <a:lnTo>
                      <a:pt x="601" y="630"/>
                    </a:lnTo>
                    <a:lnTo>
                      <a:pt x="608" y="640"/>
                    </a:lnTo>
                    <a:lnTo>
                      <a:pt x="615" y="651"/>
                    </a:lnTo>
                    <a:lnTo>
                      <a:pt x="618" y="665"/>
                    </a:lnTo>
                    <a:lnTo>
                      <a:pt x="620" y="679"/>
                    </a:lnTo>
                    <a:lnTo>
                      <a:pt x="618" y="693"/>
                    </a:lnTo>
                    <a:lnTo>
                      <a:pt x="615" y="705"/>
                    </a:lnTo>
                    <a:lnTo>
                      <a:pt x="608" y="718"/>
                    </a:lnTo>
                    <a:lnTo>
                      <a:pt x="601" y="727"/>
                    </a:lnTo>
                    <a:lnTo>
                      <a:pt x="589" y="735"/>
                    </a:lnTo>
                    <a:lnTo>
                      <a:pt x="574" y="742"/>
                    </a:lnTo>
                    <a:lnTo>
                      <a:pt x="559" y="746"/>
                    </a:lnTo>
                    <a:lnTo>
                      <a:pt x="539" y="748"/>
                    </a:lnTo>
                    <a:lnTo>
                      <a:pt x="483" y="748"/>
                    </a:lnTo>
                    <a:lnTo>
                      <a:pt x="483" y="608"/>
                    </a:lnTo>
                    <a:lnTo>
                      <a:pt x="543" y="608"/>
                    </a:lnTo>
                    <a:lnTo>
                      <a:pt x="146" y="342"/>
                    </a:lnTo>
                    <a:lnTo>
                      <a:pt x="516" y="721"/>
                    </a:lnTo>
                    <a:lnTo>
                      <a:pt x="539" y="721"/>
                    </a:lnTo>
                    <a:lnTo>
                      <a:pt x="551" y="721"/>
                    </a:lnTo>
                    <a:lnTo>
                      <a:pt x="560" y="718"/>
                    </a:lnTo>
                    <a:lnTo>
                      <a:pt x="569" y="712"/>
                    </a:lnTo>
                    <a:lnTo>
                      <a:pt x="574" y="707"/>
                    </a:lnTo>
                    <a:lnTo>
                      <a:pt x="580" y="700"/>
                    </a:lnTo>
                    <a:lnTo>
                      <a:pt x="581" y="693"/>
                    </a:lnTo>
                    <a:lnTo>
                      <a:pt x="583" y="686"/>
                    </a:lnTo>
                    <a:lnTo>
                      <a:pt x="585" y="677"/>
                    </a:lnTo>
                    <a:lnTo>
                      <a:pt x="583" y="670"/>
                    </a:lnTo>
                    <a:lnTo>
                      <a:pt x="581" y="661"/>
                    </a:lnTo>
                    <a:lnTo>
                      <a:pt x="578" y="654"/>
                    </a:lnTo>
                    <a:lnTo>
                      <a:pt x="574" y="647"/>
                    </a:lnTo>
                    <a:lnTo>
                      <a:pt x="567" y="642"/>
                    </a:lnTo>
                    <a:lnTo>
                      <a:pt x="560" y="638"/>
                    </a:lnTo>
                    <a:lnTo>
                      <a:pt x="550" y="635"/>
                    </a:lnTo>
                    <a:lnTo>
                      <a:pt x="539" y="635"/>
                    </a:lnTo>
                    <a:lnTo>
                      <a:pt x="516" y="635"/>
                    </a:lnTo>
                    <a:lnTo>
                      <a:pt x="516" y="721"/>
                    </a:lnTo>
                    <a:lnTo>
                      <a:pt x="146"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70" name="Group 142"/>
            <p:cNvGrpSpPr>
              <a:grpSpLocks/>
            </p:cNvGrpSpPr>
            <p:nvPr/>
          </p:nvGrpSpPr>
          <p:grpSpPr bwMode="auto">
            <a:xfrm>
              <a:off x="1980" y="2979"/>
              <a:ext cx="1239" cy="1062"/>
              <a:chOff x="1980" y="2979"/>
              <a:chExt cx="1239" cy="1062"/>
            </a:xfrm>
          </p:grpSpPr>
          <p:sp>
            <p:nvSpPr>
              <p:cNvPr id="23574" name="Freeform 103"/>
              <p:cNvSpPr>
                <a:spLocks/>
              </p:cNvSpPr>
              <p:nvPr/>
            </p:nvSpPr>
            <p:spPr bwMode="auto">
              <a:xfrm>
                <a:off x="1980" y="3834"/>
                <a:ext cx="1239" cy="207"/>
              </a:xfrm>
              <a:custGeom>
                <a:avLst/>
                <a:gdLst>
                  <a:gd name="T0" fmla="*/ 24 w 1239"/>
                  <a:gd name="T1" fmla="*/ 37 h 207"/>
                  <a:gd name="T2" fmla="*/ 61 w 1239"/>
                  <a:gd name="T3" fmla="*/ 66 h 207"/>
                  <a:gd name="T4" fmla="*/ 17 w 1239"/>
                  <a:gd name="T5" fmla="*/ 78 h 207"/>
                  <a:gd name="T6" fmla="*/ 38 w 1239"/>
                  <a:gd name="T7" fmla="*/ 0 h 207"/>
                  <a:gd name="T8" fmla="*/ 130 w 1239"/>
                  <a:gd name="T9" fmla="*/ 124 h 207"/>
                  <a:gd name="T10" fmla="*/ 100 w 1239"/>
                  <a:gd name="T11" fmla="*/ 74 h 207"/>
                  <a:gd name="T12" fmla="*/ 155 w 1239"/>
                  <a:gd name="T13" fmla="*/ 76 h 207"/>
                  <a:gd name="T14" fmla="*/ 134 w 1239"/>
                  <a:gd name="T15" fmla="*/ 113 h 207"/>
                  <a:gd name="T16" fmla="*/ 130 w 1239"/>
                  <a:gd name="T17" fmla="*/ 71 h 207"/>
                  <a:gd name="T18" fmla="*/ 215 w 1239"/>
                  <a:gd name="T19" fmla="*/ 85 h 207"/>
                  <a:gd name="T20" fmla="*/ 211 w 1239"/>
                  <a:gd name="T21" fmla="*/ 101 h 207"/>
                  <a:gd name="T22" fmla="*/ 93 w 1239"/>
                  <a:gd name="T23" fmla="*/ 43 h 207"/>
                  <a:gd name="T24" fmla="*/ 241 w 1239"/>
                  <a:gd name="T25" fmla="*/ 138 h 207"/>
                  <a:gd name="T26" fmla="*/ 280 w 1239"/>
                  <a:gd name="T27" fmla="*/ 103 h 207"/>
                  <a:gd name="T28" fmla="*/ 262 w 1239"/>
                  <a:gd name="T29" fmla="*/ 147 h 207"/>
                  <a:gd name="T30" fmla="*/ 285 w 1239"/>
                  <a:gd name="T31" fmla="*/ 119 h 207"/>
                  <a:gd name="T32" fmla="*/ 338 w 1239"/>
                  <a:gd name="T33" fmla="*/ 133 h 207"/>
                  <a:gd name="T34" fmla="*/ 352 w 1239"/>
                  <a:gd name="T35" fmla="*/ 136 h 207"/>
                  <a:gd name="T36" fmla="*/ 432 w 1239"/>
                  <a:gd name="T37" fmla="*/ 187 h 207"/>
                  <a:gd name="T38" fmla="*/ 372 w 1239"/>
                  <a:gd name="T39" fmla="*/ 180 h 207"/>
                  <a:gd name="T40" fmla="*/ 407 w 1239"/>
                  <a:gd name="T41" fmla="*/ 143 h 207"/>
                  <a:gd name="T42" fmla="*/ 405 w 1239"/>
                  <a:gd name="T43" fmla="*/ 126 h 207"/>
                  <a:gd name="T44" fmla="*/ 433 w 1239"/>
                  <a:gd name="T45" fmla="*/ 179 h 207"/>
                  <a:gd name="T46" fmla="*/ 398 w 1239"/>
                  <a:gd name="T47" fmla="*/ 177 h 207"/>
                  <a:gd name="T48" fmla="*/ 571 w 1239"/>
                  <a:gd name="T49" fmla="*/ 115 h 207"/>
                  <a:gd name="T50" fmla="*/ 560 w 1239"/>
                  <a:gd name="T51" fmla="*/ 168 h 207"/>
                  <a:gd name="T52" fmla="*/ 567 w 1239"/>
                  <a:gd name="T53" fmla="*/ 147 h 207"/>
                  <a:gd name="T54" fmla="*/ 624 w 1239"/>
                  <a:gd name="T55" fmla="*/ 163 h 207"/>
                  <a:gd name="T56" fmla="*/ 640 w 1239"/>
                  <a:gd name="T57" fmla="*/ 163 h 207"/>
                  <a:gd name="T58" fmla="*/ 726 w 1239"/>
                  <a:gd name="T59" fmla="*/ 200 h 207"/>
                  <a:gd name="T60" fmla="*/ 666 w 1239"/>
                  <a:gd name="T61" fmla="*/ 203 h 207"/>
                  <a:gd name="T62" fmla="*/ 694 w 1239"/>
                  <a:gd name="T63" fmla="*/ 159 h 207"/>
                  <a:gd name="T64" fmla="*/ 689 w 1239"/>
                  <a:gd name="T65" fmla="*/ 143 h 207"/>
                  <a:gd name="T66" fmla="*/ 726 w 1239"/>
                  <a:gd name="T67" fmla="*/ 189 h 207"/>
                  <a:gd name="T68" fmla="*/ 692 w 1239"/>
                  <a:gd name="T69" fmla="*/ 194 h 207"/>
                  <a:gd name="T70" fmla="*/ 744 w 1239"/>
                  <a:gd name="T71" fmla="*/ 194 h 207"/>
                  <a:gd name="T72" fmla="*/ 756 w 1239"/>
                  <a:gd name="T73" fmla="*/ 140 h 207"/>
                  <a:gd name="T74" fmla="*/ 752 w 1239"/>
                  <a:gd name="T75" fmla="*/ 164 h 207"/>
                  <a:gd name="T76" fmla="*/ 842 w 1239"/>
                  <a:gd name="T77" fmla="*/ 145 h 207"/>
                  <a:gd name="T78" fmla="*/ 848 w 1239"/>
                  <a:gd name="T79" fmla="*/ 189 h 207"/>
                  <a:gd name="T80" fmla="*/ 793 w 1239"/>
                  <a:gd name="T81" fmla="*/ 147 h 207"/>
                  <a:gd name="T82" fmla="*/ 858 w 1239"/>
                  <a:gd name="T83" fmla="*/ 120 h 207"/>
                  <a:gd name="T84" fmla="*/ 860 w 1239"/>
                  <a:gd name="T85" fmla="*/ 101 h 207"/>
                  <a:gd name="T86" fmla="*/ 930 w 1239"/>
                  <a:gd name="T87" fmla="*/ 131 h 207"/>
                  <a:gd name="T88" fmla="*/ 937 w 1239"/>
                  <a:gd name="T89" fmla="*/ 175 h 207"/>
                  <a:gd name="T90" fmla="*/ 881 w 1239"/>
                  <a:gd name="T91" fmla="*/ 136 h 207"/>
                  <a:gd name="T92" fmla="*/ 946 w 1239"/>
                  <a:gd name="T93" fmla="*/ 106 h 207"/>
                  <a:gd name="T94" fmla="*/ 946 w 1239"/>
                  <a:gd name="T95" fmla="*/ 85 h 207"/>
                  <a:gd name="T96" fmla="*/ 1017 w 1239"/>
                  <a:gd name="T97" fmla="*/ 163 h 207"/>
                  <a:gd name="T98" fmla="*/ 976 w 1239"/>
                  <a:gd name="T99" fmla="*/ 126 h 207"/>
                  <a:gd name="T100" fmla="*/ 1040 w 1239"/>
                  <a:gd name="T101" fmla="*/ 117 h 207"/>
                  <a:gd name="T102" fmla="*/ 1004 w 1239"/>
                  <a:gd name="T103" fmla="*/ 112 h 207"/>
                  <a:gd name="T104" fmla="*/ 1020 w 1239"/>
                  <a:gd name="T105" fmla="*/ 149 h 207"/>
                  <a:gd name="T106" fmla="*/ 1068 w 1239"/>
                  <a:gd name="T107" fmla="*/ 94 h 207"/>
                  <a:gd name="T108" fmla="*/ 1122 w 1239"/>
                  <a:gd name="T109" fmla="*/ 133 h 207"/>
                  <a:gd name="T110" fmla="*/ 1084 w 1239"/>
                  <a:gd name="T111" fmla="*/ 143 h 207"/>
                  <a:gd name="T112" fmla="*/ 1163 w 1239"/>
                  <a:gd name="T113" fmla="*/ 119 h 207"/>
                  <a:gd name="T114" fmla="*/ 1130 w 1239"/>
                  <a:gd name="T115" fmla="*/ 74 h 207"/>
                  <a:gd name="T116" fmla="*/ 1186 w 1239"/>
                  <a:gd name="T117" fmla="*/ 74 h 207"/>
                  <a:gd name="T118" fmla="*/ 1193 w 1239"/>
                  <a:gd name="T119" fmla="*/ 101 h 207"/>
                  <a:gd name="T120" fmla="*/ 1144 w 1239"/>
                  <a:gd name="T121" fmla="*/ 85 h 207"/>
                  <a:gd name="T122" fmla="*/ 1239 w 1239"/>
                  <a:gd name="T123" fmla="*/ 30 h 207"/>
                  <a:gd name="T124" fmla="*/ 1189 w 1239"/>
                  <a:gd name="T125" fmla="*/ 45 h 2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9"/>
                  <a:gd name="T190" fmla="*/ 0 h 207"/>
                  <a:gd name="T191" fmla="*/ 1239 w 1239"/>
                  <a:gd name="T192" fmla="*/ 207 h 2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9" h="207">
                    <a:moveTo>
                      <a:pt x="93" y="43"/>
                    </a:moveTo>
                    <a:lnTo>
                      <a:pt x="93" y="43"/>
                    </a:lnTo>
                    <a:lnTo>
                      <a:pt x="79" y="30"/>
                    </a:lnTo>
                    <a:lnTo>
                      <a:pt x="65" y="23"/>
                    </a:lnTo>
                    <a:lnTo>
                      <a:pt x="58" y="20"/>
                    </a:lnTo>
                    <a:lnTo>
                      <a:pt x="49" y="20"/>
                    </a:lnTo>
                    <a:lnTo>
                      <a:pt x="44" y="20"/>
                    </a:lnTo>
                    <a:lnTo>
                      <a:pt x="38" y="22"/>
                    </a:lnTo>
                    <a:lnTo>
                      <a:pt x="33" y="25"/>
                    </a:lnTo>
                    <a:lnTo>
                      <a:pt x="30" y="29"/>
                    </a:lnTo>
                    <a:lnTo>
                      <a:pt x="24" y="37"/>
                    </a:lnTo>
                    <a:lnTo>
                      <a:pt x="23" y="43"/>
                    </a:lnTo>
                    <a:lnTo>
                      <a:pt x="23" y="48"/>
                    </a:lnTo>
                    <a:lnTo>
                      <a:pt x="23" y="53"/>
                    </a:lnTo>
                    <a:lnTo>
                      <a:pt x="24" y="57"/>
                    </a:lnTo>
                    <a:lnTo>
                      <a:pt x="28" y="62"/>
                    </a:lnTo>
                    <a:lnTo>
                      <a:pt x="31" y="66"/>
                    </a:lnTo>
                    <a:lnTo>
                      <a:pt x="42" y="73"/>
                    </a:lnTo>
                    <a:lnTo>
                      <a:pt x="49" y="74"/>
                    </a:lnTo>
                    <a:lnTo>
                      <a:pt x="58" y="74"/>
                    </a:lnTo>
                    <a:lnTo>
                      <a:pt x="61" y="66"/>
                    </a:lnTo>
                    <a:lnTo>
                      <a:pt x="49" y="60"/>
                    </a:lnTo>
                    <a:lnTo>
                      <a:pt x="56" y="46"/>
                    </a:lnTo>
                    <a:lnTo>
                      <a:pt x="88" y="59"/>
                    </a:lnTo>
                    <a:lnTo>
                      <a:pt x="74" y="92"/>
                    </a:lnTo>
                    <a:lnTo>
                      <a:pt x="67" y="94"/>
                    </a:lnTo>
                    <a:lnTo>
                      <a:pt x="56" y="94"/>
                    </a:lnTo>
                    <a:lnTo>
                      <a:pt x="46" y="92"/>
                    </a:lnTo>
                    <a:lnTo>
                      <a:pt x="35" y="90"/>
                    </a:lnTo>
                    <a:lnTo>
                      <a:pt x="26" y="85"/>
                    </a:lnTo>
                    <a:lnTo>
                      <a:pt x="17" y="78"/>
                    </a:lnTo>
                    <a:lnTo>
                      <a:pt x="10" y="71"/>
                    </a:lnTo>
                    <a:lnTo>
                      <a:pt x="5" y="64"/>
                    </a:lnTo>
                    <a:lnTo>
                      <a:pt x="1" y="55"/>
                    </a:lnTo>
                    <a:lnTo>
                      <a:pt x="0" y="46"/>
                    </a:lnTo>
                    <a:lnTo>
                      <a:pt x="1" y="36"/>
                    </a:lnTo>
                    <a:lnTo>
                      <a:pt x="3" y="27"/>
                    </a:lnTo>
                    <a:lnTo>
                      <a:pt x="9" y="18"/>
                    </a:lnTo>
                    <a:lnTo>
                      <a:pt x="14" y="11"/>
                    </a:lnTo>
                    <a:lnTo>
                      <a:pt x="21" y="6"/>
                    </a:lnTo>
                    <a:lnTo>
                      <a:pt x="30" y="2"/>
                    </a:lnTo>
                    <a:lnTo>
                      <a:pt x="38" y="0"/>
                    </a:lnTo>
                    <a:lnTo>
                      <a:pt x="49" y="0"/>
                    </a:lnTo>
                    <a:lnTo>
                      <a:pt x="60" y="2"/>
                    </a:lnTo>
                    <a:lnTo>
                      <a:pt x="70" y="6"/>
                    </a:lnTo>
                    <a:lnTo>
                      <a:pt x="88" y="15"/>
                    </a:lnTo>
                    <a:lnTo>
                      <a:pt x="100" y="25"/>
                    </a:lnTo>
                    <a:lnTo>
                      <a:pt x="93" y="43"/>
                    </a:lnTo>
                    <a:lnTo>
                      <a:pt x="148" y="122"/>
                    </a:lnTo>
                    <a:lnTo>
                      <a:pt x="139" y="124"/>
                    </a:lnTo>
                    <a:lnTo>
                      <a:pt x="130" y="124"/>
                    </a:lnTo>
                    <a:lnTo>
                      <a:pt x="120" y="120"/>
                    </a:lnTo>
                    <a:lnTo>
                      <a:pt x="113" y="119"/>
                    </a:lnTo>
                    <a:lnTo>
                      <a:pt x="107" y="115"/>
                    </a:lnTo>
                    <a:lnTo>
                      <a:pt x="102" y="110"/>
                    </a:lnTo>
                    <a:lnTo>
                      <a:pt x="98" y="104"/>
                    </a:lnTo>
                    <a:lnTo>
                      <a:pt x="97" y="99"/>
                    </a:lnTo>
                    <a:lnTo>
                      <a:pt x="95" y="94"/>
                    </a:lnTo>
                    <a:lnTo>
                      <a:pt x="95" y="87"/>
                    </a:lnTo>
                    <a:lnTo>
                      <a:pt x="97" y="80"/>
                    </a:lnTo>
                    <a:lnTo>
                      <a:pt x="100" y="74"/>
                    </a:lnTo>
                    <a:lnTo>
                      <a:pt x="104" y="69"/>
                    </a:lnTo>
                    <a:lnTo>
                      <a:pt x="107" y="66"/>
                    </a:lnTo>
                    <a:lnTo>
                      <a:pt x="113" y="62"/>
                    </a:lnTo>
                    <a:lnTo>
                      <a:pt x="118" y="60"/>
                    </a:lnTo>
                    <a:lnTo>
                      <a:pt x="125" y="59"/>
                    </a:lnTo>
                    <a:lnTo>
                      <a:pt x="130" y="59"/>
                    </a:lnTo>
                    <a:lnTo>
                      <a:pt x="137" y="60"/>
                    </a:lnTo>
                    <a:lnTo>
                      <a:pt x="142" y="64"/>
                    </a:lnTo>
                    <a:lnTo>
                      <a:pt x="148" y="67"/>
                    </a:lnTo>
                    <a:lnTo>
                      <a:pt x="153" y="71"/>
                    </a:lnTo>
                    <a:lnTo>
                      <a:pt x="155" y="76"/>
                    </a:lnTo>
                    <a:lnTo>
                      <a:pt x="157" y="82"/>
                    </a:lnTo>
                    <a:lnTo>
                      <a:pt x="158" y="89"/>
                    </a:lnTo>
                    <a:lnTo>
                      <a:pt x="158" y="96"/>
                    </a:lnTo>
                    <a:lnTo>
                      <a:pt x="155" y="103"/>
                    </a:lnTo>
                    <a:lnTo>
                      <a:pt x="114" y="89"/>
                    </a:lnTo>
                    <a:lnTo>
                      <a:pt x="114" y="97"/>
                    </a:lnTo>
                    <a:lnTo>
                      <a:pt x="116" y="103"/>
                    </a:lnTo>
                    <a:lnTo>
                      <a:pt x="121" y="108"/>
                    </a:lnTo>
                    <a:lnTo>
                      <a:pt x="128" y="112"/>
                    </a:lnTo>
                    <a:lnTo>
                      <a:pt x="134" y="113"/>
                    </a:lnTo>
                    <a:lnTo>
                      <a:pt x="139" y="113"/>
                    </a:lnTo>
                    <a:lnTo>
                      <a:pt x="151" y="112"/>
                    </a:lnTo>
                    <a:lnTo>
                      <a:pt x="148" y="122"/>
                    </a:lnTo>
                    <a:lnTo>
                      <a:pt x="93" y="43"/>
                    </a:lnTo>
                    <a:lnTo>
                      <a:pt x="142" y="89"/>
                    </a:lnTo>
                    <a:lnTo>
                      <a:pt x="142" y="83"/>
                    </a:lnTo>
                    <a:lnTo>
                      <a:pt x="142" y="78"/>
                    </a:lnTo>
                    <a:lnTo>
                      <a:pt x="139" y="74"/>
                    </a:lnTo>
                    <a:lnTo>
                      <a:pt x="135" y="71"/>
                    </a:lnTo>
                    <a:lnTo>
                      <a:pt x="130" y="71"/>
                    </a:lnTo>
                    <a:lnTo>
                      <a:pt x="125" y="73"/>
                    </a:lnTo>
                    <a:lnTo>
                      <a:pt x="121" y="74"/>
                    </a:lnTo>
                    <a:lnTo>
                      <a:pt x="118" y="80"/>
                    </a:lnTo>
                    <a:lnTo>
                      <a:pt x="142" y="89"/>
                    </a:lnTo>
                    <a:lnTo>
                      <a:pt x="93" y="43"/>
                    </a:lnTo>
                    <a:lnTo>
                      <a:pt x="194" y="89"/>
                    </a:lnTo>
                    <a:lnTo>
                      <a:pt x="199" y="87"/>
                    </a:lnTo>
                    <a:lnTo>
                      <a:pt x="204" y="85"/>
                    </a:lnTo>
                    <a:lnTo>
                      <a:pt x="209" y="85"/>
                    </a:lnTo>
                    <a:lnTo>
                      <a:pt x="215" y="85"/>
                    </a:lnTo>
                    <a:lnTo>
                      <a:pt x="222" y="89"/>
                    </a:lnTo>
                    <a:lnTo>
                      <a:pt x="227" y="94"/>
                    </a:lnTo>
                    <a:lnTo>
                      <a:pt x="231" y="97"/>
                    </a:lnTo>
                    <a:lnTo>
                      <a:pt x="231" y="103"/>
                    </a:lnTo>
                    <a:lnTo>
                      <a:pt x="231" y="108"/>
                    </a:lnTo>
                    <a:lnTo>
                      <a:pt x="231" y="113"/>
                    </a:lnTo>
                    <a:lnTo>
                      <a:pt x="220" y="150"/>
                    </a:lnTo>
                    <a:lnTo>
                      <a:pt x="201" y="145"/>
                    </a:lnTo>
                    <a:lnTo>
                      <a:pt x="211" y="110"/>
                    </a:lnTo>
                    <a:lnTo>
                      <a:pt x="211" y="104"/>
                    </a:lnTo>
                    <a:lnTo>
                      <a:pt x="211" y="101"/>
                    </a:lnTo>
                    <a:lnTo>
                      <a:pt x="209" y="97"/>
                    </a:lnTo>
                    <a:lnTo>
                      <a:pt x="206" y="96"/>
                    </a:lnTo>
                    <a:lnTo>
                      <a:pt x="202" y="96"/>
                    </a:lnTo>
                    <a:lnTo>
                      <a:pt x="199" y="96"/>
                    </a:lnTo>
                    <a:lnTo>
                      <a:pt x="190" y="101"/>
                    </a:lnTo>
                    <a:lnTo>
                      <a:pt x="179" y="138"/>
                    </a:lnTo>
                    <a:lnTo>
                      <a:pt x="162" y="133"/>
                    </a:lnTo>
                    <a:lnTo>
                      <a:pt x="178" y="76"/>
                    </a:lnTo>
                    <a:lnTo>
                      <a:pt x="195" y="82"/>
                    </a:lnTo>
                    <a:lnTo>
                      <a:pt x="194" y="89"/>
                    </a:lnTo>
                    <a:lnTo>
                      <a:pt x="93" y="43"/>
                    </a:lnTo>
                    <a:lnTo>
                      <a:pt x="296" y="163"/>
                    </a:lnTo>
                    <a:lnTo>
                      <a:pt x="287" y="164"/>
                    </a:lnTo>
                    <a:lnTo>
                      <a:pt x="278" y="164"/>
                    </a:lnTo>
                    <a:lnTo>
                      <a:pt x="268" y="163"/>
                    </a:lnTo>
                    <a:lnTo>
                      <a:pt x="261" y="161"/>
                    </a:lnTo>
                    <a:lnTo>
                      <a:pt x="255" y="157"/>
                    </a:lnTo>
                    <a:lnTo>
                      <a:pt x="250" y="154"/>
                    </a:lnTo>
                    <a:lnTo>
                      <a:pt x="245" y="149"/>
                    </a:lnTo>
                    <a:lnTo>
                      <a:pt x="243" y="143"/>
                    </a:lnTo>
                    <a:lnTo>
                      <a:pt x="241" y="138"/>
                    </a:lnTo>
                    <a:lnTo>
                      <a:pt x="241" y="133"/>
                    </a:lnTo>
                    <a:lnTo>
                      <a:pt x="241" y="126"/>
                    </a:lnTo>
                    <a:lnTo>
                      <a:pt x="243" y="119"/>
                    </a:lnTo>
                    <a:lnTo>
                      <a:pt x="246" y="113"/>
                    </a:lnTo>
                    <a:lnTo>
                      <a:pt x="250" y="108"/>
                    </a:lnTo>
                    <a:lnTo>
                      <a:pt x="255" y="104"/>
                    </a:lnTo>
                    <a:lnTo>
                      <a:pt x="261" y="103"/>
                    </a:lnTo>
                    <a:lnTo>
                      <a:pt x="266" y="101"/>
                    </a:lnTo>
                    <a:lnTo>
                      <a:pt x="273" y="101"/>
                    </a:lnTo>
                    <a:lnTo>
                      <a:pt x="280" y="103"/>
                    </a:lnTo>
                    <a:lnTo>
                      <a:pt x="285" y="104"/>
                    </a:lnTo>
                    <a:lnTo>
                      <a:pt x="291" y="106"/>
                    </a:lnTo>
                    <a:lnTo>
                      <a:pt x="296" y="112"/>
                    </a:lnTo>
                    <a:lnTo>
                      <a:pt x="299" y="115"/>
                    </a:lnTo>
                    <a:lnTo>
                      <a:pt x="301" y="122"/>
                    </a:lnTo>
                    <a:lnTo>
                      <a:pt x="303" y="127"/>
                    </a:lnTo>
                    <a:lnTo>
                      <a:pt x="303" y="134"/>
                    </a:lnTo>
                    <a:lnTo>
                      <a:pt x="301" y="143"/>
                    </a:lnTo>
                    <a:lnTo>
                      <a:pt x="259" y="133"/>
                    </a:lnTo>
                    <a:lnTo>
                      <a:pt x="259" y="140"/>
                    </a:lnTo>
                    <a:lnTo>
                      <a:pt x="262" y="147"/>
                    </a:lnTo>
                    <a:lnTo>
                      <a:pt x="268" y="150"/>
                    </a:lnTo>
                    <a:lnTo>
                      <a:pt x="275" y="154"/>
                    </a:lnTo>
                    <a:lnTo>
                      <a:pt x="280" y="154"/>
                    </a:lnTo>
                    <a:lnTo>
                      <a:pt x="285" y="154"/>
                    </a:lnTo>
                    <a:lnTo>
                      <a:pt x="299" y="150"/>
                    </a:lnTo>
                    <a:lnTo>
                      <a:pt x="296" y="163"/>
                    </a:lnTo>
                    <a:lnTo>
                      <a:pt x="93" y="43"/>
                    </a:lnTo>
                    <a:lnTo>
                      <a:pt x="287" y="129"/>
                    </a:lnTo>
                    <a:lnTo>
                      <a:pt x="287" y="124"/>
                    </a:lnTo>
                    <a:lnTo>
                      <a:pt x="285" y="119"/>
                    </a:lnTo>
                    <a:lnTo>
                      <a:pt x="283" y="115"/>
                    </a:lnTo>
                    <a:lnTo>
                      <a:pt x="278" y="113"/>
                    </a:lnTo>
                    <a:lnTo>
                      <a:pt x="273" y="113"/>
                    </a:lnTo>
                    <a:lnTo>
                      <a:pt x="268" y="115"/>
                    </a:lnTo>
                    <a:lnTo>
                      <a:pt x="264" y="119"/>
                    </a:lnTo>
                    <a:lnTo>
                      <a:pt x="262" y="122"/>
                    </a:lnTo>
                    <a:lnTo>
                      <a:pt x="287" y="129"/>
                    </a:lnTo>
                    <a:lnTo>
                      <a:pt x="93" y="43"/>
                    </a:lnTo>
                    <a:lnTo>
                      <a:pt x="338" y="133"/>
                    </a:lnTo>
                    <a:lnTo>
                      <a:pt x="343" y="126"/>
                    </a:lnTo>
                    <a:lnTo>
                      <a:pt x="349" y="122"/>
                    </a:lnTo>
                    <a:lnTo>
                      <a:pt x="354" y="119"/>
                    </a:lnTo>
                    <a:lnTo>
                      <a:pt x="359" y="119"/>
                    </a:lnTo>
                    <a:lnTo>
                      <a:pt x="365" y="122"/>
                    </a:lnTo>
                    <a:lnTo>
                      <a:pt x="372" y="127"/>
                    </a:lnTo>
                    <a:lnTo>
                      <a:pt x="363" y="141"/>
                    </a:lnTo>
                    <a:lnTo>
                      <a:pt x="358" y="138"/>
                    </a:lnTo>
                    <a:lnTo>
                      <a:pt x="352" y="136"/>
                    </a:lnTo>
                    <a:lnTo>
                      <a:pt x="347" y="136"/>
                    </a:lnTo>
                    <a:lnTo>
                      <a:pt x="343" y="138"/>
                    </a:lnTo>
                    <a:lnTo>
                      <a:pt x="338" y="143"/>
                    </a:lnTo>
                    <a:lnTo>
                      <a:pt x="335" y="150"/>
                    </a:lnTo>
                    <a:lnTo>
                      <a:pt x="329" y="175"/>
                    </a:lnTo>
                    <a:lnTo>
                      <a:pt x="310" y="171"/>
                    </a:lnTo>
                    <a:lnTo>
                      <a:pt x="322" y="113"/>
                    </a:lnTo>
                    <a:lnTo>
                      <a:pt x="340" y="117"/>
                    </a:lnTo>
                    <a:lnTo>
                      <a:pt x="338" y="133"/>
                    </a:lnTo>
                    <a:lnTo>
                      <a:pt x="93" y="43"/>
                    </a:lnTo>
                    <a:lnTo>
                      <a:pt x="432" y="187"/>
                    </a:lnTo>
                    <a:lnTo>
                      <a:pt x="423" y="191"/>
                    </a:lnTo>
                    <a:lnTo>
                      <a:pt x="412" y="191"/>
                    </a:lnTo>
                    <a:lnTo>
                      <a:pt x="407" y="189"/>
                    </a:lnTo>
                    <a:lnTo>
                      <a:pt x="405" y="186"/>
                    </a:lnTo>
                    <a:lnTo>
                      <a:pt x="403" y="182"/>
                    </a:lnTo>
                    <a:lnTo>
                      <a:pt x="393" y="186"/>
                    </a:lnTo>
                    <a:lnTo>
                      <a:pt x="382" y="186"/>
                    </a:lnTo>
                    <a:lnTo>
                      <a:pt x="377" y="184"/>
                    </a:lnTo>
                    <a:lnTo>
                      <a:pt x="372" y="180"/>
                    </a:lnTo>
                    <a:lnTo>
                      <a:pt x="368" y="175"/>
                    </a:lnTo>
                    <a:lnTo>
                      <a:pt x="368" y="170"/>
                    </a:lnTo>
                    <a:lnTo>
                      <a:pt x="370" y="164"/>
                    </a:lnTo>
                    <a:lnTo>
                      <a:pt x="372" y="161"/>
                    </a:lnTo>
                    <a:lnTo>
                      <a:pt x="375" y="157"/>
                    </a:lnTo>
                    <a:lnTo>
                      <a:pt x="379" y="156"/>
                    </a:lnTo>
                    <a:lnTo>
                      <a:pt x="391" y="152"/>
                    </a:lnTo>
                    <a:lnTo>
                      <a:pt x="407" y="150"/>
                    </a:lnTo>
                    <a:lnTo>
                      <a:pt x="409" y="147"/>
                    </a:lnTo>
                    <a:lnTo>
                      <a:pt x="407" y="143"/>
                    </a:lnTo>
                    <a:lnTo>
                      <a:pt x="403" y="140"/>
                    </a:lnTo>
                    <a:lnTo>
                      <a:pt x="398" y="138"/>
                    </a:lnTo>
                    <a:lnTo>
                      <a:pt x="393" y="138"/>
                    </a:lnTo>
                    <a:lnTo>
                      <a:pt x="387" y="140"/>
                    </a:lnTo>
                    <a:lnTo>
                      <a:pt x="380" y="141"/>
                    </a:lnTo>
                    <a:lnTo>
                      <a:pt x="375" y="145"/>
                    </a:lnTo>
                    <a:lnTo>
                      <a:pt x="377" y="129"/>
                    </a:lnTo>
                    <a:lnTo>
                      <a:pt x="391" y="126"/>
                    </a:lnTo>
                    <a:lnTo>
                      <a:pt x="405" y="126"/>
                    </a:lnTo>
                    <a:lnTo>
                      <a:pt x="414" y="129"/>
                    </a:lnTo>
                    <a:lnTo>
                      <a:pt x="423" y="133"/>
                    </a:lnTo>
                    <a:lnTo>
                      <a:pt x="426" y="140"/>
                    </a:lnTo>
                    <a:lnTo>
                      <a:pt x="428" y="143"/>
                    </a:lnTo>
                    <a:lnTo>
                      <a:pt x="426" y="149"/>
                    </a:lnTo>
                    <a:lnTo>
                      <a:pt x="423" y="175"/>
                    </a:lnTo>
                    <a:lnTo>
                      <a:pt x="423" y="179"/>
                    </a:lnTo>
                    <a:lnTo>
                      <a:pt x="424" y="180"/>
                    </a:lnTo>
                    <a:lnTo>
                      <a:pt x="428" y="180"/>
                    </a:lnTo>
                    <a:lnTo>
                      <a:pt x="433" y="179"/>
                    </a:lnTo>
                    <a:lnTo>
                      <a:pt x="432" y="187"/>
                    </a:lnTo>
                    <a:lnTo>
                      <a:pt x="93" y="43"/>
                    </a:lnTo>
                    <a:lnTo>
                      <a:pt x="407" y="159"/>
                    </a:lnTo>
                    <a:lnTo>
                      <a:pt x="393" y="163"/>
                    </a:lnTo>
                    <a:lnTo>
                      <a:pt x="389" y="166"/>
                    </a:lnTo>
                    <a:lnTo>
                      <a:pt x="387" y="170"/>
                    </a:lnTo>
                    <a:lnTo>
                      <a:pt x="389" y="173"/>
                    </a:lnTo>
                    <a:lnTo>
                      <a:pt x="393" y="177"/>
                    </a:lnTo>
                    <a:lnTo>
                      <a:pt x="398" y="177"/>
                    </a:lnTo>
                    <a:lnTo>
                      <a:pt x="403" y="173"/>
                    </a:lnTo>
                    <a:lnTo>
                      <a:pt x="407" y="159"/>
                    </a:lnTo>
                    <a:lnTo>
                      <a:pt x="93" y="43"/>
                    </a:lnTo>
                    <a:lnTo>
                      <a:pt x="460" y="196"/>
                    </a:lnTo>
                    <a:lnTo>
                      <a:pt x="440" y="193"/>
                    </a:lnTo>
                    <a:lnTo>
                      <a:pt x="451" y="104"/>
                    </a:lnTo>
                    <a:lnTo>
                      <a:pt x="470" y="108"/>
                    </a:lnTo>
                    <a:lnTo>
                      <a:pt x="460" y="196"/>
                    </a:lnTo>
                    <a:lnTo>
                      <a:pt x="93" y="43"/>
                    </a:lnTo>
                    <a:lnTo>
                      <a:pt x="564" y="115"/>
                    </a:lnTo>
                    <a:lnTo>
                      <a:pt x="571" y="115"/>
                    </a:lnTo>
                    <a:lnTo>
                      <a:pt x="576" y="119"/>
                    </a:lnTo>
                    <a:lnTo>
                      <a:pt x="581" y="120"/>
                    </a:lnTo>
                    <a:lnTo>
                      <a:pt x="585" y="124"/>
                    </a:lnTo>
                    <a:lnTo>
                      <a:pt x="590" y="133"/>
                    </a:lnTo>
                    <a:lnTo>
                      <a:pt x="592" y="143"/>
                    </a:lnTo>
                    <a:lnTo>
                      <a:pt x="588" y="152"/>
                    </a:lnTo>
                    <a:lnTo>
                      <a:pt x="583" y="161"/>
                    </a:lnTo>
                    <a:lnTo>
                      <a:pt x="580" y="164"/>
                    </a:lnTo>
                    <a:lnTo>
                      <a:pt x="574" y="166"/>
                    </a:lnTo>
                    <a:lnTo>
                      <a:pt x="567" y="168"/>
                    </a:lnTo>
                    <a:lnTo>
                      <a:pt x="560" y="168"/>
                    </a:lnTo>
                    <a:lnTo>
                      <a:pt x="543" y="166"/>
                    </a:lnTo>
                    <a:lnTo>
                      <a:pt x="541" y="203"/>
                    </a:lnTo>
                    <a:lnTo>
                      <a:pt x="518" y="201"/>
                    </a:lnTo>
                    <a:lnTo>
                      <a:pt x="523" y="113"/>
                    </a:lnTo>
                    <a:lnTo>
                      <a:pt x="564" y="115"/>
                    </a:lnTo>
                    <a:lnTo>
                      <a:pt x="93" y="43"/>
                    </a:lnTo>
                    <a:lnTo>
                      <a:pt x="544" y="150"/>
                    </a:lnTo>
                    <a:lnTo>
                      <a:pt x="553" y="152"/>
                    </a:lnTo>
                    <a:lnTo>
                      <a:pt x="560" y="150"/>
                    </a:lnTo>
                    <a:lnTo>
                      <a:pt x="565" y="149"/>
                    </a:lnTo>
                    <a:lnTo>
                      <a:pt x="567" y="147"/>
                    </a:lnTo>
                    <a:lnTo>
                      <a:pt x="569" y="141"/>
                    </a:lnTo>
                    <a:lnTo>
                      <a:pt x="567" y="136"/>
                    </a:lnTo>
                    <a:lnTo>
                      <a:pt x="565" y="133"/>
                    </a:lnTo>
                    <a:lnTo>
                      <a:pt x="560" y="131"/>
                    </a:lnTo>
                    <a:lnTo>
                      <a:pt x="553" y="131"/>
                    </a:lnTo>
                    <a:lnTo>
                      <a:pt x="544" y="131"/>
                    </a:lnTo>
                    <a:lnTo>
                      <a:pt x="544" y="150"/>
                    </a:lnTo>
                    <a:lnTo>
                      <a:pt x="93" y="43"/>
                    </a:lnTo>
                    <a:lnTo>
                      <a:pt x="624" y="163"/>
                    </a:lnTo>
                    <a:lnTo>
                      <a:pt x="629" y="154"/>
                    </a:lnTo>
                    <a:lnTo>
                      <a:pt x="632" y="149"/>
                    </a:lnTo>
                    <a:lnTo>
                      <a:pt x="638" y="145"/>
                    </a:lnTo>
                    <a:lnTo>
                      <a:pt x="643" y="145"/>
                    </a:lnTo>
                    <a:lnTo>
                      <a:pt x="648" y="145"/>
                    </a:lnTo>
                    <a:lnTo>
                      <a:pt x="655" y="150"/>
                    </a:lnTo>
                    <a:lnTo>
                      <a:pt x="650" y="166"/>
                    </a:lnTo>
                    <a:lnTo>
                      <a:pt x="645" y="163"/>
                    </a:lnTo>
                    <a:lnTo>
                      <a:pt x="640" y="163"/>
                    </a:lnTo>
                    <a:lnTo>
                      <a:pt x="634" y="163"/>
                    </a:lnTo>
                    <a:lnTo>
                      <a:pt x="631" y="166"/>
                    </a:lnTo>
                    <a:lnTo>
                      <a:pt x="627" y="171"/>
                    </a:lnTo>
                    <a:lnTo>
                      <a:pt x="624" y="180"/>
                    </a:lnTo>
                    <a:lnTo>
                      <a:pt x="624" y="205"/>
                    </a:lnTo>
                    <a:lnTo>
                      <a:pt x="604" y="205"/>
                    </a:lnTo>
                    <a:lnTo>
                      <a:pt x="606" y="145"/>
                    </a:lnTo>
                    <a:lnTo>
                      <a:pt x="624" y="145"/>
                    </a:lnTo>
                    <a:lnTo>
                      <a:pt x="624" y="163"/>
                    </a:lnTo>
                    <a:lnTo>
                      <a:pt x="93" y="43"/>
                    </a:lnTo>
                    <a:lnTo>
                      <a:pt x="726" y="200"/>
                    </a:lnTo>
                    <a:lnTo>
                      <a:pt x="717" y="203"/>
                    </a:lnTo>
                    <a:lnTo>
                      <a:pt x="708" y="205"/>
                    </a:lnTo>
                    <a:lnTo>
                      <a:pt x="701" y="205"/>
                    </a:lnTo>
                    <a:lnTo>
                      <a:pt x="699" y="201"/>
                    </a:lnTo>
                    <a:lnTo>
                      <a:pt x="698" y="200"/>
                    </a:lnTo>
                    <a:lnTo>
                      <a:pt x="689" y="205"/>
                    </a:lnTo>
                    <a:lnTo>
                      <a:pt x="678" y="207"/>
                    </a:lnTo>
                    <a:lnTo>
                      <a:pt x="671" y="205"/>
                    </a:lnTo>
                    <a:lnTo>
                      <a:pt x="666" y="203"/>
                    </a:lnTo>
                    <a:lnTo>
                      <a:pt x="662" y="198"/>
                    </a:lnTo>
                    <a:lnTo>
                      <a:pt x="661" y="193"/>
                    </a:lnTo>
                    <a:lnTo>
                      <a:pt x="661" y="187"/>
                    </a:lnTo>
                    <a:lnTo>
                      <a:pt x="662" y="184"/>
                    </a:lnTo>
                    <a:lnTo>
                      <a:pt x="666" y="180"/>
                    </a:lnTo>
                    <a:lnTo>
                      <a:pt x="669" y="177"/>
                    </a:lnTo>
                    <a:lnTo>
                      <a:pt x="680" y="171"/>
                    </a:lnTo>
                    <a:lnTo>
                      <a:pt x="696" y="166"/>
                    </a:lnTo>
                    <a:lnTo>
                      <a:pt x="696" y="163"/>
                    </a:lnTo>
                    <a:lnTo>
                      <a:pt x="694" y="159"/>
                    </a:lnTo>
                    <a:lnTo>
                      <a:pt x="691" y="157"/>
                    </a:lnTo>
                    <a:lnTo>
                      <a:pt x="685" y="156"/>
                    </a:lnTo>
                    <a:lnTo>
                      <a:pt x="680" y="157"/>
                    </a:lnTo>
                    <a:lnTo>
                      <a:pt x="673" y="159"/>
                    </a:lnTo>
                    <a:lnTo>
                      <a:pt x="668" y="163"/>
                    </a:lnTo>
                    <a:lnTo>
                      <a:pt x="664" y="168"/>
                    </a:lnTo>
                    <a:lnTo>
                      <a:pt x="662" y="152"/>
                    </a:lnTo>
                    <a:lnTo>
                      <a:pt x="675" y="145"/>
                    </a:lnTo>
                    <a:lnTo>
                      <a:pt x="689" y="143"/>
                    </a:lnTo>
                    <a:lnTo>
                      <a:pt x="699" y="145"/>
                    </a:lnTo>
                    <a:lnTo>
                      <a:pt x="708" y="147"/>
                    </a:lnTo>
                    <a:lnTo>
                      <a:pt x="714" y="152"/>
                    </a:lnTo>
                    <a:lnTo>
                      <a:pt x="714" y="157"/>
                    </a:lnTo>
                    <a:lnTo>
                      <a:pt x="715" y="161"/>
                    </a:lnTo>
                    <a:lnTo>
                      <a:pt x="715" y="189"/>
                    </a:lnTo>
                    <a:lnTo>
                      <a:pt x="717" y="191"/>
                    </a:lnTo>
                    <a:lnTo>
                      <a:pt x="719" y="193"/>
                    </a:lnTo>
                    <a:lnTo>
                      <a:pt x="721" y="193"/>
                    </a:lnTo>
                    <a:lnTo>
                      <a:pt x="726" y="189"/>
                    </a:lnTo>
                    <a:lnTo>
                      <a:pt x="726" y="200"/>
                    </a:lnTo>
                    <a:lnTo>
                      <a:pt x="93" y="43"/>
                    </a:lnTo>
                    <a:lnTo>
                      <a:pt x="696" y="175"/>
                    </a:lnTo>
                    <a:lnTo>
                      <a:pt x="684" y="182"/>
                    </a:lnTo>
                    <a:lnTo>
                      <a:pt x="682" y="186"/>
                    </a:lnTo>
                    <a:lnTo>
                      <a:pt x="680" y="189"/>
                    </a:lnTo>
                    <a:lnTo>
                      <a:pt x="682" y="193"/>
                    </a:lnTo>
                    <a:lnTo>
                      <a:pt x="687" y="194"/>
                    </a:lnTo>
                    <a:lnTo>
                      <a:pt x="692" y="194"/>
                    </a:lnTo>
                    <a:lnTo>
                      <a:pt x="698" y="191"/>
                    </a:lnTo>
                    <a:lnTo>
                      <a:pt x="696" y="175"/>
                    </a:lnTo>
                    <a:lnTo>
                      <a:pt x="93" y="43"/>
                    </a:lnTo>
                    <a:lnTo>
                      <a:pt x="789" y="196"/>
                    </a:lnTo>
                    <a:lnTo>
                      <a:pt x="779" y="200"/>
                    </a:lnTo>
                    <a:lnTo>
                      <a:pt x="770" y="201"/>
                    </a:lnTo>
                    <a:lnTo>
                      <a:pt x="761" y="201"/>
                    </a:lnTo>
                    <a:lnTo>
                      <a:pt x="754" y="201"/>
                    </a:lnTo>
                    <a:lnTo>
                      <a:pt x="749" y="198"/>
                    </a:lnTo>
                    <a:lnTo>
                      <a:pt x="744" y="194"/>
                    </a:lnTo>
                    <a:lnTo>
                      <a:pt x="738" y="191"/>
                    </a:lnTo>
                    <a:lnTo>
                      <a:pt x="736" y="186"/>
                    </a:lnTo>
                    <a:lnTo>
                      <a:pt x="733" y="180"/>
                    </a:lnTo>
                    <a:lnTo>
                      <a:pt x="733" y="173"/>
                    </a:lnTo>
                    <a:lnTo>
                      <a:pt x="733" y="166"/>
                    </a:lnTo>
                    <a:lnTo>
                      <a:pt x="733" y="161"/>
                    </a:lnTo>
                    <a:lnTo>
                      <a:pt x="736" y="156"/>
                    </a:lnTo>
                    <a:lnTo>
                      <a:pt x="740" y="150"/>
                    </a:lnTo>
                    <a:lnTo>
                      <a:pt x="745" y="147"/>
                    </a:lnTo>
                    <a:lnTo>
                      <a:pt x="751" y="143"/>
                    </a:lnTo>
                    <a:lnTo>
                      <a:pt x="756" y="140"/>
                    </a:lnTo>
                    <a:lnTo>
                      <a:pt x="765" y="140"/>
                    </a:lnTo>
                    <a:lnTo>
                      <a:pt x="773" y="140"/>
                    </a:lnTo>
                    <a:lnTo>
                      <a:pt x="784" y="141"/>
                    </a:lnTo>
                    <a:lnTo>
                      <a:pt x="786" y="156"/>
                    </a:lnTo>
                    <a:lnTo>
                      <a:pt x="777" y="154"/>
                    </a:lnTo>
                    <a:lnTo>
                      <a:pt x="770" y="154"/>
                    </a:lnTo>
                    <a:lnTo>
                      <a:pt x="763" y="156"/>
                    </a:lnTo>
                    <a:lnTo>
                      <a:pt x="756" y="159"/>
                    </a:lnTo>
                    <a:lnTo>
                      <a:pt x="752" y="164"/>
                    </a:lnTo>
                    <a:lnTo>
                      <a:pt x="752" y="171"/>
                    </a:lnTo>
                    <a:lnTo>
                      <a:pt x="754" y="179"/>
                    </a:lnTo>
                    <a:lnTo>
                      <a:pt x="758" y="184"/>
                    </a:lnTo>
                    <a:lnTo>
                      <a:pt x="765" y="187"/>
                    </a:lnTo>
                    <a:lnTo>
                      <a:pt x="772" y="187"/>
                    </a:lnTo>
                    <a:lnTo>
                      <a:pt x="779" y="187"/>
                    </a:lnTo>
                    <a:lnTo>
                      <a:pt x="788" y="182"/>
                    </a:lnTo>
                    <a:lnTo>
                      <a:pt x="789" y="196"/>
                    </a:lnTo>
                    <a:lnTo>
                      <a:pt x="93" y="43"/>
                    </a:lnTo>
                    <a:lnTo>
                      <a:pt x="842" y="145"/>
                    </a:lnTo>
                    <a:lnTo>
                      <a:pt x="821" y="149"/>
                    </a:lnTo>
                    <a:lnTo>
                      <a:pt x="823" y="173"/>
                    </a:lnTo>
                    <a:lnTo>
                      <a:pt x="825" y="177"/>
                    </a:lnTo>
                    <a:lnTo>
                      <a:pt x="826" y="179"/>
                    </a:lnTo>
                    <a:lnTo>
                      <a:pt x="830" y="180"/>
                    </a:lnTo>
                    <a:lnTo>
                      <a:pt x="833" y="182"/>
                    </a:lnTo>
                    <a:lnTo>
                      <a:pt x="839" y="180"/>
                    </a:lnTo>
                    <a:lnTo>
                      <a:pt x="846" y="177"/>
                    </a:lnTo>
                    <a:lnTo>
                      <a:pt x="848" y="189"/>
                    </a:lnTo>
                    <a:lnTo>
                      <a:pt x="839" y="194"/>
                    </a:lnTo>
                    <a:lnTo>
                      <a:pt x="830" y="196"/>
                    </a:lnTo>
                    <a:lnTo>
                      <a:pt x="821" y="196"/>
                    </a:lnTo>
                    <a:lnTo>
                      <a:pt x="814" y="193"/>
                    </a:lnTo>
                    <a:lnTo>
                      <a:pt x="810" y="189"/>
                    </a:lnTo>
                    <a:lnTo>
                      <a:pt x="807" y="186"/>
                    </a:lnTo>
                    <a:lnTo>
                      <a:pt x="805" y="182"/>
                    </a:lnTo>
                    <a:lnTo>
                      <a:pt x="805" y="175"/>
                    </a:lnTo>
                    <a:lnTo>
                      <a:pt x="802" y="150"/>
                    </a:lnTo>
                    <a:lnTo>
                      <a:pt x="793" y="150"/>
                    </a:lnTo>
                    <a:lnTo>
                      <a:pt x="793" y="147"/>
                    </a:lnTo>
                    <a:lnTo>
                      <a:pt x="814" y="117"/>
                    </a:lnTo>
                    <a:lnTo>
                      <a:pt x="816" y="117"/>
                    </a:lnTo>
                    <a:lnTo>
                      <a:pt x="819" y="134"/>
                    </a:lnTo>
                    <a:lnTo>
                      <a:pt x="840" y="133"/>
                    </a:lnTo>
                    <a:lnTo>
                      <a:pt x="842" y="145"/>
                    </a:lnTo>
                    <a:lnTo>
                      <a:pt x="93" y="43"/>
                    </a:lnTo>
                    <a:lnTo>
                      <a:pt x="867" y="110"/>
                    </a:lnTo>
                    <a:lnTo>
                      <a:pt x="867" y="113"/>
                    </a:lnTo>
                    <a:lnTo>
                      <a:pt x="865" y="117"/>
                    </a:lnTo>
                    <a:lnTo>
                      <a:pt x="863" y="119"/>
                    </a:lnTo>
                    <a:lnTo>
                      <a:pt x="858" y="120"/>
                    </a:lnTo>
                    <a:lnTo>
                      <a:pt x="855" y="120"/>
                    </a:lnTo>
                    <a:lnTo>
                      <a:pt x="851" y="119"/>
                    </a:lnTo>
                    <a:lnTo>
                      <a:pt x="848" y="115"/>
                    </a:lnTo>
                    <a:lnTo>
                      <a:pt x="848" y="112"/>
                    </a:lnTo>
                    <a:lnTo>
                      <a:pt x="848" y="108"/>
                    </a:lnTo>
                    <a:lnTo>
                      <a:pt x="849" y="104"/>
                    </a:lnTo>
                    <a:lnTo>
                      <a:pt x="851" y="101"/>
                    </a:lnTo>
                    <a:lnTo>
                      <a:pt x="856" y="101"/>
                    </a:lnTo>
                    <a:lnTo>
                      <a:pt x="860" y="101"/>
                    </a:lnTo>
                    <a:lnTo>
                      <a:pt x="863" y="103"/>
                    </a:lnTo>
                    <a:lnTo>
                      <a:pt x="867" y="104"/>
                    </a:lnTo>
                    <a:lnTo>
                      <a:pt x="867" y="110"/>
                    </a:lnTo>
                    <a:lnTo>
                      <a:pt x="93" y="43"/>
                    </a:lnTo>
                    <a:lnTo>
                      <a:pt x="877" y="187"/>
                    </a:lnTo>
                    <a:lnTo>
                      <a:pt x="860" y="191"/>
                    </a:lnTo>
                    <a:lnTo>
                      <a:pt x="851" y="131"/>
                    </a:lnTo>
                    <a:lnTo>
                      <a:pt x="869" y="129"/>
                    </a:lnTo>
                    <a:lnTo>
                      <a:pt x="877" y="187"/>
                    </a:lnTo>
                    <a:lnTo>
                      <a:pt x="93" y="43"/>
                    </a:lnTo>
                    <a:lnTo>
                      <a:pt x="930" y="131"/>
                    </a:lnTo>
                    <a:lnTo>
                      <a:pt x="909" y="134"/>
                    </a:lnTo>
                    <a:lnTo>
                      <a:pt x="913" y="159"/>
                    </a:lnTo>
                    <a:lnTo>
                      <a:pt x="914" y="163"/>
                    </a:lnTo>
                    <a:lnTo>
                      <a:pt x="916" y="166"/>
                    </a:lnTo>
                    <a:lnTo>
                      <a:pt x="920" y="168"/>
                    </a:lnTo>
                    <a:lnTo>
                      <a:pt x="923" y="168"/>
                    </a:lnTo>
                    <a:lnTo>
                      <a:pt x="929" y="166"/>
                    </a:lnTo>
                    <a:lnTo>
                      <a:pt x="936" y="163"/>
                    </a:lnTo>
                    <a:lnTo>
                      <a:pt x="937" y="175"/>
                    </a:lnTo>
                    <a:lnTo>
                      <a:pt x="929" y="180"/>
                    </a:lnTo>
                    <a:lnTo>
                      <a:pt x="922" y="182"/>
                    </a:lnTo>
                    <a:lnTo>
                      <a:pt x="913" y="182"/>
                    </a:lnTo>
                    <a:lnTo>
                      <a:pt x="904" y="180"/>
                    </a:lnTo>
                    <a:lnTo>
                      <a:pt x="900" y="177"/>
                    </a:lnTo>
                    <a:lnTo>
                      <a:pt x="899" y="173"/>
                    </a:lnTo>
                    <a:lnTo>
                      <a:pt x="895" y="170"/>
                    </a:lnTo>
                    <a:lnTo>
                      <a:pt x="895" y="164"/>
                    </a:lnTo>
                    <a:lnTo>
                      <a:pt x="890" y="138"/>
                    </a:lnTo>
                    <a:lnTo>
                      <a:pt x="881" y="140"/>
                    </a:lnTo>
                    <a:lnTo>
                      <a:pt x="881" y="136"/>
                    </a:lnTo>
                    <a:lnTo>
                      <a:pt x="900" y="104"/>
                    </a:lnTo>
                    <a:lnTo>
                      <a:pt x="904" y="104"/>
                    </a:lnTo>
                    <a:lnTo>
                      <a:pt x="906" y="122"/>
                    </a:lnTo>
                    <a:lnTo>
                      <a:pt x="929" y="119"/>
                    </a:lnTo>
                    <a:lnTo>
                      <a:pt x="930" y="131"/>
                    </a:lnTo>
                    <a:lnTo>
                      <a:pt x="93" y="43"/>
                    </a:lnTo>
                    <a:lnTo>
                      <a:pt x="953" y="94"/>
                    </a:lnTo>
                    <a:lnTo>
                      <a:pt x="953" y="97"/>
                    </a:lnTo>
                    <a:lnTo>
                      <a:pt x="951" y="101"/>
                    </a:lnTo>
                    <a:lnTo>
                      <a:pt x="950" y="104"/>
                    </a:lnTo>
                    <a:lnTo>
                      <a:pt x="946" y="106"/>
                    </a:lnTo>
                    <a:lnTo>
                      <a:pt x="941" y="106"/>
                    </a:lnTo>
                    <a:lnTo>
                      <a:pt x="937" y="104"/>
                    </a:lnTo>
                    <a:lnTo>
                      <a:pt x="934" y="101"/>
                    </a:lnTo>
                    <a:lnTo>
                      <a:pt x="934" y="97"/>
                    </a:lnTo>
                    <a:lnTo>
                      <a:pt x="934" y="94"/>
                    </a:lnTo>
                    <a:lnTo>
                      <a:pt x="934" y="90"/>
                    </a:lnTo>
                    <a:lnTo>
                      <a:pt x="937" y="87"/>
                    </a:lnTo>
                    <a:lnTo>
                      <a:pt x="941" y="85"/>
                    </a:lnTo>
                    <a:lnTo>
                      <a:pt x="946" y="85"/>
                    </a:lnTo>
                    <a:lnTo>
                      <a:pt x="950" y="87"/>
                    </a:lnTo>
                    <a:lnTo>
                      <a:pt x="951" y="90"/>
                    </a:lnTo>
                    <a:lnTo>
                      <a:pt x="953" y="94"/>
                    </a:lnTo>
                    <a:lnTo>
                      <a:pt x="93" y="43"/>
                    </a:lnTo>
                    <a:lnTo>
                      <a:pt x="969" y="171"/>
                    </a:lnTo>
                    <a:lnTo>
                      <a:pt x="950" y="175"/>
                    </a:lnTo>
                    <a:lnTo>
                      <a:pt x="937" y="117"/>
                    </a:lnTo>
                    <a:lnTo>
                      <a:pt x="957" y="113"/>
                    </a:lnTo>
                    <a:lnTo>
                      <a:pt x="969" y="171"/>
                    </a:lnTo>
                    <a:lnTo>
                      <a:pt x="93" y="43"/>
                    </a:lnTo>
                    <a:lnTo>
                      <a:pt x="1017" y="163"/>
                    </a:lnTo>
                    <a:lnTo>
                      <a:pt x="1010" y="163"/>
                    </a:lnTo>
                    <a:lnTo>
                      <a:pt x="1003" y="163"/>
                    </a:lnTo>
                    <a:lnTo>
                      <a:pt x="997" y="163"/>
                    </a:lnTo>
                    <a:lnTo>
                      <a:pt x="992" y="159"/>
                    </a:lnTo>
                    <a:lnTo>
                      <a:pt x="987" y="156"/>
                    </a:lnTo>
                    <a:lnTo>
                      <a:pt x="981" y="152"/>
                    </a:lnTo>
                    <a:lnTo>
                      <a:pt x="978" y="147"/>
                    </a:lnTo>
                    <a:lnTo>
                      <a:pt x="976" y="140"/>
                    </a:lnTo>
                    <a:lnTo>
                      <a:pt x="976" y="133"/>
                    </a:lnTo>
                    <a:lnTo>
                      <a:pt x="976" y="126"/>
                    </a:lnTo>
                    <a:lnTo>
                      <a:pt x="978" y="120"/>
                    </a:lnTo>
                    <a:lnTo>
                      <a:pt x="981" y="115"/>
                    </a:lnTo>
                    <a:lnTo>
                      <a:pt x="985" y="110"/>
                    </a:lnTo>
                    <a:lnTo>
                      <a:pt x="990" y="106"/>
                    </a:lnTo>
                    <a:lnTo>
                      <a:pt x="1003" y="101"/>
                    </a:lnTo>
                    <a:lnTo>
                      <a:pt x="1013" y="101"/>
                    </a:lnTo>
                    <a:lnTo>
                      <a:pt x="1020" y="101"/>
                    </a:lnTo>
                    <a:lnTo>
                      <a:pt x="1026" y="103"/>
                    </a:lnTo>
                    <a:lnTo>
                      <a:pt x="1031" y="106"/>
                    </a:lnTo>
                    <a:lnTo>
                      <a:pt x="1036" y="110"/>
                    </a:lnTo>
                    <a:lnTo>
                      <a:pt x="1040" y="117"/>
                    </a:lnTo>
                    <a:lnTo>
                      <a:pt x="1043" y="124"/>
                    </a:lnTo>
                    <a:lnTo>
                      <a:pt x="1043" y="133"/>
                    </a:lnTo>
                    <a:lnTo>
                      <a:pt x="1043" y="140"/>
                    </a:lnTo>
                    <a:lnTo>
                      <a:pt x="1040" y="145"/>
                    </a:lnTo>
                    <a:lnTo>
                      <a:pt x="1036" y="150"/>
                    </a:lnTo>
                    <a:lnTo>
                      <a:pt x="1033" y="156"/>
                    </a:lnTo>
                    <a:lnTo>
                      <a:pt x="1027" y="157"/>
                    </a:lnTo>
                    <a:lnTo>
                      <a:pt x="1017" y="163"/>
                    </a:lnTo>
                    <a:lnTo>
                      <a:pt x="93" y="43"/>
                    </a:lnTo>
                    <a:lnTo>
                      <a:pt x="1004" y="112"/>
                    </a:lnTo>
                    <a:lnTo>
                      <a:pt x="999" y="115"/>
                    </a:lnTo>
                    <a:lnTo>
                      <a:pt x="996" y="119"/>
                    </a:lnTo>
                    <a:lnTo>
                      <a:pt x="996" y="126"/>
                    </a:lnTo>
                    <a:lnTo>
                      <a:pt x="996" y="134"/>
                    </a:lnTo>
                    <a:lnTo>
                      <a:pt x="999" y="143"/>
                    </a:lnTo>
                    <a:lnTo>
                      <a:pt x="1004" y="149"/>
                    </a:lnTo>
                    <a:lnTo>
                      <a:pt x="1010" y="152"/>
                    </a:lnTo>
                    <a:lnTo>
                      <a:pt x="1015" y="152"/>
                    </a:lnTo>
                    <a:lnTo>
                      <a:pt x="1020" y="149"/>
                    </a:lnTo>
                    <a:lnTo>
                      <a:pt x="1024" y="143"/>
                    </a:lnTo>
                    <a:lnTo>
                      <a:pt x="1024" y="136"/>
                    </a:lnTo>
                    <a:lnTo>
                      <a:pt x="1022" y="127"/>
                    </a:lnTo>
                    <a:lnTo>
                      <a:pt x="1020" y="120"/>
                    </a:lnTo>
                    <a:lnTo>
                      <a:pt x="1017" y="115"/>
                    </a:lnTo>
                    <a:lnTo>
                      <a:pt x="1011" y="112"/>
                    </a:lnTo>
                    <a:lnTo>
                      <a:pt x="1004" y="112"/>
                    </a:lnTo>
                    <a:lnTo>
                      <a:pt x="93" y="43"/>
                    </a:lnTo>
                    <a:lnTo>
                      <a:pt x="1068" y="94"/>
                    </a:lnTo>
                    <a:lnTo>
                      <a:pt x="1071" y="89"/>
                    </a:lnTo>
                    <a:lnTo>
                      <a:pt x="1075" y="85"/>
                    </a:lnTo>
                    <a:lnTo>
                      <a:pt x="1078" y="82"/>
                    </a:lnTo>
                    <a:lnTo>
                      <a:pt x="1084" y="80"/>
                    </a:lnTo>
                    <a:lnTo>
                      <a:pt x="1093" y="78"/>
                    </a:lnTo>
                    <a:lnTo>
                      <a:pt x="1100" y="80"/>
                    </a:lnTo>
                    <a:lnTo>
                      <a:pt x="1103" y="82"/>
                    </a:lnTo>
                    <a:lnTo>
                      <a:pt x="1107" y="85"/>
                    </a:lnTo>
                    <a:lnTo>
                      <a:pt x="1110" y="90"/>
                    </a:lnTo>
                    <a:lnTo>
                      <a:pt x="1112" y="96"/>
                    </a:lnTo>
                    <a:lnTo>
                      <a:pt x="1122" y="133"/>
                    </a:lnTo>
                    <a:lnTo>
                      <a:pt x="1105" y="138"/>
                    </a:lnTo>
                    <a:lnTo>
                      <a:pt x="1094" y="103"/>
                    </a:lnTo>
                    <a:lnTo>
                      <a:pt x="1093" y="97"/>
                    </a:lnTo>
                    <a:lnTo>
                      <a:pt x="1089" y="94"/>
                    </a:lnTo>
                    <a:lnTo>
                      <a:pt x="1085" y="92"/>
                    </a:lnTo>
                    <a:lnTo>
                      <a:pt x="1082" y="94"/>
                    </a:lnTo>
                    <a:lnTo>
                      <a:pt x="1078" y="94"/>
                    </a:lnTo>
                    <a:lnTo>
                      <a:pt x="1077" y="97"/>
                    </a:lnTo>
                    <a:lnTo>
                      <a:pt x="1071" y="106"/>
                    </a:lnTo>
                    <a:lnTo>
                      <a:pt x="1084" y="143"/>
                    </a:lnTo>
                    <a:lnTo>
                      <a:pt x="1064" y="149"/>
                    </a:lnTo>
                    <a:lnTo>
                      <a:pt x="1048" y="90"/>
                    </a:lnTo>
                    <a:lnTo>
                      <a:pt x="1066" y="85"/>
                    </a:lnTo>
                    <a:lnTo>
                      <a:pt x="1068" y="94"/>
                    </a:lnTo>
                    <a:lnTo>
                      <a:pt x="93" y="43"/>
                    </a:lnTo>
                    <a:lnTo>
                      <a:pt x="1193" y="101"/>
                    </a:lnTo>
                    <a:lnTo>
                      <a:pt x="1188" y="108"/>
                    </a:lnTo>
                    <a:lnTo>
                      <a:pt x="1181" y="112"/>
                    </a:lnTo>
                    <a:lnTo>
                      <a:pt x="1170" y="117"/>
                    </a:lnTo>
                    <a:lnTo>
                      <a:pt x="1163" y="119"/>
                    </a:lnTo>
                    <a:lnTo>
                      <a:pt x="1156" y="119"/>
                    </a:lnTo>
                    <a:lnTo>
                      <a:pt x="1151" y="119"/>
                    </a:lnTo>
                    <a:lnTo>
                      <a:pt x="1144" y="117"/>
                    </a:lnTo>
                    <a:lnTo>
                      <a:pt x="1138" y="113"/>
                    </a:lnTo>
                    <a:lnTo>
                      <a:pt x="1135" y="110"/>
                    </a:lnTo>
                    <a:lnTo>
                      <a:pt x="1131" y="104"/>
                    </a:lnTo>
                    <a:lnTo>
                      <a:pt x="1128" y="99"/>
                    </a:lnTo>
                    <a:lnTo>
                      <a:pt x="1126" y="92"/>
                    </a:lnTo>
                    <a:lnTo>
                      <a:pt x="1126" y="87"/>
                    </a:lnTo>
                    <a:lnTo>
                      <a:pt x="1126" y="80"/>
                    </a:lnTo>
                    <a:lnTo>
                      <a:pt x="1130" y="74"/>
                    </a:lnTo>
                    <a:lnTo>
                      <a:pt x="1131" y="69"/>
                    </a:lnTo>
                    <a:lnTo>
                      <a:pt x="1137" y="66"/>
                    </a:lnTo>
                    <a:lnTo>
                      <a:pt x="1142" y="62"/>
                    </a:lnTo>
                    <a:lnTo>
                      <a:pt x="1147" y="59"/>
                    </a:lnTo>
                    <a:lnTo>
                      <a:pt x="1154" y="57"/>
                    </a:lnTo>
                    <a:lnTo>
                      <a:pt x="1159" y="57"/>
                    </a:lnTo>
                    <a:lnTo>
                      <a:pt x="1167" y="57"/>
                    </a:lnTo>
                    <a:lnTo>
                      <a:pt x="1172" y="60"/>
                    </a:lnTo>
                    <a:lnTo>
                      <a:pt x="1177" y="64"/>
                    </a:lnTo>
                    <a:lnTo>
                      <a:pt x="1181" y="67"/>
                    </a:lnTo>
                    <a:lnTo>
                      <a:pt x="1186" y="74"/>
                    </a:lnTo>
                    <a:lnTo>
                      <a:pt x="1188" y="82"/>
                    </a:lnTo>
                    <a:lnTo>
                      <a:pt x="1147" y="96"/>
                    </a:lnTo>
                    <a:lnTo>
                      <a:pt x="1151" y="101"/>
                    </a:lnTo>
                    <a:lnTo>
                      <a:pt x="1156" y="104"/>
                    </a:lnTo>
                    <a:lnTo>
                      <a:pt x="1163" y="106"/>
                    </a:lnTo>
                    <a:lnTo>
                      <a:pt x="1172" y="104"/>
                    </a:lnTo>
                    <a:lnTo>
                      <a:pt x="1177" y="103"/>
                    </a:lnTo>
                    <a:lnTo>
                      <a:pt x="1181" y="99"/>
                    </a:lnTo>
                    <a:lnTo>
                      <a:pt x="1189" y="89"/>
                    </a:lnTo>
                    <a:lnTo>
                      <a:pt x="1193" y="101"/>
                    </a:lnTo>
                    <a:lnTo>
                      <a:pt x="93" y="43"/>
                    </a:lnTo>
                    <a:lnTo>
                      <a:pt x="1168" y="76"/>
                    </a:lnTo>
                    <a:lnTo>
                      <a:pt x="1167" y="73"/>
                    </a:lnTo>
                    <a:lnTo>
                      <a:pt x="1161" y="69"/>
                    </a:lnTo>
                    <a:lnTo>
                      <a:pt x="1158" y="67"/>
                    </a:lnTo>
                    <a:lnTo>
                      <a:pt x="1152" y="69"/>
                    </a:lnTo>
                    <a:lnTo>
                      <a:pt x="1147" y="71"/>
                    </a:lnTo>
                    <a:lnTo>
                      <a:pt x="1145" y="74"/>
                    </a:lnTo>
                    <a:lnTo>
                      <a:pt x="1144" y="80"/>
                    </a:lnTo>
                    <a:lnTo>
                      <a:pt x="1144" y="85"/>
                    </a:lnTo>
                    <a:lnTo>
                      <a:pt x="1168" y="76"/>
                    </a:lnTo>
                    <a:lnTo>
                      <a:pt x="93" y="43"/>
                    </a:lnTo>
                    <a:lnTo>
                      <a:pt x="1212" y="53"/>
                    </a:lnTo>
                    <a:lnTo>
                      <a:pt x="1214" y="53"/>
                    </a:lnTo>
                    <a:lnTo>
                      <a:pt x="1214" y="45"/>
                    </a:lnTo>
                    <a:lnTo>
                      <a:pt x="1216" y="37"/>
                    </a:lnTo>
                    <a:lnTo>
                      <a:pt x="1219" y="32"/>
                    </a:lnTo>
                    <a:lnTo>
                      <a:pt x="1225" y="30"/>
                    </a:lnTo>
                    <a:lnTo>
                      <a:pt x="1230" y="29"/>
                    </a:lnTo>
                    <a:lnTo>
                      <a:pt x="1239" y="30"/>
                    </a:lnTo>
                    <a:lnTo>
                      <a:pt x="1239" y="48"/>
                    </a:lnTo>
                    <a:lnTo>
                      <a:pt x="1232" y="46"/>
                    </a:lnTo>
                    <a:lnTo>
                      <a:pt x="1226" y="48"/>
                    </a:lnTo>
                    <a:lnTo>
                      <a:pt x="1223" y="50"/>
                    </a:lnTo>
                    <a:lnTo>
                      <a:pt x="1221" y="55"/>
                    </a:lnTo>
                    <a:lnTo>
                      <a:pt x="1219" y="62"/>
                    </a:lnTo>
                    <a:lnTo>
                      <a:pt x="1219" y="69"/>
                    </a:lnTo>
                    <a:lnTo>
                      <a:pt x="1228" y="94"/>
                    </a:lnTo>
                    <a:lnTo>
                      <a:pt x="1211" y="101"/>
                    </a:lnTo>
                    <a:lnTo>
                      <a:pt x="1189" y="45"/>
                    </a:lnTo>
                    <a:lnTo>
                      <a:pt x="1207" y="37"/>
                    </a:lnTo>
                    <a:lnTo>
                      <a:pt x="1212" y="53"/>
                    </a:lnTo>
                    <a:lnTo>
                      <a:pt x="93" y="43"/>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75" name="Freeform 130"/>
              <p:cNvSpPr>
                <a:spLocks/>
              </p:cNvSpPr>
              <p:nvPr/>
            </p:nvSpPr>
            <p:spPr bwMode="auto">
              <a:xfrm>
                <a:off x="2579" y="2979"/>
                <a:ext cx="78" cy="880"/>
              </a:xfrm>
              <a:custGeom>
                <a:avLst/>
                <a:gdLst>
                  <a:gd name="T0" fmla="*/ 42 w 78"/>
                  <a:gd name="T1" fmla="*/ 0 h 880"/>
                  <a:gd name="T2" fmla="*/ 42 w 78"/>
                  <a:gd name="T3" fmla="*/ 0 h 880"/>
                  <a:gd name="T4" fmla="*/ 41 w 78"/>
                  <a:gd name="T5" fmla="*/ 0 h 880"/>
                  <a:gd name="T6" fmla="*/ 41 w 78"/>
                  <a:gd name="T7" fmla="*/ 0 h 880"/>
                  <a:gd name="T8" fmla="*/ 32 w 78"/>
                  <a:gd name="T9" fmla="*/ 0 h 880"/>
                  <a:gd name="T10" fmla="*/ 33 w 78"/>
                  <a:gd name="T11" fmla="*/ 773 h 880"/>
                  <a:gd name="T12" fmla="*/ 2 w 78"/>
                  <a:gd name="T13" fmla="*/ 751 h 880"/>
                  <a:gd name="T14" fmla="*/ 0 w 78"/>
                  <a:gd name="T15" fmla="*/ 753 h 880"/>
                  <a:gd name="T16" fmla="*/ 25 w 78"/>
                  <a:gd name="T17" fmla="*/ 817 h 880"/>
                  <a:gd name="T18" fmla="*/ 25 w 78"/>
                  <a:gd name="T19" fmla="*/ 817 h 880"/>
                  <a:gd name="T20" fmla="*/ 30 w 78"/>
                  <a:gd name="T21" fmla="*/ 847 h 880"/>
                  <a:gd name="T22" fmla="*/ 37 w 78"/>
                  <a:gd name="T23" fmla="*/ 880 h 880"/>
                  <a:gd name="T24" fmla="*/ 37 w 78"/>
                  <a:gd name="T25" fmla="*/ 880 h 880"/>
                  <a:gd name="T26" fmla="*/ 53 w 78"/>
                  <a:gd name="T27" fmla="*/ 817 h 880"/>
                  <a:gd name="T28" fmla="*/ 78 w 78"/>
                  <a:gd name="T29" fmla="*/ 753 h 880"/>
                  <a:gd name="T30" fmla="*/ 78 w 78"/>
                  <a:gd name="T31" fmla="*/ 751 h 880"/>
                  <a:gd name="T32" fmla="*/ 44 w 78"/>
                  <a:gd name="T33" fmla="*/ 773 h 880"/>
                  <a:gd name="T34" fmla="*/ 42 w 78"/>
                  <a:gd name="T35" fmla="*/ 0 h 880"/>
                  <a:gd name="T36" fmla="*/ 42 w 78"/>
                  <a:gd name="T37" fmla="*/ 0 h 8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880"/>
                  <a:gd name="T59" fmla="*/ 78 w 78"/>
                  <a:gd name="T60" fmla="*/ 880 h 8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880">
                    <a:moveTo>
                      <a:pt x="42" y="0"/>
                    </a:moveTo>
                    <a:lnTo>
                      <a:pt x="42" y="0"/>
                    </a:lnTo>
                    <a:lnTo>
                      <a:pt x="41" y="0"/>
                    </a:lnTo>
                    <a:lnTo>
                      <a:pt x="32" y="0"/>
                    </a:lnTo>
                    <a:lnTo>
                      <a:pt x="33" y="773"/>
                    </a:lnTo>
                    <a:lnTo>
                      <a:pt x="2" y="751"/>
                    </a:lnTo>
                    <a:lnTo>
                      <a:pt x="0" y="753"/>
                    </a:lnTo>
                    <a:lnTo>
                      <a:pt x="25" y="817"/>
                    </a:lnTo>
                    <a:lnTo>
                      <a:pt x="30" y="847"/>
                    </a:lnTo>
                    <a:lnTo>
                      <a:pt x="37" y="880"/>
                    </a:lnTo>
                    <a:lnTo>
                      <a:pt x="53" y="817"/>
                    </a:lnTo>
                    <a:lnTo>
                      <a:pt x="78" y="753"/>
                    </a:lnTo>
                    <a:lnTo>
                      <a:pt x="78" y="751"/>
                    </a:lnTo>
                    <a:lnTo>
                      <a:pt x="44" y="773"/>
                    </a:lnTo>
                    <a:lnTo>
                      <a:pt x="42" y="0"/>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23571" name="Group 143"/>
            <p:cNvGrpSpPr>
              <a:grpSpLocks/>
            </p:cNvGrpSpPr>
            <p:nvPr/>
          </p:nvGrpSpPr>
          <p:grpSpPr bwMode="auto">
            <a:xfrm>
              <a:off x="1744" y="2893"/>
              <a:ext cx="823" cy="582"/>
              <a:chOff x="1744" y="2893"/>
              <a:chExt cx="823" cy="582"/>
            </a:xfrm>
          </p:grpSpPr>
          <p:sp>
            <p:nvSpPr>
              <p:cNvPr id="23572" name="Freeform 113"/>
              <p:cNvSpPr>
                <a:spLocks/>
              </p:cNvSpPr>
              <p:nvPr/>
            </p:nvSpPr>
            <p:spPr bwMode="auto">
              <a:xfrm>
                <a:off x="1744" y="2949"/>
                <a:ext cx="823" cy="526"/>
              </a:xfrm>
              <a:custGeom>
                <a:avLst/>
                <a:gdLst>
                  <a:gd name="T0" fmla="*/ 81 w 823"/>
                  <a:gd name="T1" fmla="*/ 78 h 526"/>
                  <a:gd name="T2" fmla="*/ 95 w 823"/>
                  <a:gd name="T3" fmla="*/ 34 h 526"/>
                  <a:gd name="T4" fmla="*/ 81 w 823"/>
                  <a:gd name="T5" fmla="*/ 52 h 526"/>
                  <a:gd name="T6" fmla="*/ 109 w 823"/>
                  <a:gd name="T7" fmla="*/ 106 h 526"/>
                  <a:gd name="T8" fmla="*/ 88 w 823"/>
                  <a:gd name="T9" fmla="*/ 170 h 526"/>
                  <a:gd name="T10" fmla="*/ 102 w 823"/>
                  <a:gd name="T11" fmla="*/ 115 h 526"/>
                  <a:gd name="T12" fmla="*/ 116 w 823"/>
                  <a:gd name="T13" fmla="*/ 186 h 526"/>
                  <a:gd name="T14" fmla="*/ 202 w 823"/>
                  <a:gd name="T15" fmla="*/ 217 h 526"/>
                  <a:gd name="T16" fmla="*/ 195 w 823"/>
                  <a:gd name="T17" fmla="*/ 231 h 526"/>
                  <a:gd name="T18" fmla="*/ 153 w 823"/>
                  <a:gd name="T19" fmla="*/ 237 h 526"/>
                  <a:gd name="T20" fmla="*/ 178 w 823"/>
                  <a:gd name="T21" fmla="*/ 238 h 526"/>
                  <a:gd name="T22" fmla="*/ 188 w 823"/>
                  <a:gd name="T23" fmla="*/ 194 h 526"/>
                  <a:gd name="T24" fmla="*/ 230 w 823"/>
                  <a:gd name="T25" fmla="*/ 226 h 526"/>
                  <a:gd name="T26" fmla="*/ 243 w 823"/>
                  <a:gd name="T27" fmla="*/ 224 h 526"/>
                  <a:gd name="T28" fmla="*/ 257 w 823"/>
                  <a:gd name="T29" fmla="*/ 208 h 526"/>
                  <a:gd name="T30" fmla="*/ 234 w 823"/>
                  <a:gd name="T31" fmla="*/ 307 h 526"/>
                  <a:gd name="T32" fmla="*/ 252 w 823"/>
                  <a:gd name="T33" fmla="*/ 260 h 526"/>
                  <a:gd name="T34" fmla="*/ 296 w 823"/>
                  <a:gd name="T35" fmla="*/ 298 h 526"/>
                  <a:gd name="T36" fmla="*/ 245 w 823"/>
                  <a:gd name="T37" fmla="*/ 316 h 526"/>
                  <a:gd name="T38" fmla="*/ 246 w 823"/>
                  <a:gd name="T39" fmla="*/ 291 h 526"/>
                  <a:gd name="T40" fmla="*/ 278 w 823"/>
                  <a:gd name="T41" fmla="*/ 293 h 526"/>
                  <a:gd name="T42" fmla="*/ 315 w 823"/>
                  <a:gd name="T43" fmla="*/ 342 h 526"/>
                  <a:gd name="T44" fmla="*/ 306 w 823"/>
                  <a:gd name="T45" fmla="*/ 360 h 526"/>
                  <a:gd name="T46" fmla="*/ 308 w 823"/>
                  <a:gd name="T47" fmla="*/ 300 h 526"/>
                  <a:gd name="T48" fmla="*/ 382 w 823"/>
                  <a:gd name="T49" fmla="*/ 339 h 526"/>
                  <a:gd name="T50" fmla="*/ 387 w 823"/>
                  <a:gd name="T51" fmla="*/ 406 h 526"/>
                  <a:gd name="T52" fmla="*/ 378 w 823"/>
                  <a:gd name="T53" fmla="*/ 350 h 526"/>
                  <a:gd name="T54" fmla="*/ 451 w 823"/>
                  <a:gd name="T55" fmla="*/ 434 h 526"/>
                  <a:gd name="T56" fmla="*/ 412 w 823"/>
                  <a:gd name="T57" fmla="*/ 394 h 526"/>
                  <a:gd name="T58" fmla="*/ 456 w 823"/>
                  <a:gd name="T59" fmla="*/ 372 h 526"/>
                  <a:gd name="T60" fmla="*/ 431 w 823"/>
                  <a:gd name="T61" fmla="*/ 399 h 526"/>
                  <a:gd name="T62" fmla="*/ 461 w 823"/>
                  <a:gd name="T63" fmla="*/ 434 h 526"/>
                  <a:gd name="T64" fmla="*/ 444 w 823"/>
                  <a:gd name="T65" fmla="*/ 383 h 526"/>
                  <a:gd name="T66" fmla="*/ 527 w 823"/>
                  <a:gd name="T67" fmla="*/ 404 h 526"/>
                  <a:gd name="T68" fmla="*/ 518 w 823"/>
                  <a:gd name="T69" fmla="*/ 418 h 526"/>
                  <a:gd name="T70" fmla="*/ 592 w 823"/>
                  <a:gd name="T71" fmla="*/ 483 h 526"/>
                  <a:gd name="T72" fmla="*/ 544 w 823"/>
                  <a:gd name="T73" fmla="*/ 475 h 526"/>
                  <a:gd name="T74" fmla="*/ 546 w 823"/>
                  <a:gd name="T75" fmla="*/ 443 h 526"/>
                  <a:gd name="T76" fmla="*/ 555 w 823"/>
                  <a:gd name="T77" fmla="*/ 429 h 526"/>
                  <a:gd name="T78" fmla="*/ 595 w 823"/>
                  <a:gd name="T79" fmla="*/ 436 h 526"/>
                  <a:gd name="T80" fmla="*/ 592 w 823"/>
                  <a:gd name="T81" fmla="*/ 483 h 526"/>
                  <a:gd name="T82" fmla="*/ 555 w 823"/>
                  <a:gd name="T83" fmla="*/ 466 h 526"/>
                  <a:gd name="T84" fmla="*/ 655 w 823"/>
                  <a:gd name="T85" fmla="*/ 441 h 526"/>
                  <a:gd name="T86" fmla="*/ 666 w 823"/>
                  <a:gd name="T87" fmla="*/ 489 h 526"/>
                  <a:gd name="T88" fmla="*/ 611 w 823"/>
                  <a:gd name="T89" fmla="*/ 524 h 526"/>
                  <a:gd name="T90" fmla="*/ 632 w 823"/>
                  <a:gd name="T91" fmla="*/ 487 h 526"/>
                  <a:gd name="T92" fmla="*/ 641 w 823"/>
                  <a:gd name="T93" fmla="*/ 452 h 526"/>
                  <a:gd name="T94" fmla="*/ 95 w 823"/>
                  <a:gd name="T95" fmla="*/ 34 h 526"/>
                  <a:gd name="T96" fmla="*/ 692 w 823"/>
                  <a:gd name="T97" fmla="*/ 434 h 526"/>
                  <a:gd name="T98" fmla="*/ 713 w 823"/>
                  <a:gd name="T99" fmla="*/ 431 h 526"/>
                  <a:gd name="T100" fmla="*/ 738 w 823"/>
                  <a:gd name="T101" fmla="*/ 469 h 526"/>
                  <a:gd name="T102" fmla="*/ 763 w 823"/>
                  <a:gd name="T103" fmla="*/ 503 h 526"/>
                  <a:gd name="T104" fmla="*/ 726 w 823"/>
                  <a:gd name="T105" fmla="*/ 503 h 526"/>
                  <a:gd name="T106" fmla="*/ 726 w 823"/>
                  <a:gd name="T107" fmla="*/ 489 h 526"/>
                  <a:gd name="T108" fmla="*/ 756 w 823"/>
                  <a:gd name="T109" fmla="*/ 461 h 526"/>
                  <a:gd name="T110" fmla="*/ 801 w 823"/>
                  <a:gd name="T111" fmla="*/ 512 h 526"/>
                  <a:gd name="T112" fmla="*/ 791 w 823"/>
                  <a:gd name="T113" fmla="*/ 524 h 526"/>
                  <a:gd name="T114" fmla="*/ 801 w 823"/>
                  <a:gd name="T115" fmla="*/ 445 h 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3"/>
                  <a:gd name="T175" fmla="*/ 0 h 526"/>
                  <a:gd name="T176" fmla="*/ 823 w 823"/>
                  <a:gd name="T177" fmla="*/ 526 h 5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3" h="526">
                    <a:moveTo>
                      <a:pt x="95" y="34"/>
                    </a:moveTo>
                    <a:lnTo>
                      <a:pt x="95" y="34"/>
                    </a:lnTo>
                    <a:lnTo>
                      <a:pt x="98" y="41"/>
                    </a:lnTo>
                    <a:lnTo>
                      <a:pt x="100" y="46"/>
                    </a:lnTo>
                    <a:lnTo>
                      <a:pt x="102" y="52"/>
                    </a:lnTo>
                    <a:lnTo>
                      <a:pt x="100" y="57"/>
                    </a:lnTo>
                    <a:lnTo>
                      <a:pt x="96" y="66"/>
                    </a:lnTo>
                    <a:lnTo>
                      <a:pt x="89" y="73"/>
                    </a:lnTo>
                    <a:lnTo>
                      <a:pt x="81" y="78"/>
                    </a:lnTo>
                    <a:lnTo>
                      <a:pt x="72" y="78"/>
                    </a:lnTo>
                    <a:lnTo>
                      <a:pt x="67" y="76"/>
                    </a:lnTo>
                    <a:lnTo>
                      <a:pt x="61" y="74"/>
                    </a:lnTo>
                    <a:lnTo>
                      <a:pt x="56" y="69"/>
                    </a:lnTo>
                    <a:lnTo>
                      <a:pt x="51" y="64"/>
                    </a:lnTo>
                    <a:lnTo>
                      <a:pt x="42" y="50"/>
                    </a:lnTo>
                    <a:lnTo>
                      <a:pt x="12" y="71"/>
                    </a:lnTo>
                    <a:lnTo>
                      <a:pt x="0" y="52"/>
                    </a:lnTo>
                    <a:lnTo>
                      <a:pt x="72" y="0"/>
                    </a:lnTo>
                    <a:lnTo>
                      <a:pt x="95" y="34"/>
                    </a:lnTo>
                    <a:lnTo>
                      <a:pt x="54" y="41"/>
                    </a:lnTo>
                    <a:lnTo>
                      <a:pt x="61" y="50"/>
                    </a:lnTo>
                    <a:lnTo>
                      <a:pt x="65" y="53"/>
                    </a:lnTo>
                    <a:lnTo>
                      <a:pt x="68" y="57"/>
                    </a:lnTo>
                    <a:lnTo>
                      <a:pt x="72" y="57"/>
                    </a:lnTo>
                    <a:lnTo>
                      <a:pt x="77" y="55"/>
                    </a:lnTo>
                    <a:lnTo>
                      <a:pt x="81" y="52"/>
                    </a:lnTo>
                    <a:lnTo>
                      <a:pt x="81" y="46"/>
                    </a:lnTo>
                    <a:lnTo>
                      <a:pt x="81" y="41"/>
                    </a:lnTo>
                    <a:lnTo>
                      <a:pt x="75" y="36"/>
                    </a:lnTo>
                    <a:lnTo>
                      <a:pt x="72" y="29"/>
                    </a:lnTo>
                    <a:lnTo>
                      <a:pt x="54" y="41"/>
                    </a:lnTo>
                    <a:lnTo>
                      <a:pt x="95" y="34"/>
                    </a:lnTo>
                    <a:lnTo>
                      <a:pt x="102" y="106"/>
                    </a:lnTo>
                    <a:lnTo>
                      <a:pt x="109" y="106"/>
                    </a:lnTo>
                    <a:lnTo>
                      <a:pt x="114" y="108"/>
                    </a:lnTo>
                    <a:lnTo>
                      <a:pt x="118" y="110"/>
                    </a:lnTo>
                    <a:lnTo>
                      <a:pt x="121" y="115"/>
                    </a:lnTo>
                    <a:lnTo>
                      <a:pt x="126" y="122"/>
                    </a:lnTo>
                    <a:lnTo>
                      <a:pt x="126" y="129"/>
                    </a:lnTo>
                    <a:lnTo>
                      <a:pt x="125" y="138"/>
                    </a:lnTo>
                    <a:lnTo>
                      <a:pt x="121" y="141"/>
                    </a:lnTo>
                    <a:lnTo>
                      <a:pt x="118" y="145"/>
                    </a:lnTo>
                    <a:lnTo>
                      <a:pt x="88" y="170"/>
                    </a:lnTo>
                    <a:lnTo>
                      <a:pt x="77" y="156"/>
                    </a:lnTo>
                    <a:lnTo>
                      <a:pt x="104" y="134"/>
                    </a:lnTo>
                    <a:lnTo>
                      <a:pt x="107" y="129"/>
                    </a:lnTo>
                    <a:lnTo>
                      <a:pt x="109" y="126"/>
                    </a:lnTo>
                    <a:lnTo>
                      <a:pt x="109" y="122"/>
                    </a:lnTo>
                    <a:lnTo>
                      <a:pt x="107" y="119"/>
                    </a:lnTo>
                    <a:lnTo>
                      <a:pt x="104" y="115"/>
                    </a:lnTo>
                    <a:lnTo>
                      <a:pt x="102" y="115"/>
                    </a:lnTo>
                    <a:lnTo>
                      <a:pt x="91" y="113"/>
                    </a:lnTo>
                    <a:lnTo>
                      <a:pt x="61" y="138"/>
                    </a:lnTo>
                    <a:lnTo>
                      <a:pt x="51" y="124"/>
                    </a:lnTo>
                    <a:lnTo>
                      <a:pt x="119" y="67"/>
                    </a:lnTo>
                    <a:lnTo>
                      <a:pt x="130" y="82"/>
                    </a:lnTo>
                    <a:lnTo>
                      <a:pt x="102" y="106"/>
                    </a:lnTo>
                    <a:lnTo>
                      <a:pt x="95" y="34"/>
                    </a:lnTo>
                    <a:lnTo>
                      <a:pt x="89" y="214"/>
                    </a:lnTo>
                    <a:lnTo>
                      <a:pt x="75" y="200"/>
                    </a:lnTo>
                    <a:lnTo>
                      <a:pt x="116" y="186"/>
                    </a:lnTo>
                    <a:lnTo>
                      <a:pt x="137" y="134"/>
                    </a:lnTo>
                    <a:lnTo>
                      <a:pt x="151" y="149"/>
                    </a:lnTo>
                    <a:lnTo>
                      <a:pt x="137" y="180"/>
                    </a:lnTo>
                    <a:lnTo>
                      <a:pt x="169" y="168"/>
                    </a:lnTo>
                    <a:lnTo>
                      <a:pt x="183" y="182"/>
                    </a:lnTo>
                    <a:lnTo>
                      <a:pt x="89" y="214"/>
                    </a:lnTo>
                    <a:lnTo>
                      <a:pt x="95" y="34"/>
                    </a:lnTo>
                    <a:lnTo>
                      <a:pt x="208" y="228"/>
                    </a:lnTo>
                    <a:lnTo>
                      <a:pt x="202" y="217"/>
                    </a:lnTo>
                    <a:lnTo>
                      <a:pt x="197" y="210"/>
                    </a:lnTo>
                    <a:lnTo>
                      <a:pt x="193" y="208"/>
                    </a:lnTo>
                    <a:lnTo>
                      <a:pt x="192" y="207"/>
                    </a:lnTo>
                    <a:lnTo>
                      <a:pt x="188" y="208"/>
                    </a:lnTo>
                    <a:lnTo>
                      <a:pt x="188" y="212"/>
                    </a:lnTo>
                    <a:lnTo>
                      <a:pt x="190" y="216"/>
                    </a:lnTo>
                    <a:lnTo>
                      <a:pt x="193" y="226"/>
                    </a:lnTo>
                    <a:lnTo>
                      <a:pt x="195" y="231"/>
                    </a:lnTo>
                    <a:lnTo>
                      <a:pt x="197" y="237"/>
                    </a:lnTo>
                    <a:lnTo>
                      <a:pt x="195" y="244"/>
                    </a:lnTo>
                    <a:lnTo>
                      <a:pt x="192" y="249"/>
                    </a:lnTo>
                    <a:lnTo>
                      <a:pt x="185" y="254"/>
                    </a:lnTo>
                    <a:lnTo>
                      <a:pt x="178" y="256"/>
                    </a:lnTo>
                    <a:lnTo>
                      <a:pt x="169" y="253"/>
                    </a:lnTo>
                    <a:lnTo>
                      <a:pt x="162" y="247"/>
                    </a:lnTo>
                    <a:lnTo>
                      <a:pt x="153" y="237"/>
                    </a:lnTo>
                    <a:lnTo>
                      <a:pt x="148" y="228"/>
                    </a:lnTo>
                    <a:lnTo>
                      <a:pt x="158" y="219"/>
                    </a:lnTo>
                    <a:lnTo>
                      <a:pt x="162" y="228"/>
                    </a:lnTo>
                    <a:lnTo>
                      <a:pt x="169" y="237"/>
                    </a:lnTo>
                    <a:lnTo>
                      <a:pt x="174" y="240"/>
                    </a:lnTo>
                    <a:lnTo>
                      <a:pt x="176" y="240"/>
                    </a:lnTo>
                    <a:lnTo>
                      <a:pt x="178" y="238"/>
                    </a:lnTo>
                    <a:lnTo>
                      <a:pt x="179" y="237"/>
                    </a:lnTo>
                    <a:lnTo>
                      <a:pt x="178" y="231"/>
                    </a:lnTo>
                    <a:lnTo>
                      <a:pt x="174" y="223"/>
                    </a:lnTo>
                    <a:lnTo>
                      <a:pt x="170" y="216"/>
                    </a:lnTo>
                    <a:lnTo>
                      <a:pt x="170" y="210"/>
                    </a:lnTo>
                    <a:lnTo>
                      <a:pt x="170" y="205"/>
                    </a:lnTo>
                    <a:lnTo>
                      <a:pt x="174" y="200"/>
                    </a:lnTo>
                    <a:lnTo>
                      <a:pt x="181" y="194"/>
                    </a:lnTo>
                    <a:lnTo>
                      <a:pt x="188" y="194"/>
                    </a:lnTo>
                    <a:lnTo>
                      <a:pt x="197" y="196"/>
                    </a:lnTo>
                    <a:lnTo>
                      <a:pt x="206" y="203"/>
                    </a:lnTo>
                    <a:lnTo>
                      <a:pt x="211" y="210"/>
                    </a:lnTo>
                    <a:lnTo>
                      <a:pt x="216" y="219"/>
                    </a:lnTo>
                    <a:lnTo>
                      <a:pt x="208" y="228"/>
                    </a:lnTo>
                    <a:lnTo>
                      <a:pt x="95" y="34"/>
                    </a:lnTo>
                    <a:lnTo>
                      <a:pt x="206" y="284"/>
                    </a:lnTo>
                    <a:lnTo>
                      <a:pt x="192" y="272"/>
                    </a:lnTo>
                    <a:lnTo>
                      <a:pt x="230" y="226"/>
                    </a:lnTo>
                    <a:lnTo>
                      <a:pt x="245" y="238"/>
                    </a:lnTo>
                    <a:lnTo>
                      <a:pt x="206" y="284"/>
                    </a:lnTo>
                    <a:lnTo>
                      <a:pt x="95" y="34"/>
                    </a:lnTo>
                    <a:lnTo>
                      <a:pt x="257" y="224"/>
                    </a:lnTo>
                    <a:lnTo>
                      <a:pt x="255" y="226"/>
                    </a:lnTo>
                    <a:lnTo>
                      <a:pt x="250" y="228"/>
                    </a:lnTo>
                    <a:lnTo>
                      <a:pt x="246" y="228"/>
                    </a:lnTo>
                    <a:lnTo>
                      <a:pt x="243" y="224"/>
                    </a:lnTo>
                    <a:lnTo>
                      <a:pt x="241" y="223"/>
                    </a:lnTo>
                    <a:lnTo>
                      <a:pt x="239" y="217"/>
                    </a:lnTo>
                    <a:lnTo>
                      <a:pt x="239" y="214"/>
                    </a:lnTo>
                    <a:lnTo>
                      <a:pt x="241" y="210"/>
                    </a:lnTo>
                    <a:lnTo>
                      <a:pt x="245" y="208"/>
                    </a:lnTo>
                    <a:lnTo>
                      <a:pt x="248" y="207"/>
                    </a:lnTo>
                    <a:lnTo>
                      <a:pt x="253" y="207"/>
                    </a:lnTo>
                    <a:lnTo>
                      <a:pt x="257" y="208"/>
                    </a:lnTo>
                    <a:lnTo>
                      <a:pt x="259" y="212"/>
                    </a:lnTo>
                    <a:lnTo>
                      <a:pt x="260" y="217"/>
                    </a:lnTo>
                    <a:lnTo>
                      <a:pt x="260" y="221"/>
                    </a:lnTo>
                    <a:lnTo>
                      <a:pt x="257" y="224"/>
                    </a:lnTo>
                    <a:lnTo>
                      <a:pt x="95" y="34"/>
                    </a:lnTo>
                    <a:lnTo>
                      <a:pt x="245" y="316"/>
                    </a:lnTo>
                    <a:lnTo>
                      <a:pt x="239" y="312"/>
                    </a:lnTo>
                    <a:lnTo>
                      <a:pt x="234" y="307"/>
                    </a:lnTo>
                    <a:lnTo>
                      <a:pt x="232" y="300"/>
                    </a:lnTo>
                    <a:lnTo>
                      <a:pt x="230" y="295"/>
                    </a:lnTo>
                    <a:lnTo>
                      <a:pt x="229" y="290"/>
                    </a:lnTo>
                    <a:lnTo>
                      <a:pt x="230" y="283"/>
                    </a:lnTo>
                    <a:lnTo>
                      <a:pt x="232" y="277"/>
                    </a:lnTo>
                    <a:lnTo>
                      <a:pt x="236" y="272"/>
                    </a:lnTo>
                    <a:lnTo>
                      <a:pt x="241" y="265"/>
                    </a:lnTo>
                    <a:lnTo>
                      <a:pt x="246" y="261"/>
                    </a:lnTo>
                    <a:lnTo>
                      <a:pt x="252" y="260"/>
                    </a:lnTo>
                    <a:lnTo>
                      <a:pt x="259" y="260"/>
                    </a:lnTo>
                    <a:lnTo>
                      <a:pt x="264" y="260"/>
                    </a:lnTo>
                    <a:lnTo>
                      <a:pt x="271" y="261"/>
                    </a:lnTo>
                    <a:lnTo>
                      <a:pt x="282" y="267"/>
                    </a:lnTo>
                    <a:lnTo>
                      <a:pt x="290" y="275"/>
                    </a:lnTo>
                    <a:lnTo>
                      <a:pt x="294" y="281"/>
                    </a:lnTo>
                    <a:lnTo>
                      <a:pt x="296" y="286"/>
                    </a:lnTo>
                    <a:lnTo>
                      <a:pt x="297" y="291"/>
                    </a:lnTo>
                    <a:lnTo>
                      <a:pt x="296" y="298"/>
                    </a:lnTo>
                    <a:lnTo>
                      <a:pt x="294" y="305"/>
                    </a:lnTo>
                    <a:lnTo>
                      <a:pt x="290" y="312"/>
                    </a:lnTo>
                    <a:lnTo>
                      <a:pt x="285" y="318"/>
                    </a:lnTo>
                    <a:lnTo>
                      <a:pt x="278" y="321"/>
                    </a:lnTo>
                    <a:lnTo>
                      <a:pt x="273" y="325"/>
                    </a:lnTo>
                    <a:lnTo>
                      <a:pt x="266" y="325"/>
                    </a:lnTo>
                    <a:lnTo>
                      <a:pt x="260" y="323"/>
                    </a:lnTo>
                    <a:lnTo>
                      <a:pt x="253" y="321"/>
                    </a:lnTo>
                    <a:lnTo>
                      <a:pt x="245" y="316"/>
                    </a:lnTo>
                    <a:lnTo>
                      <a:pt x="95" y="34"/>
                    </a:lnTo>
                    <a:lnTo>
                      <a:pt x="274" y="275"/>
                    </a:lnTo>
                    <a:lnTo>
                      <a:pt x="269" y="274"/>
                    </a:lnTo>
                    <a:lnTo>
                      <a:pt x="264" y="274"/>
                    </a:lnTo>
                    <a:lnTo>
                      <a:pt x="259" y="277"/>
                    </a:lnTo>
                    <a:lnTo>
                      <a:pt x="252" y="283"/>
                    </a:lnTo>
                    <a:lnTo>
                      <a:pt x="246" y="291"/>
                    </a:lnTo>
                    <a:lnTo>
                      <a:pt x="246" y="298"/>
                    </a:lnTo>
                    <a:lnTo>
                      <a:pt x="248" y="304"/>
                    </a:lnTo>
                    <a:lnTo>
                      <a:pt x="252" y="307"/>
                    </a:lnTo>
                    <a:lnTo>
                      <a:pt x="257" y="311"/>
                    </a:lnTo>
                    <a:lnTo>
                      <a:pt x="262" y="309"/>
                    </a:lnTo>
                    <a:lnTo>
                      <a:pt x="267" y="305"/>
                    </a:lnTo>
                    <a:lnTo>
                      <a:pt x="274" y="300"/>
                    </a:lnTo>
                    <a:lnTo>
                      <a:pt x="278" y="293"/>
                    </a:lnTo>
                    <a:lnTo>
                      <a:pt x="280" y="286"/>
                    </a:lnTo>
                    <a:lnTo>
                      <a:pt x="280" y="281"/>
                    </a:lnTo>
                    <a:lnTo>
                      <a:pt x="274" y="275"/>
                    </a:lnTo>
                    <a:lnTo>
                      <a:pt x="95" y="34"/>
                    </a:lnTo>
                    <a:lnTo>
                      <a:pt x="349" y="330"/>
                    </a:lnTo>
                    <a:lnTo>
                      <a:pt x="329" y="318"/>
                    </a:lnTo>
                    <a:lnTo>
                      <a:pt x="317" y="339"/>
                    </a:lnTo>
                    <a:lnTo>
                      <a:pt x="315" y="342"/>
                    </a:lnTo>
                    <a:lnTo>
                      <a:pt x="315" y="346"/>
                    </a:lnTo>
                    <a:lnTo>
                      <a:pt x="315" y="348"/>
                    </a:lnTo>
                    <a:lnTo>
                      <a:pt x="319" y="351"/>
                    </a:lnTo>
                    <a:lnTo>
                      <a:pt x="324" y="353"/>
                    </a:lnTo>
                    <a:lnTo>
                      <a:pt x="331" y="355"/>
                    </a:lnTo>
                    <a:lnTo>
                      <a:pt x="324" y="367"/>
                    </a:lnTo>
                    <a:lnTo>
                      <a:pt x="315" y="364"/>
                    </a:lnTo>
                    <a:lnTo>
                      <a:pt x="306" y="360"/>
                    </a:lnTo>
                    <a:lnTo>
                      <a:pt x="299" y="355"/>
                    </a:lnTo>
                    <a:lnTo>
                      <a:pt x="296" y="348"/>
                    </a:lnTo>
                    <a:lnTo>
                      <a:pt x="296" y="342"/>
                    </a:lnTo>
                    <a:lnTo>
                      <a:pt x="296" y="339"/>
                    </a:lnTo>
                    <a:lnTo>
                      <a:pt x="297" y="334"/>
                    </a:lnTo>
                    <a:lnTo>
                      <a:pt x="299" y="328"/>
                    </a:lnTo>
                    <a:lnTo>
                      <a:pt x="313" y="307"/>
                    </a:lnTo>
                    <a:lnTo>
                      <a:pt x="306" y="302"/>
                    </a:lnTo>
                    <a:lnTo>
                      <a:pt x="308" y="300"/>
                    </a:lnTo>
                    <a:lnTo>
                      <a:pt x="345" y="290"/>
                    </a:lnTo>
                    <a:lnTo>
                      <a:pt x="347" y="291"/>
                    </a:lnTo>
                    <a:lnTo>
                      <a:pt x="336" y="307"/>
                    </a:lnTo>
                    <a:lnTo>
                      <a:pt x="356" y="318"/>
                    </a:lnTo>
                    <a:lnTo>
                      <a:pt x="349" y="330"/>
                    </a:lnTo>
                    <a:lnTo>
                      <a:pt x="95" y="34"/>
                    </a:lnTo>
                    <a:lnTo>
                      <a:pt x="375" y="341"/>
                    </a:lnTo>
                    <a:lnTo>
                      <a:pt x="377" y="341"/>
                    </a:lnTo>
                    <a:lnTo>
                      <a:pt x="382" y="339"/>
                    </a:lnTo>
                    <a:lnTo>
                      <a:pt x="387" y="339"/>
                    </a:lnTo>
                    <a:lnTo>
                      <a:pt x="393" y="339"/>
                    </a:lnTo>
                    <a:lnTo>
                      <a:pt x="398" y="342"/>
                    </a:lnTo>
                    <a:lnTo>
                      <a:pt x="403" y="348"/>
                    </a:lnTo>
                    <a:lnTo>
                      <a:pt x="408" y="355"/>
                    </a:lnTo>
                    <a:lnTo>
                      <a:pt x="408" y="362"/>
                    </a:lnTo>
                    <a:lnTo>
                      <a:pt x="408" y="367"/>
                    </a:lnTo>
                    <a:lnTo>
                      <a:pt x="405" y="372"/>
                    </a:lnTo>
                    <a:lnTo>
                      <a:pt x="387" y="406"/>
                    </a:lnTo>
                    <a:lnTo>
                      <a:pt x="370" y="397"/>
                    </a:lnTo>
                    <a:lnTo>
                      <a:pt x="387" y="367"/>
                    </a:lnTo>
                    <a:lnTo>
                      <a:pt x="389" y="362"/>
                    </a:lnTo>
                    <a:lnTo>
                      <a:pt x="389" y="357"/>
                    </a:lnTo>
                    <a:lnTo>
                      <a:pt x="387" y="353"/>
                    </a:lnTo>
                    <a:lnTo>
                      <a:pt x="386" y="351"/>
                    </a:lnTo>
                    <a:lnTo>
                      <a:pt x="382" y="350"/>
                    </a:lnTo>
                    <a:lnTo>
                      <a:pt x="378" y="350"/>
                    </a:lnTo>
                    <a:lnTo>
                      <a:pt x="370" y="353"/>
                    </a:lnTo>
                    <a:lnTo>
                      <a:pt x="350" y="387"/>
                    </a:lnTo>
                    <a:lnTo>
                      <a:pt x="334" y="376"/>
                    </a:lnTo>
                    <a:lnTo>
                      <a:pt x="378" y="298"/>
                    </a:lnTo>
                    <a:lnTo>
                      <a:pt x="394" y="309"/>
                    </a:lnTo>
                    <a:lnTo>
                      <a:pt x="375" y="341"/>
                    </a:lnTo>
                    <a:lnTo>
                      <a:pt x="95" y="34"/>
                    </a:lnTo>
                    <a:lnTo>
                      <a:pt x="461" y="434"/>
                    </a:lnTo>
                    <a:lnTo>
                      <a:pt x="451" y="434"/>
                    </a:lnTo>
                    <a:lnTo>
                      <a:pt x="444" y="434"/>
                    </a:lnTo>
                    <a:lnTo>
                      <a:pt x="433" y="431"/>
                    </a:lnTo>
                    <a:lnTo>
                      <a:pt x="426" y="427"/>
                    </a:lnTo>
                    <a:lnTo>
                      <a:pt x="421" y="422"/>
                    </a:lnTo>
                    <a:lnTo>
                      <a:pt x="417" y="416"/>
                    </a:lnTo>
                    <a:lnTo>
                      <a:pt x="414" y="411"/>
                    </a:lnTo>
                    <a:lnTo>
                      <a:pt x="412" y="406"/>
                    </a:lnTo>
                    <a:lnTo>
                      <a:pt x="412" y="399"/>
                    </a:lnTo>
                    <a:lnTo>
                      <a:pt x="412" y="394"/>
                    </a:lnTo>
                    <a:lnTo>
                      <a:pt x="414" y="387"/>
                    </a:lnTo>
                    <a:lnTo>
                      <a:pt x="417" y="381"/>
                    </a:lnTo>
                    <a:lnTo>
                      <a:pt x="423" y="376"/>
                    </a:lnTo>
                    <a:lnTo>
                      <a:pt x="426" y="372"/>
                    </a:lnTo>
                    <a:lnTo>
                      <a:pt x="431" y="371"/>
                    </a:lnTo>
                    <a:lnTo>
                      <a:pt x="438" y="369"/>
                    </a:lnTo>
                    <a:lnTo>
                      <a:pt x="444" y="369"/>
                    </a:lnTo>
                    <a:lnTo>
                      <a:pt x="451" y="371"/>
                    </a:lnTo>
                    <a:lnTo>
                      <a:pt x="456" y="372"/>
                    </a:lnTo>
                    <a:lnTo>
                      <a:pt x="461" y="376"/>
                    </a:lnTo>
                    <a:lnTo>
                      <a:pt x="467" y="379"/>
                    </a:lnTo>
                    <a:lnTo>
                      <a:pt x="470" y="385"/>
                    </a:lnTo>
                    <a:lnTo>
                      <a:pt x="474" y="390"/>
                    </a:lnTo>
                    <a:lnTo>
                      <a:pt x="474" y="395"/>
                    </a:lnTo>
                    <a:lnTo>
                      <a:pt x="474" y="402"/>
                    </a:lnTo>
                    <a:lnTo>
                      <a:pt x="474" y="409"/>
                    </a:lnTo>
                    <a:lnTo>
                      <a:pt x="470" y="416"/>
                    </a:lnTo>
                    <a:lnTo>
                      <a:pt x="431" y="399"/>
                    </a:lnTo>
                    <a:lnTo>
                      <a:pt x="430" y="406"/>
                    </a:lnTo>
                    <a:lnTo>
                      <a:pt x="431" y="411"/>
                    </a:lnTo>
                    <a:lnTo>
                      <a:pt x="435" y="416"/>
                    </a:lnTo>
                    <a:lnTo>
                      <a:pt x="442" y="422"/>
                    </a:lnTo>
                    <a:lnTo>
                      <a:pt x="447" y="424"/>
                    </a:lnTo>
                    <a:lnTo>
                      <a:pt x="453" y="425"/>
                    </a:lnTo>
                    <a:lnTo>
                      <a:pt x="465" y="424"/>
                    </a:lnTo>
                    <a:lnTo>
                      <a:pt x="461" y="434"/>
                    </a:lnTo>
                    <a:lnTo>
                      <a:pt x="95" y="34"/>
                    </a:lnTo>
                    <a:lnTo>
                      <a:pt x="460" y="401"/>
                    </a:lnTo>
                    <a:lnTo>
                      <a:pt x="460" y="395"/>
                    </a:lnTo>
                    <a:lnTo>
                      <a:pt x="460" y="390"/>
                    </a:lnTo>
                    <a:lnTo>
                      <a:pt x="458" y="387"/>
                    </a:lnTo>
                    <a:lnTo>
                      <a:pt x="453" y="383"/>
                    </a:lnTo>
                    <a:lnTo>
                      <a:pt x="447" y="381"/>
                    </a:lnTo>
                    <a:lnTo>
                      <a:pt x="444" y="383"/>
                    </a:lnTo>
                    <a:lnTo>
                      <a:pt x="438" y="385"/>
                    </a:lnTo>
                    <a:lnTo>
                      <a:pt x="435" y="390"/>
                    </a:lnTo>
                    <a:lnTo>
                      <a:pt x="460" y="401"/>
                    </a:lnTo>
                    <a:lnTo>
                      <a:pt x="95" y="34"/>
                    </a:lnTo>
                    <a:lnTo>
                      <a:pt x="507" y="415"/>
                    </a:lnTo>
                    <a:lnTo>
                      <a:pt x="514" y="408"/>
                    </a:lnTo>
                    <a:lnTo>
                      <a:pt x="521" y="404"/>
                    </a:lnTo>
                    <a:lnTo>
                      <a:pt x="527" y="404"/>
                    </a:lnTo>
                    <a:lnTo>
                      <a:pt x="532" y="404"/>
                    </a:lnTo>
                    <a:lnTo>
                      <a:pt x="537" y="408"/>
                    </a:lnTo>
                    <a:lnTo>
                      <a:pt x="542" y="415"/>
                    </a:lnTo>
                    <a:lnTo>
                      <a:pt x="530" y="427"/>
                    </a:lnTo>
                    <a:lnTo>
                      <a:pt x="527" y="422"/>
                    </a:lnTo>
                    <a:lnTo>
                      <a:pt x="521" y="420"/>
                    </a:lnTo>
                    <a:lnTo>
                      <a:pt x="518" y="418"/>
                    </a:lnTo>
                    <a:lnTo>
                      <a:pt x="512" y="420"/>
                    </a:lnTo>
                    <a:lnTo>
                      <a:pt x="507" y="424"/>
                    </a:lnTo>
                    <a:lnTo>
                      <a:pt x="502" y="431"/>
                    </a:lnTo>
                    <a:lnTo>
                      <a:pt x="491" y="454"/>
                    </a:lnTo>
                    <a:lnTo>
                      <a:pt x="474" y="446"/>
                    </a:lnTo>
                    <a:lnTo>
                      <a:pt x="497" y="392"/>
                    </a:lnTo>
                    <a:lnTo>
                      <a:pt x="514" y="399"/>
                    </a:lnTo>
                    <a:lnTo>
                      <a:pt x="507" y="415"/>
                    </a:lnTo>
                    <a:lnTo>
                      <a:pt x="95" y="34"/>
                    </a:lnTo>
                    <a:lnTo>
                      <a:pt x="592" y="483"/>
                    </a:lnTo>
                    <a:lnTo>
                      <a:pt x="581" y="485"/>
                    </a:lnTo>
                    <a:lnTo>
                      <a:pt x="572" y="483"/>
                    </a:lnTo>
                    <a:lnTo>
                      <a:pt x="567" y="480"/>
                    </a:lnTo>
                    <a:lnTo>
                      <a:pt x="565" y="478"/>
                    </a:lnTo>
                    <a:lnTo>
                      <a:pt x="565" y="475"/>
                    </a:lnTo>
                    <a:lnTo>
                      <a:pt x="553" y="476"/>
                    </a:lnTo>
                    <a:lnTo>
                      <a:pt x="544" y="475"/>
                    </a:lnTo>
                    <a:lnTo>
                      <a:pt x="539" y="471"/>
                    </a:lnTo>
                    <a:lnTo>
                      <a:pt x="534" y="466"/>
                    </a:lnTo>
                    <a:lnTo>
                      <a:pt x="532" y="461"/>
                    </a:lnTo>
                    <a:lnTo>
                      <a:pt x="532" y="455"/>
                    </a:lnTo>
                    <a:lnTo>
                      <a:pt x="535" y="452"/>
                    </a:lnTo>
                    <a:lnTo>
                      <a:pt x="537" y="448"/>
                    </a:lnTo>
                    <a:lnTo>
                      <a:pt x="541" y="445"/>
                    </a:lnTo>
                    <a:lnTo>
                      <a:pt x="546" y="443"/>
                    </a:lnTo>
                    <a:lnTo>
                      <a:pt x="556" y="443"/>
                    </a:lnTo>
                    <a:lnTo>
                      <a:pt x="574" y="443"/>
                    </a:lnTo>
                    <a:lnTo>
                      <a:pt x="576" y="439"/>
                    </a:lnTo>
                    <a:lnTo>
                      <a:pt x="574" y="436"/>
                    </a:lnTo>
                    <a:lnTo>
                      <a:pt x="572" y="432"/>
                    </a:lnTo>
                    <a:lnTo>
                      <a:pt x="567" y="431"/>
                    </a:lnTo>
                    <a:lnTo>
                      <a:pt x="562" y="429"/>
                    </a:lnTo>
                    <a:lnTo>
                      <a:pt x="555" y="429"/>
                    </a:lnTo>
                    <a:lnTo>
                      <a:pt x="549" y="431"/>
                    </a:lnTo>
                    <a:lnTo>
                      <a:pt x="542" y="432"/>
                    </a:lnTo>
                    <a:lnTo>
                      <a:pt x="548" y="418"/>
                    </a:lnTo>
                    <a:lnTo>
                      <a:pt x="562" y="416"/>
                    </a:lnTo>
                    <a:lnTo>
                      <a:pt x="574" y="418"/>
                    </a:lnTo>
                    <a:lnTo>
                      <a:pt x="585" y="424"/>
                    </a:lnTo>
                    <a:lnTo>
                      <a:pt x="592" y="429"/>
                    </a:lnTo>
                    <a:lnTo>
                      <a:pt x="595" y="436"/>
                    </a:lnTo>
                    <a:lnTo>
                      <a:pt x="595" y="439"/>
                    </a:lnTo>
                    <a:lnTo>
                      <a:pt x="594" y="445"/>
                    </a:lnTo>
                    <a:lnTo>
                      <a:pt x="585" y="469"/>
                    </a:lnTo>
                    <a:lnTo>
                      <a:pt x="585" y="473"/>
                    </a:lnTo>
                    <a:lnTo>
                      <a:pt x="586" y="475"/>
                    </a:lnTo>
                    <a:lnTo>
                      <a:pt x="590" y="475"/>
                    </a:lnTo>
                    <a:lnTo>
                      <a:pt x="595" y="475"/>
                    </a:lnTo>
                    <a:lnTo>
                      <a:pt x="592" y="483"/>
                    </a:lnTo>
                    <a:lnTo>
                      <a:pt x="95" y="34"/>
                    </a:lnTo>
                    <a:lnTo>
                      <a:pt x="571" y="452"/>
                    </a:lnTo>
                    <a:lnTo>
                      <a:pt x="558" y="454"/>
                    </a:lnTo>
                    <a:lnTo>
                      <a:pt x="555" y="455"/>
                    </a:lnTo>
                    <a:lnTo>
                      <a:pt x="551" y="459"/>
                    </a:lnTo>
                    <a:lnTo>
                      <a:pt x="551" y="464"/>
                    </a:lnTo>
                    <a:lnTo>
                      <a:pt x="555" y="466"/>
                    </a:lnTo>
                    <a:lnTo>
                      <a:pt x="562" y="468"/>
                    </a:lnTo>
                    <a:lnTo>
                      <a:pt x="567" y="466"/>
                    </a:lnTo>
                    <a:lnTo>
                      <a:pt x="571" y="452"/>
                    </a:lnTo>
                    <a:lnTo>
                      <a:pt x="95" y="34"/>
                    </a:lnTo>
                    <a:lnTo>
                      <a:pt x="632" y="441"/>
                    </a:lnTo>
                    <a:lnTo>
                      <a:pt x="641" y="439"/>
                    </a:lnTo>
                    <a:lnTo>
                      <a:pt x="650" y="439"/>
                    </a:lnTo>
                    <a:lnTo>
                      <a:pt x="655" y="441"/>
                    </a:lnTo>
                    <a:lnTo>
                      <a:pt x="660" y="445"/>
                    </a:lnTo>
                    <a:lnTo>
                      <a:pt x="664" y="448"/>
                    </a:lnTo>
                    <a:lnTo>
                      <a:pt x="668" y="454"/>
                    </a:lnTo>
                    <a:lnTo>
                      <a:pt x="669" y="459"/>
                    </a:lnTo>
                    <a:lnTo>
                      <a:pt x="671" y="464"/>
                    </a:lnTo>
                    <a:lnTo>
                      <a:pt x="671" y="469"/>
                    </a:lnTo>
                    <a:lnTo>
                      <a:pt x="669" y="476"/>
                    </a:lnTo>
                    <a:lnTo>
                      <a:pt x="668" y="483"/>
                    </a:lnTo>
                    <a:lnTo>
                      <a:pt x="666" y="489"/>
                    </a:lnTo>
                    <a:lnTo>
                      <a:pt x="660" y="492"/>
                    </a:lnTo>
                    <a:lnTo>
                      <a:pt x="657" y="498"/>
                    </a:lnTo>
                    <a:lnTo>
                      <a:pt x="652" y="499"/>
                    </a:lnTo>
                    <a:lnTo>
                      <a:pt x="646" y="501"/>
                    </a:lnTo>
                    <a:lnTo>
                      <a:pt x="639" y="501"/>
                    </a:lnTo>
                    <a:lnTo>
                      <a:pt x="634" y="499"/>
                    </a:lnTo>
                    <a:lnTo>
                      <a:pt x="627" y="498"/>
                    </a:lnTo>
                    <a:lnTo>
                      <a:pt x="620" y="492"/>
                    </a:lnTo>
                    <a:lnTo>
                      <a:pt x="611" y="524"/>
                    </a:lnTo>
                    <a:lnTo>
                      <a:pt x="594" y="521"/>
                    </a:lnTo>
                    <a:lnTo>
                      <a:pt x="615" y="432"/>
                    </a:lnTo>
                    <a:lnTo>
                      <a:pt x="632" y="438"/>
                    </a:lnTo>
                    <a:lnTo>
                      <a:pt x="632" y="441"/>
                    </a:lnTo>
                    <a:lnTo>
                      <a:pt x="95" y="34"/>
                    </a:lnTo>
                    <a:lnTo>
                      <a:pt x="622" y="480"/>
                    </a:lnTo>
                    <a:lnTo>
                      <a:pt x="627" y="485"/>
                    </a:lnTo>
                    <a:lnTo>
                      <a:pt x="632" y="487"/>
                    </a:lnTo>
                    <a:lnTo>
                      <a:pt x="639" y="487"/>
                    </a:lnTo>
                    <a:lnTo>
                      <a:pt x="645" y="485"/>
                    </a:lnTo>
                    <a:lnTo>
                      <a:pt x="648" y="480"/>
                    </a:lnTo>
                    <a:lnTo>
                      <a:pt x="652" y="473"/>
                    </a:lnTo>
                    <a:lnTo>
                      <a:pt x="652" y="464"/>
                    </a:lnTo>
                    <a:lnTo>
                      <a:pt x="650" y="459"/>
                    </a:lnTo>
                    <a:lnTo>
                      <a:pt x="646" y="454"/>
                    </a:lnTo>
                    <a:lnTo>
                      <a:pt x="641" y="452"/>
                    </a:lnTo>
                    <a:lnTo>
                      <a:pt x="636" y="452"/>
                    </a:lnTo>
                    <a:lnTo>
                      <a:pt x="629" y="454"/>
                    </a:lnTo>
                    <a:lnTo>
                      <a:pt x="622" y="480"/>
                    </a:lnTo>
                    <a:lnTo>
                      <a:pt x="95" y="34"/>
                    </a:lnTo>
                    <a:lnTo>
                      <a:pt x="698" y="512"/>
                    </a:lnTo>
                    <a:lnTo>
                      <a:pt x="678" y="508"/>
                    </a:lnTo>
                    <a:lnTo>
                      <a:pt x="690" y="450"/>
                    </a:lnTo>
                    <a:lnTo>
                      <a:pt x="708" y="454"/>
                    </a:lnTo>
                    <a:lnTo>
                      <a:pt x="698" y="512"/>
                    </a:lnTo>
                    <a:lnTo>
                      <a:pt x="95" y="34"/>
                    </a:lnTo>
                    <a:lnTo>
                      <a:pt x="713" y="434"/>
                    </a:lnTo>
                    <a:lnTo>
                      <a:pt x="712" y="438"/>
                    </a:lnTo>
                    <a:lnTo>
                      <a:pt x="708" y="441"/>
                    </a:lnTo>
                    <a:lnTo>
                      <a:pt x="705" y="443"/>
                    </a:lnTo>
                    <a:lnTo>
                      <a:pt x="701" y="443"/>
                    </a:lnTo>
                    <a:lnTo>
                      <a:pt x="698" y="441"/>
                    </a:lnTo>
                    <a:lnTo>
                      <a:pt x="694" y="438"/>
                    </a:lnTo>
                    <a:lnTo>
                      <a:pt x="692" y="434"/>
                    </a:lnTo>
                    <a:lnTo>
                      <a:pt x="692" y="431"/>
                    </a:lnTo>
                    <a:lnTo>
                      <a:pt x="694" y="427"/>
                    </a:lnTo>
                    <a:lnTo>
                      <a:pt x="696" y="424"/>
                    </a:lnTo>
                    <a:lnTo>
                      <a:pt x="701" y="422"/>
                    </a:lnTo>
                    <a:lnTo>
                      <a:pt x="705" y="422"/>
                    </a:lnTo>
                    <a:lnTo>
                      <a:pt x="708" y="424"/>
                    </a:lnTo>
                    <a:lnTo>
                      <a:pt x="712" y="425"/>
                    </a:lnTo>
                    <a:lnTo>
                      <a:pt x="713" y="431"/>
                    </a:lnTo>
                    <a:lnTo>
                      <a:pt x="713" y="434"/>
                    </a:lnTo>
                    <a:lnTo>
                      <a:pt x="95" y="34"/>
                    </a:lnTo>
                    <a:lnTo>
                      <a:pt x="763" y="478"/>
                    </a:lnTo>
                    <a:lnTo>
                      <a:pt x="752" y="471"/>
                    </a:lnTo>
                    <a:lnTo>
                      <a:pt x="743" y="469"/>
                    </a:lnTo>
                    <a:lnTo>
                      <a:pt x="740" y="469"/>
                    </a:lnTo>
                    <a:lnTo>
                      <a:pt x="738" y="469"/>
                    </a:lnTo>
                    <a:lnTo>
                      <a:pt x="736" y="473"/>
                    </a:lnTo>
                    <a:lnTo>
                      <a:pt x="738" y="475"/>
                    </a:lnTo>
                    <a:lnTo>
                      <a:pt x="740" y="476"/>
                    </a:lnTo>
                    <a:lnTo>
                      <a:pt x="750" y="483"/>
                    </a:lnTo>
                    <a:lnTo>
                      <a:pt x="756" y="487"/>
                    </a:lnTo>
                    <a:lnTo>
                      <a:pt x="759" y="491"/>
                    </a:lnTo>
                    <a:lnTo>
                      <a:pt x="763" y="496"/>
                    </a:lnTo>
                    <a:lnTo>
                      <a:pt x="763" y="503"/>
                    </a:lnTo>
                    <a:lnTo>
                      <a:pt x="759" y="512"/>
                    </a:lnTo>
                    <a:lnTo>
                      <a:pt x="754" y="517"/>
                    </a:lnTo>
                    <a:lnTo>
                      <a:pt x="747" y="519"/>
                    </a:lnTo>
                    <a:lnTo>
                      <a:pt x="736" y="519"/>
                    </a:lnTo>
                    <a:lnTo>
                      <a:pt x="722" y="515"/>
                    </a:lnTo>
                    <a:lnTo>
                      <a:pt x="715" y="512"/>
                    </a:lnTo>
                    <a:lnTo>
                      <a:pt x="717" y="499"/>
                    </a:lnTo>
                    <a:lnTo>
                      <a:pt x="726" y="503"/>
                    </a:lnTo>
                    <a:lnTo>
                      <a:pt x="735" y="506"/>
                    </a:lnTo>
                    <a:lnTo>
                      <a:pt x="742" y="506"/>
                    </a:lnTo>
                    <a:lnTo>
                      <a:pt x="743" y="505"/>
                    </a:lnTo>
                    <a:lnTo>
                      <a:pt x="745" y="503"/>
                    </a:lnTo>
                    <a:lnTo>
                      <a:pt x="743" y="499"/>
                    </a:lnTo>
                    <a:lnTo>
                      <a:pt x="742" y="498"/>
                    </a:lnTo>
                    <a:lnTo>
                      <a:pt x="731" y="492"/>
                    </a:lnTo>
                    <a:lnTo>
                      <a:pt x="726" y="489"/>
                    </a:lnTo>
                    <a:lnTo>
                      <a:pt x="722" y="483"/>
                    </a:lnTo>
                    <a:lnTo>
                      <a:pt x="719" y="480"/>
                    </a:lnTo>
                    <a:lnTo>
                      <a:pt x="719" y="473"/>
                    </a:lnTo>
                    <a:lnTo>
                      <a:pt x="722" y="466"/>
                    </a:lnTo>
                    <a:lnTo>
                      <a:pt x="727" y="461"/>
                    </a:lnTo>
                    <a:lnTo>
                      <a:pt x="736" y="457"/>
                    </a:lnTo>
                    <a:lnTo>
                      <a:pt x="747" y="457"/>
                    </a:lnTo>
                    <a:lnTo>
                      <a:pt x="756" y="461"/>
                    </a:lnTo>
                    <a:lnTo>
                      <a:pt x="764" y="464"/>
                    </a:lnTo>
                    <a:lnTo>
                      <a:pt x="763" y="478"/>
                    </a:lnTo>
                    <a:lnTo>
                      <a:pt x="95" y="34"/>
                    </a:lnTo>
                    <a:lnTo>
                      <a:pt x="821" y="478"/>
                    </a:lnTo>
                    <a:lnTo>
                      <a:pt x="800" y="476"/>
                    </a:lnTo>
                    <a:lnTo>
                      <a:pt x="798" y="501"/>
                    </a:lnTo>
                    <a:lnTo>
                      <a:pt x="798" y="506"/>
                    </a:lnTo>
                    <a:lnTo>
                      <a:pt x="800" y="510"/>
                    </a:lnTo>
                    <a:lnTo>
                      <a:pt x="801" y="512"/>
                    </a:lnTo>
                    <a:lnTo>
                      <a:pt x="807" y="512"/>
                    </a:lnTo>
                    <a:lnTo>
                      <a:pt x="812" y="512"/>
                    </a:lnTo>
                    <a:lnTo>
                      <a:pt x="819" y="510"/>
                    </a:lnTo>
                    <a:lnTo>
                      <a:pt x="817" y="524"/>
                    </a:lnTo>
                    <a:lnTo>
                      <a:pt x="809" y="526"/>
                    </a:lnTo>
                    <a:lnTo>
                      <a:pt x="800" y="526"/>
                    </a:lnTo>
                    <a:lnTo>
                      <a:pt x="791" y="524"/>
                    </a:lnTo>
                    <a:lnTo>
                      <a:pt x="784" y="519"/>
                    </a:lnTo>
                    <a:lnTo>
                      <a:pt x="782" y="517"/>
                    </a:lnTo>
                    <a:lnTo>
                      <a:pt x="780" y="512"/>
                    </a:lnTo>
                    <a:lnTo>
                      <a:pt x="779" y="508"/>
                    </a:lnTo>
                    <a:lnTo>
                      <a:pt x="779" y="501"/>
                    </a:lnTo>
                    <a:lnTo>
                      <a:pt x="780" y="476"/>
                    </a:lnTo>
                    <a:lnTo>
                      <a:pt x="772" y="475"/>
                    </a:lnTo>
                    <a:lnTo>
                      <a:pt x="773" y="471"/>
                    </a:lnTo>
                    <a:lnTo>
                      <a:pt x="800" y="445"/>
                    </a:lnTo>
                    <a:lnTo>
                      <a:pt x="801" y="445"/>
                    </a:lnTo>
                    <a:lnTo>
                      <a:pt x="801" y="464"/>
                    </a:lnTo>
                    <a:lnTo>
                      <a:pt x="823" y="466"/>
                    </a:lnTo>
                    <a:lnTo>
                      <a:pt x="821" y="478"/>
                    </a:lnTo>
                    <a:lnTo>
                      <a:pt x="95" y="34"/>
                    </a:lnTo>
                    <a:close/>
                  </a:path>
                </a:pathLst>
              </a:custGeom>
              <a:solidFill>
                <a:srgbClr val="204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sp>
            <p:nvSpPr>
              <p:cNvPr id="23573" name="Freeform 131"/>
              <p:cNvSpPr>
                <a:spLocks/>
              </p:cNvSpPr>
              <p:nvPr/>
            </p:nvSpPr>
            <p:spPr bwMode="auto">
              <a:xfrm>
                <a:off x="2138" y="2893"/>
                <a:ext cx="194" cy="326"/>
              </a:xfrm>
              <a:custGeom>
                <a:avLst/>
                <a:gdLst>
                  <a:gd name="T0" fmla="*/ 185 w 194"/>
                  <a:gd name="T1" fmla="*/ 0 h 326"/>
                  <a:gd name="T2" fmla="*/ 51 w 194"/>
                  <a:gd name="T3" fmla="*/ 231 h 326"/>
                  <a:gd name="T4" fmla="*/ 34 w 194"/>
                  <a:gd name="T5" fmla="*/ 196 h 326"/>
                  <a:gd name="T6" fmla="*/ 32 w 194"/>
                  <a:gd name="T7" fmla="*/ 196 h 326"/>
                  <a:gd name="T8" fmla="*/ 21 w 194"/>
                  <a:gd name="T9" fmla="*/ 263 h 326"/>
                  <a:gd name="T10" fmla="*/ 21 w 194"/>
                  <a:gd name="T11" fmla="*/ 263 h 326"/>
                  <a:gd name="T12" fmla="*/ 9 w 194"/>
                  <a:gd name="T13" fmla="*/ 294 h 326"/>
                  <a:gd name="T14" fmla="*/ 0 w 194"/>
                  <a:gd name="T15" fmla="*/ 326 h 326"/>
                  <a:gd name="T16" fmla="*/ 0 w 194"/>
                  <a:gd name="T17" fmla="*/ 326 h 326"/>
                  <a:gd name="T18" fmla="*/ 46 w 194"/>
                  <a:gd name="T19" fmla="*/ 277 h 326"/>
                  <a:gd name="T20" fmla="*/ 99 w 194"/>
                  <a:gd name="T21" fmla="*/ 236 h 326"/>
                  <a:gd name="T22" fmla="*/ 99 w 194"/>
                  <a:gd name="T23" fmla="*/ 234 h 326"/>
                  <a:gd name="T24" fmla="*/ 60 w 194"/>
                  <a:gd name="T25" fmla="*/ 234 h 326"/>
                  <a:gd name="T26" fmla="*/ 194 w 194"/>
                  <a:gd name="T27" fmla="*/ 5 h 326"/>
                  <a:gd name="T28" fmla="*/ 194 w 194"/>
                  <a:gd name="T29" fmla="*/ 5 h 326"/>
                  <a:gd name="T30" fmla="*/ 185 w 194"/>
                  <a:gd name="T31" fmla="*/ 0 h 326"/>
                  <a:gd name="T32" fmla="*/ 185 w 194"/>
                  <a:gd name="T33" fmla="*/ 0 h 326"/>
                  <a:gd name="T34" fmla="*/ 185 w 194"/>
                  <a:gd name="T35" fmla="*/ 0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326"/>
                  <a:gd name="T56" fmla="*/ 194 w 19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326">
                    <a:moveTo>
                      <a:pt x="185" y="0"/>
                    </a:moveTo>
                    <a:lnTo>
                      <a:pt x="51" y="231"/>
                    </a:lnTo>
                    <a:lnTo>
                      <a:pt x="34" y="196"/>
                    </a:lnTo>
                    <a:lnTo>
                      <a:pt x="32" y="196"/>
                    </a:lnTo>
                    <a:lnTo>
                      <a:pt x="21" y="263"/>
                    </a:lnTo>
                    <a:lnTo>
                      <a:pt x="9" y="294"/>
                    </a:lnTo>
                    <a:lnTo>
                      <a:pt x="0" y="326"/>
                    </a:lnTo>
                    <a:lnTo>
                      <a:pt x="46" y="277"/>
                    </a:lnTo>
                    <a:lnTo>
                      <a:pt x="99" y="236"/>
                    </a:lnTo>
                    <a:lnTo>
                      <a:pt x="99" y="234"/>
                    </a:lnTo>
                    <a:lnTo>
                      <a:pt x="60" y="234"/>
                    </a:lnTo>
                    <a:lnTo>
                      <a:pt x="194" y="5"/>
                    </a:lnTo>
                    <a:lnTo>
                      <a:pt x="185" y="0"/>
                    </a:lnTo>
                    <a:close/>
                  </a:path>
                </a:pathLst>
              </a:custGeom>
              <a:solidFill>
                <a:srgbClr val="C4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smtClean="0">
                  <a:solidFill>
                    <a:srgbClr val="000000"/>
                  </a:solidFill>
                </a:endParaRPr>
              </a:p>
            </p:txBody>
          </p:sp>
        </p:grpSp>
      </p:grpSp>
    </p:spTree>
    <p:extLst>
      <p:ext uri="{BB962C8B-B14F-4D97-AF65-F5344CB8AC3E}">
        <p14:creationId xmlns:p14="http://schemas.microsoft.com/office/powerpoint/2010/main" val="2531968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3" y="548220"/>
            <a:ext cx="5400675" cy="575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6272216" y="2372785"/>
            <a:ext cx="2871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Life goes on for John’s family</a:t>
            </a:r>
          </a:p>
        </p:txBody>
      </p:sp>
      <p:sp>
        <p:nvSpPr>
          <p:cNvPr id="24580" name="Rounded Rectangle 5"/>
          <p:cNvSpPr>
            <a:spLocks noChangeArrowheads="1"/>
          </p:cNvSpPr>
          <p:nvPr/>
        </p:nvSpPr>
        <p:spPr bwMode="auto">
          <a:xfrm>
            <a:off x="6588125" y="548219"/>
            <a:ext cx="1079500" cy="960967"/>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2000" smtClean="0">
                <a:solidFill>
                  <a:srgbClr val="00347A"/>
                </a:solidFill>
              </a:rPr>
              <a:t>John’s story</a:t>
            </a:r>
          </a:p>
        </p:txBody>
      </p:sp>
    </p:spTree>
    <p:extLst>
      <p:ext uri="{BB962C8B-B14F-4D97-AF65-F5344CB8AC3E}">
        <p14:creationId xmlns:p14="http://schemas.microsoft.com/office/powerpoint/2010/main" val="24618244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48217"/>
            <a:ext cx="4032250" cy="578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4572003" y="836085"/>
            <a:ext cx="24479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But... It was becoming increasingly difficult to care for him</a:t>
            </a:r>
            <a:r>
              <a:rPr lang="en-GB" altLang="en-US" smtClean="0">
                <a:solidFill>
                  <a:srgbClr val="000000"/>
                </a:solidFill>
              </a:rPr>
              <a:t>. </a:t>
            </a:r>
          </a:p>
        </p:txBody>
      </p:sp>
      <p:sp>
        <p:nvSpPr>
          <p:cNvPr id="4" name="TextBox 3"/>
          <p:cNvSpPr txBox="1">
            <a:spLocks noChangeArrowheads="1"/>
          </p:cNvSpPr>
          <p:nvPr/>
        </p:nvSpPr>
        <p:spPr bwMode="auto">
          <a:xfrm>
            <a:off x="4500566" y="3524252"/>
            <a:ext cx="36782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B7F1D"/>
                </a:solidFill>
              </a:rPr>
              <a:t>Xmas 2013 </a:t>
            </a:r>
            <a:r>
              <a:rPr lang="en-GB" altLang="en-US" smtClean="0">
                <a:solidFill>
                  <a:srgbClr val="00347A"/>
                </a:solidFill>
              </a:rPr>
              <a:t>Continuing Healthcare funding for a 24hr carer made it possible for John to stay at home.</a:t>
            </a:r>
          </a:p>
          <a:p>
            <a:pPr eaLnBrk="0" fontAlgn="base" hangingPunct="0">
              <a:spcBef>
                <a:spcPct val="0"/>
              </a:spcBef>
              <a:spcAft>
                <a:spcPct val="0"/>
              </a:spcAft>
            </a:pPr>
            <a:r>
              <a:rPr lang="en-GB" altLang="en-US" smtClean="0">
                <a:solidFill>
                  <a:srgbClr val="00347A"/>
                </a:solidFill>
              </a:rPr>
              <a:t>This was </a:t>
            </a:r>
            <a:r>
              <a:rPr lang="en-GB" altLang="en-US" b="1" smtClean="0">
                <a:solidFill>
                  <a:srgbClr val="00347A"/>
                </a:solidFill>
              </a:rPr>
              <a:t>very</a:t>
            </a:r>
            <a:r>
              <a:rPr lang="en-GB" altLang="en-US" smtClean="0">
                <a:solidFill>
                  <a:srgbClr val="00347A"/>
                </a:solidFill>
              </a:rPr>
              <a:t> important.</a:t>
            </a:r>
          </a:p>
        </p:txBody>
      </p:sp>
      <p:sp>
        <p:nvSpPr>
          <p:cNvPr id="25605" name="Rectangle 4"/>
          <p:cNvSpPr>
            <a:spLocks noChangeArrowheads="1"/>
          </p:cNvSpPr>
          <p:nvPr/>
        </p:nvSpPr>
        <p:spPr bwMode="auto">
          <a:xfrm>
            <a:off x="755576" y="1810881"/>
            <a:ext cx="504552" cy="539375"/>
          </a:xfrm>
          <a:prstGeom prst="rect">
            <a:avLst/>
          </a:prstGeom>
          <a:solidFill>
            <a:srgbClr val="FFEDB3"/>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GB" altLang="en-US" smtClean="0">
              <a:solidFill>
                <a:srgbClr val="000000"/>
              </a:solidFill>
            </a:endParaRPr>
          </a:p>
        </p:txBody>
      </p:sp>
      <p:sp>
        <p:nvSpPr>
          <p:cNvPr id="6" name="Cloud Callout 5"/>
          <p:cNvSpPr>
            <a:spLocks noChangeArrowheads="1"/>
          </p:cNvSpPr>
          <p:nvPr/>
        </p:nvSpPr>
        <p:spPr bwMode="auto">
          <a:xfrm>
            <a:off x="7488238" y="1316568"/>
            <a:ext cx="1655762" cy="2305051"/>
          </a:xfrm>
          <a:prstGeom prst="cloudCallout">
            <a:avLst>
              <a:gd name="adj1" fmla="val -30352"/>
              <a:gd name="adj2" fmla="val 76736"/>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600" smtClean="0">
                <a:solidFill>
                  <a:srgbClr val="00347A"/>
                </a:solidFill>
              </a:rPr>
              <a:t>CHC funding is often difficult to get.</a:t>
            </a:r>
          </a:p>
        </p:txBody>
      </p:sp>
    </p:spTree>
    <p:extLst>
      <p:ext uri="{BB962C8B-B14F-4D97-AF65-F5344CB8AC3E}">
        <p14:creationId xmlns:p14="http://schemas.microsoft.com/office/powerpoint/2010/main" val="1994004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187450" y="1123952"/>
            <a:ext cx="65341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July 13 </a:t>
            </a:r>
            <a:r>
              <a:rPr lang="en-GB" altLang="en-US" smtClean="0">
                <a:solidFill>
                  <a:srgbClr val="00347A"/>
                </a:solidFill>
              </a:rPr>
              <a:t>John needed a feeding tube (RIG) </a:t>
            </a:r>
          </a:p>
          <a:p>
            <a:pPr eaLnBrk="0" fontAlgn="base" hangingPunct="0">
              <a:spcBef>
                <a:spcPct val="0"/>
              </a:spcBef>
              <a:spcAft>
                <a:spcPct val="0"/>
              </a:spcAft>
            </a:pPr>
            <a:r>
              <a:rPr lang="en-GB" altLang="en-US" smtClean="0">
                <a:solidFill>
                  <a:srgbClr val="00347A"/>
                </a:solidFill>
              </a:rPr>
              <a:t>and Non-invasive Ventilation initially just for night use but increasing to 24 hours. He used an eye tracking communication device.</a:t>
            </a:r>
          </a:p>
          <a:p>
            <a:pPr eaLnBrk="0" fontAlgn="base" hangingPunct="0">
              <a:spcBef>
                <a:spcPct val="0"/>
              </a:spcBef>
              <a:spcAft>
                <a:spcPct val="0"/>
              </a:spcAft>
            </a:pPr>
            <a:endParaRPr lang="en-GB" altLang="en-US" smtClean="0">
              <a:solidFill>
                <a:srgbClr val="00347A"/>
              </a:solidFill>
            </a:endParaRPr>
          </a:p>
          <a:p>
            <a:pPr eaLnBrk="0" fontAlgn="base" hangingPunct="0">
              <a:spcBef>
                <a:spcPct val="0"/>
              </a:spcBef>
              <a:spcAft>
                <a:spcPct val="0"/>
              </a:spcAft>
            </a:pPr>
            <a:r>
              <a:rPr lang="en-GB" altLang="en-US" smtClean="0">
                <a:solidFill>
                  <a:srgbClr val="FF0000"/>
                </a:solidFill>
              </a:rPr>
              <a:t>Dec 13 </a:t>
            </a:r>
            <a:r>
              <a:rPr lang="en-GB" altLang="en-US" smtClean="0">
                <a:solidFill>
                  <a:srgbClr val="00347A"/>
                </a:solidFill>
              </a:rPr>
              <a:t>He had numerous admissions to hospital with chest infections. Palliative Care services now involved and he wanted to access all possible treatment to extend his life.</a:t>
            </a:r>
          </a:p>
          <a:p>
            <a:pPr eaLnBrk="0" fontAlgn="base" hangingPunct="0">
              <a:spcBef>
                <a:spcPct val="0"/>
              </a:spcBef>
              <a:spcAft>
                <a:spcPct val="0"/>
              </a:spcAft>
            </a:pPr>
            <a:endParaRPr lang="en-GB" altLang="en-US" smtClean="0">
              <a:solidFill>
                <a:srgbClr val="00347A"/>
              </a:solidFill>
            </a:endParaRPr>
          </a:p>
        </p:txBody>
      </p:sp>
      <p:sp>
        <p:nvSpPr>
          <p:cNvPr id="26627" name="Rounded Rectangle 2"/>
          <p:cNvSpPr>
            <a:spLocks noChangeArrowheads="1"/>
          </p:cNvSpPr>
          <p:nvPr/>
        </p:nvSpPr>
        <p:spPr bwMode="auto">
          <a:xfrm>
            <a:off x="3059116" y="357719"/>
            <a:ext cx="1512887" cy="478367"/>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00347A"/>
                </a:solidFill>
              </a:rPr>
              <a:t>John’s story</a:t>
            </a:r>
          </a:p>
        </p:txBody>
      </p:sp>
    </p:spTree>
    <p:extLst>
      <p:ext uri="{BB962C8B-B14F-4D97-AF65-F5344CB8AC3E}">
        <p14:creationId xmlns:p14="http://schemas.microsoft.com/office/powerpoint/2010/main" val="20754759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611191" y="1123953"/>
            <a:ext cx="7807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Summer14</a:t>
            </a:r>
            <a:r>
              <a:rPr lang="en-GB" altLang="en-US" smtClean="0">
                <a:solidFill>
                  <a:srgbClr val="00347A"/>
                </a:solidFill>
              </a:rPr>
              <a:t>  John found it increasingly difficult to communicate and his family and carer managed to understand his eye slight movements.</a:t>
            </a:r>
          </a:p>
        </p:txBody>
      </p:sp>
      <p:sp>
        <p:nvSpPr>
          <p:cNvPr id="25603" name="TextBox 2"/>
          <p:cNvSpPr txBox="1">
            <a:spLocks noChangeArrowheads="1"/>
          </p:cNvSpPr>
          <p:nvPr/>
        </p:nvSpPr>
        <p:spPr bwMode="auto">
          <a:xfrm>
            <a:off x="539750" y="2853268"/>
            <a:ext cx="84391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FF0000"/>
                </a:solidFill>
              </a:rPr>
              <a:t>Autumn 14    </a:t>
            </a:r>
            <a:r>
              <a:rPr lang="en-GB" altLang="en-US" smtClean="0">
                <a:solidFill>
                  <a:srgbClr val="00347A"/>
                </a:solidFill>
              </a:rPr>
              <a:t>The disease progressed and John was unable to move, was reliant on the NIV, and was spending more time asleep. It was very distressing for his family, who tried to make life as comfortable as they could for him. </a:t>
            </a:r>
          </a:p>
          <a:p>
            <a:pPr eaLnBrk="0" fontAlgn="base" hangingPunct="0">
              <a:spcBef>
                <a:spcPct val="0"/>
              </a:spcBef>
              <a:spcAft>
                <a:spcPct val="0"/>
              </a:spcAft>
            </a:pPr>
            <a:r>
              <a:rPr lang="en-GB" altLang="en-US" smtClean="0">
                <a:solidFill>
                  <a:srgbClr val="00347A"/>
                </a:solidFill>
              </a:rPr>
              <a:t>John became more sleepy and passed away peacefully in his own bed.</a:t>
            </a:r>
          </a:p>
        </p:txBody>
      </p:sp>
      <p:sp>
        <p:nvSpPr>
          <p:cNvPr id="4" name="TextBox 3"/>
          <p:cNvSpPr txBox="1">
            <a:spLocks noChangeArrowheads="1"/>
          </p:cNvSpPr>
          <p:nvPr/>
        </p:nvSpPr>
        <p:spPr bwMode="auto">
          <a:xfrm>
            <a:off x="3132139" y="6021917"/>
            <a:ext cx="3796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800" smtClean="0">
                <a:solidFill>
                  <a:srgbClr val="00347A"/>
                </a:solidFill>
              </a:rPr>
              <a:t>His family are still hugely affected...</a:t>
            </a:r>
          </a:p>
        </p:txBody>
      </p:sp>
    </p:spTree>
    <p:extLst>
      <p:ext uri="{BB962C8B-B14F-4D97-AF65-F5344CB8AC3E}">
        <p14:creationId xmlns:p14="http://schemas.microsoft.com/office/powerpoint/2010/main" val="311225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Causes of a Brain Injury</a:t>
            </a:r>
            <a:endParaRPr lang="en-GB" dirty="0"/>
          </a:p>
        </p:txBody>
      </p:sp>
      <p:sp>
        <p:nvSpPr>
          <p:cNvPr id="5" name="Subtitle 4"/>
          <p:cNvSpPr>
            <a:spLocks noGrp="1"/>
          </p:cNvSpPr>
          <p:nvPr>
            <p:ph type="subTitle" idx="1"/>
          </p:nvPr>
        </p:nvSpPr>
        <p:spPr>
          <a:xfrm>
            <a:off x="533400" y="3228536"/>
            <a:ext cx="8071048" cy="1752600"/>
          </a:xfrm>
        </p:spPr>
        <p:txBody>
          <a:bodyPr>
            <a:noAutofit/>
          </a:bodyPr>
          <a:lstStyle/>
          <a:p>
            <a:pPr marL="457200" indent="-457200" algn="l">
              <a:buFont typeface="Arial" panose="020B0604020202020204" pitchFamily="34" charset="0"/>
              <a:buChar char="•"/>
            </a:pPr>
            <a:r>
              <a:rPr lang="en-GB" sz="2400" b="1" dirty="0" smtClean="0">
                <a:latin typeface="Trebuchet MS" panose="020B0603020202020204" pitchFamily="34" charset="0"/>
              </a:rPr>
              <a:t>Traumatic:</a:t>
            </a:r>
            <a:r>
              <a:rPr lang="en-GB" sz="2400" dirty="0" smtClean="0">
                <a:latin typeface="Trebuchet MS" panose="020B0603020202020204" pitchFamily="34" charset="0"/>
              </a:rPr>
              <a:t>  Road Accident, Slip or Trip/ Sports Injury, Assault</a:t>
            </a:r>
          </a:p>
          <a:p>
            <a:pPr marL="457200" indent="-457200" algn="l">
              <a:buFont typeface="Arial" panose="020B0604020202020204" pitchFamily="34" charset="0"/>
              <a:buChar char="•"/>
            </a:pPr>
            <a:r>
              <a:rPr lang="en-GB" sz="2400" b="1" dirty="0" smtClean="0">
                <a:latin typeface="Trebuchet MS" panose="020B0603020202020204" pitchFamily="34" charset="0"/>
              </a:rPr>
              <a:t>Acquired</a:t>
            </a:r>
            <a:r>
              <a:rPr lang="en-GB" sz="2400" dirty="0" smtClean="0">
                <a:latin typeface="Trebuchet MS" panose="020B0603020202020204" pitchFamily="34" charset="0"/>
              </a:rPr>
              <a:t>:  Stroke, Cardiac arrest, Encephalitis, Aneurysm, Hydrocephalus, Brain tumour, Oxygen starvation to Brain</a:t>
            </a:r>
            <a:endParaRPr lang="en-GB" sz="24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7</a:t>
            </a:fld>
            <a:endParaRPr lang="en-GB" dirty="0">
              <a:solidFill>
                <a:srgbClr val="DBF5F9">
                  <a:shade val="90000"/>
                </a:srgbClr>
              </a:solidFill>
            </a:endParaRPr>
          </a:p>
        </p:txBody>
      </p:sp>
    </p:spTree>
    <p:extLst>
      <p:ext uri="{BB962C8B-B14F-4D97-AF65-F5344CB8AC3E}">
        <p14:creationId xmlns:p14="http://schemas.microsoft.com/office/powerpoint/2010/main" val="2759779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11188" y="260351"/>
            <a:ext cx="7315200" cy="1143000"/>
          </a:xfrm>
        </p:spPr>
        <p:txBody>
          <a:bodyPr/>
          <a:lstStyle/>
          <a:p>
            <a:r>
              <a:rPr lang="en-GB" altLang="en-US" sz="2800" b="1" smtClean="0"/>
              <a:t>How the MND Association can help</a:t>
            </a:r>
            <a:endParaRPr lang="en-GB" altLang="en-US" sz="2800" smtClean="0"/>
          </a:p>
        </p:txBody>
      </p:sp>
      <p:sp>
        <p:nvSpPr>
          <p:cNvPr id="27651" name="Subtitle 2"/>
          <p:cNvSpPr>
            <a:spLocks noGrp="1"/>
          </p:cNvSpPr>
          <p:nvPr>
            <p:ph type="subTitle" idx="1"/>
          </p:nvPr>
        </p:nvSpPr>
        <p:spPr>
          <a:xfrm>
            <a:off x="428628" y="1143000"/>
            <a:ext cx="8391525" cy="6606117"/>
          </a:xfrm>
        </p:spPr>
        <p:txBody>
          <a:bodyPr/>
          <a:lstStyle/>
          <a:p>
            <a:pPr>
              <a:buFontTx/>
              <a:buChar char="•"/>
            </a:pPr>
            <a:r>
              <a:rPr lang="en-GB" altLang="en-US" smtClean="0"/>
              <a:t> </a:t>
            </a:r>
            <a:r>
              <a:rPr lang="en-GB" altLang="en-US" sz="1600" smtClean="0">
                <a:solidFill>
                  <a:schemeClr val="accent2"/>
                </a:solidFill>
              </a:rPr>
              <a:t>Support Groups, open meetings for people with MND and their carers, organised by branches and groups.  (Portsmouth, Southampton &amp; Basingstoke)</a:t>
            </a:r>
          </a:p>
          <a:p>
            <a:pPr>
              <a:buFontTx/>
              <a:buChar char="•"/>
            </a:pPr>
            <a:endParaRPr lang="en-GB" altLang="en-US" sz="1600" smtClean="0">
              <a:solidFill>
                <a:schemeClr val="accent2"/>
              </a:solidFill>
            </a:endParaRPr>
          </a:p>
          <a:p>
            <a:pPr>
              <a:buFontTx/>
              <a:buChar char="•"/>
            </a:pPr>
            <a:r>
              <a:rPr lang="en-GB" altLang="en-US" sz="1600" smtClean="0">
                <a:solidFill>
                  <a:schemeClr val="accent2"/>
                </a:solidFill>
              </a:rPr>
              <a:t>Association Visitors </a:t>
            </a:r>
          </a:p>
          <a:p>
            <a:endParaRPr lang="en-GB" altLang="en-US" sz="1600" smtClean="0">
              <a:solidFill>
                <a:schemeClr val="accent2"/>
              </a:solidFill>
            </a:endParaRPr>
          </a:p>
          <a:p>
            <a:pPr>
              <a:buFontTx/>
              <a:buChar char="•"/>
            </a:pPr>
            <a:r>
              <a:rPr lang="en-GB" altLang="en-US" sz="1600" smtClean="0">
                <a:solidFill>
                  <a:schemeClr val="accent2"/>
                </a:solidFill>
              </a:rPr>
              <a:t> Regional Care Development Advisers  can provide advice and information</a:t>
            </a:r>
          </a:p>
          <a:p>
            <a:pPr>
              <a:buFontTx/>
              <a:buChar char="•"/>
            </a:pPr>
            <a:endParaRPr lang="en-GB" altLang="en-US" sz="1600" smtClean="0">
              <a:solidFill>
                <a:schemeClr val="accent2"/>
              </a:solidFill>
            </a:endParaRPr>
          </a:p>
          <a:p>
            <a:pPr>
              <a:buFontTx/>
              <a:buChar char="•"/>
            </a:pPr>
            <a:r>
              <a:rPr lang="en-GB" altLang="en-US" sz="1600" smtClean="0">
                <a:solidFill>
                  <a:schemeClr val="accent2"/>
                </a:solidFill>
              </a:rPr>
              <a:t>Helpline (MND Connect), Website and publications.</a:t>
            </a:r>
          </a:p>
          <a:p>
            <a:pPr>
              <a:buFontTx/>
              <a:buChar char="•"/>
            </a:pPr>
            <a:r>
              <a:rPr lang="en-GB" altLang="en-US" sz="1600" smtClean="0">
                <a:solidFill>
                  <a:schemeClr val="accent2"/>
                </a:solidFill>
              </a:rPr>
              <a:t> Forums.</a:t>
            </a:r>
            <a:r>
              <a:rPr lang="en-GB" altLang="en-US" sz="1600" u="sng" smtClean="0"/>
              <a:t> www.</a:t>
            </a:r>
            <a:r>
              <a:rPr lang="en-GB" altLang="en-US" sz="1600" u="sng" smtClean="0">
                <a:hlinkClick r:id="rId2"/>
              </a:rPr>
              <a:t>proforum.mndassociation.org</a:t>
            </a:r>
            <a:r>
              <a:rPr lang="en-GB" altLang="en-US" sz="1600" u="sng" smtClean="0"/>
              <a:t> and  www.forum.mndassociation.org</a:t>
            </a:r>
            <a:endParaRPr lang="en-GB" altLang="en-US" sz="1600" smtClean="0"/>
          </a:p>
          <a:p>
            <a:pPr>
              <a:buFontTx/>
              <a:buChar char="•"/>
            </a:pPr>
            <a:endParaRPr lang="en-GB" altLang="en-US" sz="1600" smtClean="0">
              <a:solidFill>
                <a:schemeClr val="accent2"/>
              </a:solidFill>
            </a:endParaRPr>
          </a:p>
          <a:p>
            <a:pPr>
              <a:buFontTx/>
              <a:buChar char="•"/>
            </a:pPr>
            <a:r>
              <a:rPr lang="en-GB" altLang="en-US" sz="1600" smtClean="0">
                <a:solidFill>
                  <a:schemeClr val="accent2"/>
                </a:solidFill>
              </a:rPr>
              <a:t> Equipment loan and financial support services (where statutory services don’t fund, e.g. Stair lift, riser-recliner chairs)</a:t>
            </a:r>
          </a:p>
          <a:p>
            <a:pPr>
              <a:buFontTx/>
              <a:buChar char="•"/>
            </a:pPr>
            <a:r>
              <a:rPr lang="en-GB" altLang="en-US" sz="1600" smtClean="0">
                <a:solidFill>
                  <a:schemeClr val="accent2"/>
                </a:solidFill>
              </a:rPr>
              <a:t>Quality of Life grants</a:t>
            </a:r>
          </a:p>
          <a:p>
            <a:endParaRPr lang="en-GB" altLang="en-US" smtClean="0">
              <a:solidFill>
                <a:schemeClr val="accent2"/>
              </a:solidFill>
            </a:endParaRPr>
          </a:p>
          <a:p>
            <a:endParaRPr lang="en-GB" altLang="en-US" smtClean="0"/>
          </a:p>
        </p:txBody>
      </p:sp>
    </p:spTree>
    <p:extLst>
      <p:ext uri="{BB962C8B-B14F-4D97-AF65-F5344CB8AC3E}">
        <p14:creationId xmlns:p14="http://schemas.microsoft.com/office/powerpoint/2010/main" val="194026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4213" y="452968"/>
          <a:ext cx="3333750" cy="5886451"/>
        </p:xfrm>
        <a:graphic>
          <a:graphicData uri="http://schemas.openxmlformats.org/presentationml/2006/ole">
            <mc:AlternateContent xmlns:mc="http://schemas.openxmlformats.org/markup-compatibility/2006">
              <mc:Choice xmlns:v="urn:schemas-microsoft-com:vml" Requires="v">
                <p:oleObj spid="_x0000_s2056" name="Document" r:id="rId3" imgW="7248818" imgH="9598614" progId="Word.Document.8">
                  <p:embed/>
                </p:oleObj>
              </mc:Choice>
              <mc:Fallback>
                <p:oleObj name="Document" r:id="rId3" imgW="7248818" imgH="95986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52968"/>
                        <a:ext cx="3333750" cy="588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8" y="2853269"/>
            <a:ext cx="2989263" cy="364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3"/>
          <p:cNvSpPr txBox="1">
            <a:spLocks noChangeArrowheads="1"/>
          </p:cNvSpPr>
          <p:nvPr/>
        </p:nvSpPr>
        <p:spPr bwMode="auto">
          <a:xfrm>
            <a:off x="4787900" y="933453"/>
            <a:ext cx="302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00347A"/>
                </a:solidFill>
              </a:rPr>
              <a:t>Support |Grants and equipment loan</a:t>
            </a:r>
          </a:p>
        </p:txBody>
      </p:sp>
      <p:pic>
        <p:nvPicPr>
          <p:cNvPr id="102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7" y="2372784"/>
            <a:ext cx="2409825" cy="18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948490" y="5541436"/>
            <a:ext cx="1880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1200" smtClean="0">
                <a:solidFill>
                  <a:srgbClr val="00347A"/>
                </a:solidFill>
              </a:rPr>
              <a:t>Form is on the website</a:t>
            </a:r>
          </a:p>
          <a:p>
            <a:pPr eaLnBrk="0" fontAlgn="base" hangingPunct="0">
              <a:spcBef>
                <a:spcPct val="0"/>
              </a:spcBef>
              <a:spcAft>
                <a:spcPct val="0"/>
              </a:spcAft>
            </a:pPr>
            <a:r>
              <a:rPr lang="en-GB" altLang="en-US" sz="1200" smtClean="0">
                <a:solidFill>
                  <a:srgbClr val="00347A"/>
                </a:solidFill>
              </a:rPr>
              <a:t>www.mndassociation.org</a:t>
            </a:r>
          </a:p>
        </p:txBody>
      </p:sp>
    </p:spTree>
    <p:extLst>
      <p:ext uri="{BB962C8B-B14F-4D97-AF65-F5344CB8AC3E}">
        <p14:creationId xmlns:p14="http://schemas.microsoft.com/office/powerpoint/2010/main" val="352239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611191" y="1843619"/>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333399"/>
                </a:solidFill>
              </a:rPr>
              <a:t>Louise.rickenbach@mndassociation.org</a:t>
            </a:r>
          </a:p>
        </p:txBody>
      </p:sp>
      <p:sp>
        <p:nvSpPr>
          <p:cNvPr id="37891" name="TextBox 2"/>
          <p:cNvSpPr txBox="1">
            <a:spLocks noChangeArrowheads="1"/>
          </p:cNvSpPr>
          <p:nvPr/>
        </p:nvSpPr>
        <p:spPr bwMode="auto">
          <a:xfrm>
            <a:off x="2987675" y="2637369"/>
            <a:ext cx="28023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333399"/>
                </a:solidFill>
              </a:rPr>
              <a:t>03453 751831</a:t>
            </a:r>
          </a:p>
        </p:txBody>
      </p:sp>
      <p:sp>
        <p:nvSpPr>
          <p:cNvPr id="37892" name="TextBox 3"/>
          <p:cNvSpPr txBox="1">
            <a:spLocks noChangeArrowheads="1"/>
          </p:cNvSpPr>
          <p:nvPr/>
        </p:nvSpPr>
        <p:spPr bwMode="auto">
          <a:xfrm>
            <a:off x="2857500" y="3500967"/>
            <a:ext cx="2781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333399"/>
                </a:solidFill>
              </a:rPr>
              <a:t>MND Connect </a:t>
            </a:r>
          </a:p>
          <a:p>
            <a:pPr eaLnBrk="0" fontAlgn="base" hangingPunct="0">
              <a:spcBef>
                <a:spcPct val="0"/>
              </a:spcBef>
              <a:spcAft>
                <a:spcPct val="0"/>
              </a:spcAft>
            </a:pPr>
            <a:r>
              <a:rPr lang="en-GB" altLang="en-US" sz="3200" smtClean="0">
                <a:solidFill>
                  <a:srgbClr val="333399"/>
                </a:solidFill>
              </a:rPr>
              <a:t>03457 626262</a:t>
            </a:r>
          </a:p>
        </p:txBody>
      </p:sp>
      <p:sp>
        <p:nvSpPr>
          <p:cNvPr id="37893" name="TextBox 4"/>
          <p:cNvSpPr txBox="1">
            <a:spLocks noChangeArrowheads="1"/>
          </p:cNvSpPr>
          <p:nvPr/>
        </p:nvSpPr>
        <p:spPr bwMode="auto">
          <a:xfrm>
            <a:off x="1571626" y="5071535"/>
            <a:ext cx="55483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mtClean="0">
                <a:solidFill>
                  <a:srgbClr val="333399"/>
                </a:solidFill>
              </a:rPr>
              <a:t>Support.services@mndassociation .org</a:t>
            </a:r>
          </a:p>
          <a:p>
            <a:pPr eaLnBrk="0" fontAlgn="base" hangingPunct="0">
              <a:spcBef>
                <a:spcPct val="0"/>
              </a:spcBef>
              <a:spcAft>
                <a:spcPct val="0"/>
              </a:spcAft>
            </a:pPr>
            <a:r>
              <a:rPr lang="en-GB" altLang="en-US" smtClean="0">
                <a:solidFill>
                  <a:srgbClr val="333399"/>
                </a:solidFill>
              </a:rPr>
              <a:t>                  01604 611802</a:t>
            </a:r>
          </a:p>
        </p:txBody>
      </p:sp>
      <p:sp>
        <p:nvSpPr>
          <p:cNvPr id="29702" name="TextBox 5"/>
          <p:cNvSpPr txBox="1">
            <a:spLocks noChangeArrowheads="1"/>
          </p:cNvSpPr>
          <p:nvPr/>
        </p:nvSpPr>
        <p:spPr bwMode="auto">
          <a:xfrm>
            <a:off x="2987677" y="740835"/>
            <a:ext cx="209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GB" altLang="en-US" sz="3200" smtClean="0">
                <a:solidFill>
                  <a:srgbClr val="00347A"/>
                </a:solidFill>
              </a:rPr>
              <a:t>Thank you</a:t>
            </a:r>
          </a:p>
        </p:txBody>
      </p:sp>
    </p:spTree>
    <p:extLst>
      <p:ext uri="{BB962C8B-B14F-4D97-AF65-F5344CB8AC3E}">
        <p14:creationId xmlns:p14="http://schemas.microsoft.com/office/powerpoint/2010/main" val="194869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GB" altLang="en-US" smtClean="0">
                <a:solidFill>
                  <a:srgbClr val="F79646"/>
                </a:solidFill>
                <a:latin typeface="Arial" charset="0"/>
                <a:cs typeface="Arial" charset="0"/>
              </a:rPr>
              <a:t> Collaborative Working</a:t>
            </a:r>
          </a:p>
        </p:txBody>
      </p:sp>
      <p:sp>
        <p:nvSpPr>
          <p:cNvPr id="10" name="Content Placeholder 9"/>
          <p:cNvSpPr>
            <a:spLocks noGrp="1"/>
          </p:cNvSpPr>
          <p:nvPr>
            <p:ph idx="1"/>
          </p:nvPr>
        </p:nvSpPr>
        <p:spPr>
          <a:xfrm>
            <a:off x="323850" y="1773238"/>
            <a:ext cx="8229600" cy="3743325"/>
          </a:xfrm>
        </p:spPr>
        <p:txBody>
          <a:bodyPr rtlCol="0">
            <a:normAutofit/>
          </a:bodyPr>
          <a:lstStyle/>
          <a:p>
            <a:pPr marL="0" indent="0" eaLnBrk="1" fontAlgn="auto" hangingPunct="1">
              <a:spcAft>
                <a:spcPts val="0"/>
              </a:spcAft>
              <a:buFont typeface="Arial" pitchFamily="34" charset="0"/>
              <a:buNone/>
              <a:defRPr/>
            </a:pPr>
            <a:r>
              <a:rPr lang="en-GB" sz="2400" dirty="0" smtClean="0"/>
              <a:t>Dennis </a:t>
            </a:r>
            <a:r>
              <a:rPr lang="en-GB" sz="2400" dirty="0"/>
              <a:t>Morgan </a:t>
            </a:r>
          </a:p>
          <a:p>
            <a:pPr marL="0" indent="0" eaLnBrk="1" fontAlgn="auto" hangingPunct="1">
              <a:spcAft>
                <a:spcPts val="0"/>
              </a:spcAft>
              <a:buFont typeface="Arial" pitchFamily="34" charset="0"/>
              <a:buNone/>
              <a:defRPr/>
            </a:pPr>
            <a:r>
              <a:rPr lang="en-GB" sz="2400" dirty="0"/>
              <a:t>Regional External Relations Officer - MS Society </a:t>
            </a:r>
          </a:p>
          <a:p>
            <a:pPr marL="0" indent="0" eaLnBrk="1" fontAlgn="auto" hangingPunct="1">
              <a:spcAft>
                <a:spcPts val="0"/>
              </a:spcAft>
              <a:buFont typeface="Arial" pitchFamily="34" charset="0"/>
              <a:buNone/>
              <a:defRPr/>
            </a:pPr>
            <a:endParaRPr lang="en-GB" sz="2400" dirty="0"/>
          </a:p>
          <a:p>
            <a:pPr marL="0" indent="0" eaLnBrk="1" fontAlgn="auto" hangingPunct="1">
              <a:spcAft>
                <a:spcPts val="0"/>
              </a:spcAft>
              <a:buFont typeface="Arial" pitchFamily="34" charset="0"/>
              <a:buNone/>
              <a:defRPr/>
            </a:pPr>
            <a:r>
              <a:rPr lang="en-GB" sz="2400" dirty="0"/>
              <a:t>Claire Kinnersley</a:t>
            </a:r>
          </a:p>
          <a:p>
            <a:pPr marL="0" indent="0" eaLnBrk="1" fontAlgn="auto" hangingPunct="1">
              <a:spcAft>
                <a:spcPts val="0"/>
              </a:spcAft>
              <a:buFont typeface="Arial" pitchFamily="34" charset="0"/>
              <a:buNone/>
              <a:defRPr/>
            </a:pPr>
            <a:r>
              <a:rPr lang="en-GB" sz="2400" dirty="0"/>
              <a:t>Senior Practitioner and MS Lead </a:t>
            </a:r>
            <a:r>
              <a:rPr lang="en-GB" sz="2400" dirty="0" smtClean="0"/>
              <a:t>OT HCC</a:t>
            </a:r>
            <a:endParaRPr lang="en-GB" sz="2400" dirty="0"/>
          </a:p>
          <a:p>
            <a:pPr eaLnBrk="1" fontAlgn="auto" hangingPunct="1">
              <a:spcAft>
                <a:spcPts val="0"/>
              </a:spcAft>
              <a:buFont typeface="Arial" pitchFamily="34" charset="0"/>
              <a:buChar char="•"/>
              <a:defRPr/>
            </a:pPr>
            <a:endParaRPr lang="en-GB" sz="2400" dirty="0" smtClean="0"/>
          </a:p>
          <a:p>
            <a:pPr eaLnBrk="1" fontAlgn="auto" hangingPunct="1">
              <a:spcAft>
                <a:spcPts val="0"/>
              </a:spcAft>
              <a:buFont typeface="Arial" pitchFamily="34" charset="0"/>
              <a:buChar char="•"/>
              <a:defRPr/>
            </a:pPr>
            <a:endParaRPr lang="en-GB" sz="2400" dirty="0"/>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661025"/>
            <a:ext cx="1914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919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765175"/>
            <a:ext cx="7993062" cy="619125"/>
          </a:xfrm>
        </p:spPr>
        <p:txBody>
          <a:bodyPr/>
          <a:lstStyle/>
          <a:p>
            <a:pPr eaLnBrk="1" hangingPunct="1"/>
            <a:r>
              <a:rPr lang="en-GB" altLang="en-US" smtClean="0">
                <a:solidFill>
                  <a:srgbClr val="F79646"/>
                </a:solidFill>
                <a:latin typeface="Arial" charset="0"/>
                <a:cs typeface="Arial" charset="0"/>
              </a:rPr>
              <a:t>Background</a:t>
            </a:r>
            <a:endParaRPr lang="en-US" altLang="en-US" smtClean="0">
              <a:solidFill>
                <a:srgbClr val="F79646"/>
              </a:solidFill>
              <a:latin typeface="Arial" charset="0"/>
              <a:cs typeface="Arial" charset="0"/>
            </a:endParaRPr>
          </a:p>
        </p:txBody>
      </p:sp>
      <p:sp>
        <p:nvSpPr>
          <p:cNvPr id="9219" name="Rectangle 3"/>
          <p:cNvSpPr>
            <a:spLocks noGrp="1" noChangeArrowheads="1"/>
          </p:cNvSpPr>
          <p:nvPr>
            <p:ph idx="1"/>
          </p:nvPr>
        </p:nvSpPr>
        <p:spPr>
          <a:xfrm>
            <a:off x="304800" y="1484313"/>
            <a:ext cx="8610600" cy="5526087"/>
          </a:xfrm>
        </p:spPr>
        <p:txBody>
          <a:bodyPr/>
          <a:lstStyle/>
          <a:p>
            <a:pPr eaLnBrk="1" hangingPunct="1">
              <a:lnSpc>
                <a:spcPct val="80000"/>
              </a:lnSpc>
              <a:spcBef>
                <a:spcPct val="60000"/>
              </a:spcBef>
            </a:pPr>
            <a:r>
              <a:rPr lang="en-GB" altLang="en-US" sz="2200" smtClean="0">
                <a:latin typeface="Arial" charset="0"/>
                <a:cs typeface="Arial" charset="0"/>
              </a:rPr>
              <a:t>MS is the most prevalent Neurological condition in the UK for young adults affecting over 100,000 in UK; 2165 in Hampshire (excluding Southampton and Portsmouth).</a:t>
            </a:r>
          </a:p>
          <a:p>
            <a:pPr eaLnBrk="1" hangingPunct="1">
              <a:lnSpc>
                <a:spcPct val="80000"/>
              </a:lnSpc>
              <a:spcBef>
                <a:spcPct val="60000"/>
              </a:spcBef>
            </a:pPr>
            <a:r>
              <a:rPr lang="en-GB" altLang="en-US" sz="2200" smtClean="0">
                <a:latin typeface="Arial" charset="0"/>
                <a:cs typeface="Arial" charset="0"/>
              </a:rPr>
              <a:t>People affected by MS in Hampshire highlighted poor access to services during a survey carried out by the MS Society in 2005. </a:t>
            </a:r>
          </a:p>
          <a:p>
            <a:pPr eaLnBrk="1" hangingPunct="1">
              <a:lnSpc>
                <a:spcPct val="80000"/>
              </a:lnSpc>
              <a:spcBef>
                <a:spcPct val="60000"/>
              </a:spcBef>
            </a:pPr>
            <a:r>
              <a:rPr lang="en-GB" altLang="en-US" sz="2200" smtClean="0">
                <a:latin typeface="Arial" charset="0"/>
                <a:cs typeface="Arial" charset="0"/>
              </a:rPr>
              <a:t>MS Society made Hampshire a priority area for Service Development.</a:t>
            </a:r>
          </a:p>
          <a:p>
            <a:pPr eaLnBrk="1" hangingPunct="1">
              <a:lnSpc>
                <a:spcPct val="80000"/>
              </a:lnSpc>
              <a:spcBef>
                <a:spcPct val="60000"/>
              </a:spcBef>
            </a:pPr>
            <a:r>
              <a:rPr lang="en-GB" altLang="en-US" sz="2200" smtClean="0">
                <a:latin typeface="Arial" charset="0"/>
                <a:cs typeface="Arial" charset="0"/>
              </a:rPr>
              <a:t>Engaged with OT Professional Lead for HCC to highlight the benefits of the MS Specialist role. </a:t>
            </a:r>
          </a:p>
          <a:p>
            <a:pPr eaLnBrk="1" hangingPunct="1">
              <a:lnSpc>
                <a:spcPct val="80000"/>
              </a:lnSpc>
              <a:spcBef>
                <a:spcPct val="60000"/>
              </a:spcBef>
            </a:pPr>
            <a:r>
              <a:rPr lang="en-GB" altLang="en-US" sz="2200" smtClean="0">
                <a:latin typeface="Arial" charset="0"/>
                <a:cs typeface="Arial" charset="0"/>
              </a:rPr>
              <a:t>Provided Impact Study carried out by Reading University provided the evidence required to secure the commitment from HCC. </a:t>
            </a:r>
          </a:p>
          <a:p>
            <a:pPr eaLnBrk="1" hangingPunct="1">
              <a:lnSpc>
                <a:spcPct val="80000"/>
              </a:lnSpc>
            </a:pPr>
            <a:endParaRPr lang="en-GB" altLang="en-US" sz="2800" smtClean="0">
              <a:latin typeface="Arial" charset="0"/>
              <a:cs typeface="Arial" charset="0"/>
            </a:endParaRPr>
          </a:p>
          <a:p>
            <a:pPr eaLnBrk="1" hangingPunct="1">
              <a:lnSpc>
                <a:spcPct val="80000"/>
              </a:lnSpc>
            </a:pPr>
            <a:endParaRPr lang="en-GB" altLang="en-US" sz="3000" smtClean="0">
              <a:latin typeface="Arial" charset="0"/>
              <a:cs typeface="Arial" charset="0"/>
            </a:endParaRPr>
          </a:p>
          <a:p>
            <a:pPr eaLnBrk="1" hangingPunct="1">
              <a:lnSpc>
                <a:spcPct val="80000"/>
              </a:lnSpc>
              <a:buFontTx/>
              <a:buNone/>
            </a:pPr>
            <a:endParaRPr lang="en-GB" altLang="en-US" sz="3000" smtClean="0">
              <a:latin typeface="Arial" charset="0"/>
              <a:cs typeface="Arial" charset="0"/>
            </a:endParaRPr>
          </a:p>
          <a:p>
            <a:pPr eaLnBrk="1" hangingPunct="1">
              <a:lnSpc>
                <a:spcPct val="80000"/>
              </a:lnSpc>
            </a:pPr>
            <a:endParaRPr lang="en-US" altLang="en-US" sz="3000" smtClean="0">
              <a:latin typeface="Arial" charset="0"/>
              <a:cs typeface="Arial"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876925"/>
            <a:ext cx="1914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8883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0825" y="908050"/>
            <a:ext cx="8229600" cy="504825"/>
          </a:xfrm>
        </p:spPr>
        <p:txBody>
          <a:bodyPr>
            <a:normAutofit fontScale="90000"/>
          </a:bodyPr>
          <a:lstStyle/>
          <a:p>
            <a:pPr eaLnBrk="1" hangingPunct="1">
              <a:defRPr/>
            </a:pPr>
            <a:r>
              <a:rPr lang="en-GB" altLang="en-US" dirty="0" smtClean="0">
                <a:solidFill>
                  <a:srgbClr val="F79646"/>
                </a:solidFill>
                <a:latin typeface="Arial" charset="0"/>
                <a:cs typeface="Arial" charset="0"/>
              </a:rPr>
              <a:t>Background</a:t>
            </a:r>
            <a:endParaRPr lang="en-US" altLang="en-US" dirty="0" smtClean="0">
              <a:solidFill>
                <a:srgbClr val="F79646"/>
              </a:solidFill>
              <a:latin typeface="Arial" charset="0"/>
              <a:cs typeface="Arial" charset="0"/>
            </a:endParaRPr>
          </a:p>
        </p:txBody>
      </p:sp>
      <p:sp>
        <p:nvSpPr>
          <p:cNvPr id="10243" name="Rectangle 3"/>
          <p:cNvSpPr>
            <a:spLocks noGrp="1" noChangeArrowheads="1"/>
          </p:cNvSpPr>
          <p:nvPr>
            <p:ph idx="1"/>
          </p:nvPr>
        </p:nvSpPr>
        <p:spPr/>
        <p:txBody>
          <a:bodyPr/>
          <a:lstStyle/>
          <a:p>
            <a:pPr eaLnBrk="1" hangingPunct="1">
              <a:lnSpc>
                <a:spcPct val="90000"/>
              </a:lnSpc>
              <a:spcBef>
                <a:spcPct val="50000"/>
              </a:spcBef>
            </a:pPr>
            <a:r>
              <a:rPr lang="en-GB" altLang="en-US" sz="2800" smtClean="0">
                <a:latin typeface="Arial" charset="0"/>
                <a:cs typeface="Arial" charset="0"/>
              </a:rPr>
              <a:t>Three permanent full time MS Specialist OT’s appointed by HCC. </a:t>
            </a:r>
          </a:p>
          <a:p>
            <a:pPr eaLnBrk="1" hangingPunct="1">
              <a:lnSpc>
                <a:spcPct val="90000"/>
              </a:lnSpc>
              <a:spcBef>
                <a:spcPct val="50000"/>
              </a:spcBef>
            </a:pPr>
            <a:r>
              <a:rPr lang="en-GB" altLang="en-US" sz="2800" smtClean="0">
                <a:latin typeface="Arial" charset="0"/>
                <a:cs typeface="Arial" charset="0"/>
              </a:rPr>
              <a:t>50% funding by MS Society for first 3 years.</a:t>
            </a:r>
          </a:p>
          <a:p>
            <a:pPr eaLnBrk="1" hangingPunct="1">
              <a:lnSpc>
                <a:spcPct val="90000"/>
              </a:lnSpc>
              <a:spcBef>
                <a:spcPct val="50000"/>
              </a:spcBef>
            </a:pPr>
            <a:r>
              <a:rPr lang="en-GB" altLang="en-US" sz="2800" smtClean="0">
                <a:latin typeface="Arial" charset="0"/>
                <a:cs typeface="Arial" charset="0"/>
              </a:rPr>
              <a:t>100% support from County Council’s - MS Society involved at every stage of appointment.</a:t>
            </a:r>
          </a:p>
          <a:p>
            <a:pPr eaLnBrk="1" hangingPunct="1">
              <a:lnSpc>
                <a:spcPct val="90000"/>
              </a:lnSpc>
              <a:spcBef>
                <a:spcPct val="50000"/>
              </a:spcBef>
            </a:pPr>
            <a:r>
              <a:rPr lang="en-GB" altLang="en-US" sz="2800" smtClean="0">
                <a:latin typeface="Arial" charset="0"/>
                <a:cs typeface="Arial" charset="0"/>
              </a:rPr>
              <a:t>Excellent Partnership Working developed as a result of the strong relationship.</a:t>
            </a:r>
          </a:p>
          <a:p>
            <a:pPr eaLnBrk="1" hangingPunct="1">
              <a:lnSpc>
                <a:spcPct val="90000"/>
              </a:lnSpc>
              <a:spcBef>
                <a:spcPct val="50000"/>
              </a:spcBef>
              <a:buFontTx/>
              <a:buNone/>
            </a:pPr>
            <a:endParaRPr lang="en-GB" altLang="en-US" sz="3000" smtClean="0">
              <a:latin typeface="Arial" charset="0"/>
              <a:cs typeface="Arial" charset="0"/>
            </a:endParaRPr>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805488"/>
            <a:ext cx="1914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69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765175"/>
            <a:ext cx="7993063" cy="619125"/>
          </a:xfrm>
        </p:spPr>
        <p:txBody>
          <a:bodyPr/>
          <a:lstStyle/>
          <a:p>
            <a:pPr eaLnBrk="1" hangingPunct="1"/>
            <a:r>
              <a:rPr lang="en-GB" altLang="en-US" smtClean="0">
                <a:solidFill>
                  <a:srgbClr val="F79646"/>
                </a:solidFill>
                <a:latin typeface="Arial" charset="0"/>
                <a:cs typeface="Arial" charset="0"/>
              </a:rPr>
              <a:t>Collaborative Working</a:t>
            </a:r>
            <a:endParaRPr lang="en-US" altLang="en-US" smtClean="0">
              <a:solidFill>
                <a:srgbClr val="F79646"/>
              </a:solidFill>
              <a:latin typeface="Arial" charset="0"/>
              <a:cs typeface="Arial" charset="0"/>
            </a:endParaRPr>
          </a:p>
        </p:txBody>
      </p:sp>
      <p:sp>
        <p:nvSpPr>
          <p:cNvPr id="7171" name="Rectangle 3"/>
          <p:cNvSpPr>
            <a:spLocks noGrp="1" noChangeArrowheads="1"/>
          </p:cNvSpPr>
          <p:nvPr>
            <p:ph idx="1"/>
          </p:nvPr>
        </p:nvSpPr>
        <p:spPr>
          <a:xfrm>
            <a:off x="468313" y="1700213"/>
            <a:ext cx="8153400" cy="4025900"/>
          </a:xfrm>
        </p:spPr>
        <p:txBody>
          <a:bodyPr rtlCol="0">
            <a:noAutofit/>
          </a:bodyPr>
          <a:lstStyle/>
          <a:p>
            <a:pPr eaLnBrk="1" fontAlgn="auto" hangingPunct="1">
              <a:spcBef>
                <a:spcPct val="50000"/>
              </a:spcBef>
              <a:spcAft>
                <a:spcPts val="0"/>
              </a:spcAft>
              <a:buFont typeface="Arial" pitchFamily="34" charset="0"/>
              <a:buChar char="•"/>
              <a:defRPr/>
            </a:pPr>
            <a:r>
              <a:rPr lang="en-GB" altLang="en-US" sz="2350" dirty="0"/>
              <a:t>3</a:t>
            </a:r>
            <a:r>
              <a:rPr lang="en-GB" altLang="en-US" sz="2350" dirty="0" smtClean="0"/>
              <a:t> Local Steering Groups set up to </a:t>
            </a:r>
            <a:r>
              <a:rPr lang="en-GB" altLang="en-US" sz="2350" dirty="0"/>
              <a:t>support the MS Specialist OT service </a:t>
            </a:r>
            <a:r>
              <a:rPr lang="en-GB" altLang="en-US" sz="2350" dirty="0" smtClean="0"/>
              <a:t>development across the County.</a:t>
            </a:r>
          </a:p>
          <a:p>
            <a:pPr eaLnBrk="1" fontAlgn="auto" hangingPunct="1">
              <a:spcBef>
                <a:spcPct val="50000"/>
              </a:spcBef>
              <a:spcAft>
                <a:spcPts val="0"/>
              </a:spcAft>
              <a:buFont typeface="Arial" pitchFamily="34" charset="0"/>
              <a:buChar char="•"/>
              <a:defRPr/>
            </a:pPr>
            <a:r>
              <a:rPr lang="en-GB" altLang="en-US" sz="2350" dirty="0"/>
              <a:t>Representation from: MS Nurses, MS OT’s, OT Managers, MS Branch Support Officers, Service Users with MS Society chairing. </a:t>
            </a:r>
          </a:p>
          <a:p>
            <a:pPr eaLnBrk="1" fontAlgn="auto" hangingPunct="1">
              <a:spcBef>
                <a:spcPct val="50000"/>
              </a:spcBef>
              <a:spcAft>
                <a:spcPts val="0"/>
              </a:spcAft>
              <a:buFont typeface="Arial" pitchFamily="34" charset="0"/>
              <a:buChar char="•"/>
              <a:defRPr/>
            </a:pPr>
            <a:r>
              <a:rPr lang="en-GB" altLang="en-US" sz="2350" dirty="0" smtClean="0"/>
              <a:t>Improved communication and good joint working between health, social </a:t>
            </a:r>
            <a:r>
              <a:rPr lang="en-GB" altLang="en-US" sz="2350" dirty="0"/>
              <a:t>s</a:t>
            </a:r>
            <a:r>
              <a:rPr lang="en-GB" altLang="en-US" sz="2350" dirty="0" smtClean="0"/>
              <a:t>ervices and the voluntary </a:t>
            </a:r>
            <a:r>
              <a:rPr lang="en-GB" altLang="en-US" sz="2350" dirty="0"/>
              <a:t>s</a:t>
            </a:r>
            <a:r>
              <a:rPr lang="en-GB" altLang="en-US" sz="2350" dirty="0" smtClean="0"/>
              <a:t>ector. </a:t>
            </a:r>
          </a:p>
          <a:p>
            <a:pPr eaLnBrk="1" fontAlgn="auto" hangingPunct="1">
              <a:spcBef>
                <a:spcPct val="50000"/>
              </a:spcBef>
              <a:spcAft>
                <a:spcPts val="0"/>
              </a:spcAft>
              <a:buFont typeface="Arial" pitchFamily="34" charset="0"/>
              <a:buChar char="•"/>
              <a:defRPr/>
            </a:pPr>
            <a:r>
              <a:rPr lang="en-GB" altLang="en-US" sz="2350" dirty="0" smtClean="0"/>
              <a:t>Provided a focus for high quality service development and delivery.</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876925"/>
            <a:ext cx="1912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80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765175"/>
            <a:ext cx="7993062" cy="619125"/>
          </a:xfrm>
        </p:spPr>
        <p:txBody>
          <a:bodyPr/>
          <a:lstStyle/>
          <a:p>
            <a:pPr eaLnBrk="1" hangingPunct="1"/>
            <a:r>
              <a:rPr lang="en-GB" altLang="en-US" smtClean="0">
                <a:solidFill>
                  <a:srgbClr val="F79646"/>
                </a:solidFill>
                <a:latin typeface="Arial" charset="0"/>
                <a:cs typeface="Arial" charset="0"/>
              </a:rPr>
              <a:t>Progress</a:t>
            </a:r>
            <a:endParaRPr lang="en-US" altLang="en-US" smtClean="0">
              <a:solidFill>
                <a:srgbClr val="F79646"/>
              </a:solidFill>
              <a:latin typeface="Arial" charset="0"/>
              <a:cs typeface="Arial" charset="0"/>
            </a:endParaRPr>
          </a:p>
        </p:txBody>
      </p:sp>
      <p:sp>
        <p:nvSpPr>
          <p:cNvPr id="12291" name="Rectangle 3"/>
          <p:cNvSpPr>
            <a:spLocks noGrp="1" noChangeArrowheads="1"/>
          </p:cNvSpPr>
          <p:nvPr>
            <p:ph idx="1"/>
          </p:nvPr>
        </p:nvSpPr>
        <p:spPr>
          <a:xfrm>
            <a:off x="533400" y="1484313"/>
            <a:ext cx="8229600" cy="4751387"/>
          </a:xfrm>
        </p:spPr>
        <p:txBody>
          <a:bodyPr/>
          <a:lstStyle/>
          <a:p>
            <a:pPr eaLnBrk="1" hangingPunct="1">
              <a:spcBef>
                <a:spcPts val="3600"/>
              </a:spcBef>
            </a:pPr>
            <a:r>
              <a:rPr lang="en-GB" altLang="en-US" sz="3000" smtClean="0">
                <a:latin typeface="Arial" charset="0"/>
                <a:cs typeface="Arial" charset="0"/>
              </a:rPr>
              <a:t>Services improved rapidly when Specialist OT’s came into post. </a:t>
            </a:r>
          </a:p>
          <a:p>
            <a:pPr eaLnBrk="1" hangingPunct="1">
              <a:spcBef>
                <a:spcPct val="60000"/>
              </a:spcBef>
            </a:pPr>
            <a:r>
              <a:rPr lang="en-GB" altLang="en-US" sz="3000" smtClean="0">
                <a:latin typeface="Arial Unicode MS" pitchFamily="34" charset="-128"/>
                <a:cs typeface="Arial" charset="0"/>
              </a:rPr>
              <a:t>Undertaking individualised holistic assessments, care plans and reviews.  </a:t>
            </a:r>
            <a:endParaRPr lang="en-GB" altLang="en-US" sz="3000" smtClean="0">
              <a:latin typeface="Arial" charset="0"/>
              <a:cs typeface="Arial" charset="0"/>
            </a:endParaRPr>
          </a:p>
          <a:p>
            <a:pPr eaLnBrk="1" hangingPunct="1">
              <a:spcBef>
                <a:spcPct val="60000"/>
              </a:spcBef>
            </a:pPr>
            <a:r>
              <a:rPr lang="en-GB" altLang="en-US" sz="3000" smtClean="0">
                <a:latin typeface="Arial" charset="0"/>
                <a:cs typeface="Arial" charset="0"/>
              </a:rPr>
              <a:t>Positive feedback from people affected by MS to Health and Social Care Professionals and the MS Society.</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661025"/>
            <a:ext cx="1914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75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765175"/>
            <a:ext cx="7993062" cy="619125"/>
          </a:xfrm>
        </p:spPr>
        <p:txBody>
          <a:bodyPr/>
          <a:lstStyle/>
          <a:p>
            <a:pPr eaLnBrk="1" hangingPunct="1"/>
            <a:r>
              <a:rPr lang="en-GB" altLang="en-US" smtClean="0">
                <a:solidFill>
                  <a:srgbClr val="F79646"/>
                </a:solidFill>
                <a:latin typeface="Arial" charset="0"/>
                <a:cs typeface="Arial" charset="0"/>
              </a:rPr>
              <a:t>User Feedback</a:t>
            </a:r>
            <a:endParaRPr lang="en-US" altLang="en-US" smtClean="0">
              <a:solidFill>
                <a:srgbClr val="F79646"/>
              </a:solidFill>
              <a:latin typeface="Arial" charset="0"/>
              <a:cs typeface="Arial" charset="0"/>
            </a:endParaRPr>
          </a:p>
        </p:txBody>
      </p:sp>
      <p:sp>
        <p:nvSpPr>
          <p:cNvPr id="9219" name="Rectangle 3"/>
          <p:cNvSpPr>
            <a:spLocks noGrp="1" noChangeArrowheads="1"/>
          </p:cNvSpPr>
          <p:nvPr>
            <p:ph idx="1"/>
          </p:nvPr>
        </p:nvSpPr>
        <p:spPr>
          <a:xfrm>
            <a:off x="468313" y="1557338"/>
            <a:ext cx="7985125" cy="40259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altLang="en-US" sz="2200" dirty="0" smtClean="0"/>
              <a:t>' I have needed a lot of support with my husband who has many cognitive problems associated with his MS - the OT has been there for me and totally understanding about MS'  </a:t>
            </a:r>
          </a:p>
          <a:p>
            <a:pPr eaLnBrk="1" fontAlgn="auto" hangingPunct="1">
              <a:spcBef>
                <a:spcPct val="50000"/>
              </a:spcBef>
              <a:spcAft>
                <a:spcPts val="0"/>
              </a:spcAft>
              <a:buFont typeface="Arial" panose="020B0604020202020204" pitchFamily="34" charset="0"/>
              <a:buChar char="•"/>
              <a:defRPr/>
            </a:pPr>
            <a:r>
              <a:rPr lang="en-US" altLang="en-US" sz="2200" dirty="0" smtClean="0"/>
              <a:t>' I have had a variety of health problems including MS - the OT has been able to guide and support me to be independent and have a better quality of life' </a:t>
            </a:r>
          </a:p>
          <a:p>
            <a:pPr eaLnBrk="1" fontAlgn="auto" hangingPunct="1">
              <a:spcBef>
                <a:spcPct val="50000"/>
              </a:spcBef>
              <a:spcAft>
                <a:spcPts val="0"/>
              </a:spcAft>
              <a:buFont typeface="Arial" panose="020B0604020202020204" pitchFamily="34" charset="0"/>
              <a:buChar char="•"/>
              <a:defRPr/>
            </a:pPr>
            <a:r>
              <a:rPr lang="en-US" altLang="en-US" sz="2200" dirty="0"/>
              <a:t>' </a:t>
            </a:r>
            <a:r>
              <a:rPr lang="en-GB" altLang="en-US" sz="2200" dirty="0" smtClean="0"/>
              <a:t>I </a:t>
            </a:r>
            <a:r>
              <a:rPr lang="en-GB" altLang="en-US" sz="2200" dirty="0"/>
              <a:t>would like to say how impressed I am with the knowledge on MS from my MS O.T. It is so important that there is a specialist in the community of this subject.  We are all different and have different needs and without their help we would be in a very sorry state.  My O.T. helps me each stage of the disease progress.  She allows me time to heal mentally at each stage before giving me advice with my physical </a:t>
            </a:r>
            <a:r>
              <a:rPr lang="en-GB" altLang="en-US" sz="2200" dirty="0" smtClean="0"/>
              <a:t>needs</a:t>
            </a:r>
            <a:r>
              <a:rPr lang="en-US" altLang="en-US" sz="2200" dirty="0"/>
              <a:t> '</a:t>
            </a:r>
            <a:r>
              <a:rPr lang="en-GB" altLang="en-US" sz="2200" dirty="0" smtClean="0"/>
              <a:t> </a:t>
            </a:r>
            <a:endParaRPr lang="en-GB" altLang="en-US" sz="2200" dirty="0"/>
          </a:p>
          <a:p>
            <a:pPr eaLnBrk="1" fontAlgn="auto" hangingPunct="1">
              <a:spcAft>
                <a:spcPts val="0"/>
              </a:spcAft>
              <a:buFontTx/>
              <a:buNone/>
              <a:defRPr/>
            </a:pPr>
            <a:endParaRPr lang="en-US" altLang="en-US" sz="2000"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sz="3600" dirty="0" smtClean="0"/>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805488"/>
            <a:ext cx="19129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8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908050"/>
            <a:ext cx="7848600" cy="509588"/>
          </a:xfrm>
        </p:spPr>
        <p:txBody>
          <a:bodyPr>
            <a:normAutofit fontScale="90000"/>
          </a:bodyPr>
          <a:lstStyle/>
          <a:p>
            <a:pPr eaLnBrk="1" hangingPunct="1">
              <a:defRPr/>
            </a:pPr>
            <a:r>
              <a:rPr lang="en-GB" altLang="en-US" smtClean="0">
                <a:solidFill>
                  <a:srgbClr val="F79646"/>
                </a:solidFill>
                <a:latin typeface="Arial" charset="0"/>
                <a:cs typeface="Arial" charset="0"/>
              </a:rPr>
              <a:t>Developments</a:t>
            </a:r>
            <a:endParaRPr lang="en-US" altLang="en-US" smtClean="0">
              <a:solidFill>
                <a:srgbClr val="F79646"/>
              </a:solidFill>
              <a:latin typeface="Arial" charset="0"/>
              <a:cs typeface="Arial" charset="0"/>
            </a:endParaRPr>
          </a:p>
        </p:txBody>
      </p:sp>
      <p:sp>
        <p:nvSpPr>
          <p:cNvPr id="15363" name="Rectangle 3"/>
          <p:cNvSpPr>
            <a:spLocks noGrp="1" noChangeArrowheads="1"/>
          </p:cNvSpPr>
          <p:nvPr>
            <p:ph idx="1"/>
          </p:nvPr>
        </p:nvSpPr>
        <p:spPr>
          <a:xfrm>
            <a:off x="568325" y="1628775"/>
            <a:ext cx="8270875" cy="4781550"/>
          </a:xfrm>
        </p:spPr>
        <p:txBody>
          <a:bodyPr/>
          <a:lstStyle/>
          <a:p>
            <a:pPr eaLnBrk="1" hangingPunct="1">
              <a:lnSpc>
                <a:spcPct val="95000"/>
              </a:lnSpc>
              <a:spcBef>
                <a:spcPct val="40000"/>
              </a:spcBef>
              <a:defRPr/>
            </a:pPr>
            <a:r>
              <a:rPr lang="en-GB" altLang="en-US" sz="2400" dirty="0">
                <a:latin typeface="Arial" charset="0"/>
                <a:cs typeface="Arial" charset="0"/>
              </a:rPr>
              <a:t>Team of 6 Link OT’s with a special interest in MS created across Hampshire to ensure no post code lottery. </a:t>
            </a:r>
          </a:p>
          <a:p>
            <a:pPr eaLnBrk="1" hangingPunct="1">
              <a:lnSpc>
                <a:spcPct val="95000"/>
              </a:lnSpc>
              <a:spcBef>
                <a:spcPct val="40000"/>
              </a:spcBef>
              <a:defRPr/>
            </a:pPr>
            <a:r>
              <a:rPr lang="en-GB" altLang="en-US" sz="2400" dirty="0">
                <a:latin typeface="Arial" charset="0"/>
                <a:cs typeface="Arial" charset="0"/>
              </a:rPr>
              <a:t>Specialist OT’s provide co-ordinating and supporting role to the Link OT’s with quarterly meetings to cascade information, provide </a:t>
            </a:r>
            <a:r>
              <a:rPr lang="en-GB" altLang="en-US" sz="2400" dirty="0" smtClean="0">
                <a:latin typeface="Arial" charset="0"/>
                <a:cs typeface="Arial" charset="0"/>
              </a:rPr>
              <a:t>training, support and expertise.</a:t>
            </a:r>
            <a:endParaRPr lang="en-GB" altLang="en-US" sz="2400" dirty="0">
              <a:latin typeface="Arial" charset="0"/>
              <a:cs typeface="Arial" charset="0"/>
            </a:endParaRPr>
          </a:p>
          <a:p>
            <a:pPr eaLnBrk="1" hangingPunct="1">
              <a:lnSpc>
                <a:spcPct val="95000"/>
              </a:lnSpc>
              <a:spcBef>
                <a:spcPct val="40000"/>
              </a:spcBef>
              <a:defRPr/>
            </a:pPr>
            <a:r>
              <a:rPr lang="en-GB" altLang="en-US" sz="2400" dirty="0" smtClean="0"/>
              <a:t>Sharing expert knowledge with other social care and health colleagues</a:t>
            </a:r>
          </a:p>
          <a:p>
            <a:pPr eaLnBrk="1" hangingPunct="1">
              <a:lnSpc>
                <a:spcPct val="95000"/>
              </a:lnSpc>
              <a:spcBef>
                <a:spcPct val="40000"/>
              </a:spcBef>
              <a:defRPr/>
            </a:pPr>
            <a:r>
              <a:rPr lang="en-GB" altLang="en-US" sz="2400" dirty="0" smtClean="0">
                <a:latin typeface="Arial" charset="0"/>
                <a:cs typeface="Arial" charset="0"/>
              </a:rPr>
              <a:t>Central place for storing and sharing of information </a:t>
            </a:r>
            <a:r>
              <a:rPr lang="en-US" altLang="en-US" sz="2400" dirty="0" smtClean="0">
                <a:latin typeface="Arial" charset="0"/>
                <a:cs typeface="Arial" charset="0"/>
              </a:rPr>
              <a:t>shared site on HCC server.</a:t>
            </a:r>
          </a:p>
          <a:p>
            <a:pPr marL="0" indent="0" eaLnBrk="1" hangingPunct="1">
              <a:lnSpc>
                <a:spcPct val="95000"/>
              </a:lnSpc>
              <a:spcBef>
                <a:spcPct val="40000"/>
              </a:spcBef>
              <a:buFont typeface="Arial" charset="0"/>
              <a:buNone/>
              <a:defRPr/>
            </a:pPr>
            <a:endParaRPr lang="en-US" altLang="en-US" sz="2300" dirty="0" smtClean="0">
              <a:latin typeface="Arial" charset="0"/>
              <a:cs typeface="Arial" charset="0"/>
            </a:endParaRP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876925"/>
            <a:ext cx="1912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3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Effects of Brain Injury</a:t>
            </a:r>
            <a:endParaRPr lang="en-GB" dirty="0"/>
          </a:p>
        </p:txBody>
      </p:sp>
      <p:sp>
        <p:nvSpPr>
          <p:cNvPr id="5" name="Subtitle 4"/>
          <p:cNvSpPr>
            <a:spLocks noGrp="1"/>
          </p:cNvSpPr>
          <p:nvPr>
            <p:ph type="subTitle" idx="1"/>
          </p:nvPr>
        </p:nvSpPr>
        <p:spPr>
          <a:xfrm>
            <a:off x="533400" y="2132856"/>
            <a:ext cx="8431088" cy="2848280"/>
          </a:xfrm>
        </p:spPr>
        <p:txBody>
          <a:bodyPr>
            <a:noAutofit/>
          </a:bodyPr>
          <a:lstStyle/>
          <a:p>
            <a:pPr marL="457200" indent="-457200" algn="l">
              <a:buFont typeface="Arial" panose="020B0604020202020204" pitchFamily="34" charset="0"/>
              <a:buChar char="•"/>
            </a:pPr>
            <a:r>
              <a:rPr lang="en-GB" sz="2400" dirty="0" smtClean="0">
                <a:latin typeface="Trebuchet MS" panose="020B0603020202020204" pitchFamily="34" charset="0"/>
              </a:rPr>
              <a:t>Physical disabilities, slowed responses, Loss of physical sensation,</a:t>
            </a:r>
            <a:r>
              <a:rPr lang="en-GB" sz="2400" dirty="0">
                <a:latin typeface="Trebuchet MS" panose="020B0603020202020204" pitchFamily="34" charset="0"/>
              </a:rPr>
              <a:t> </a:t>
            </a:r>
            <a:endParaRPr lang="en-GB" sz="2400" dirty="0" smtClean="0">
              <a:latin typeface="Trebuchet MS" panose="020B0603020202020204" pitchFamily="34" charset="0"/>
            </a:endParaRPr>
          </a:p>
          <a:p>
            <a:pPr marL="457200" indent="-457200" algn="l">
              <a:buFont typeface="Arial" panose="020B0604020202020204" pitchFamily="34" charset="0"/>
              <a:buChar char="•"/>
            </a:pPr>
            <a:r>
              <a:rPr lang="en-GB" sz="2400" dirty="0" smtClean="0">
                <a:latin typeface="Trebuchet MS" panose="020B0603020202020204" pitchFamily="34" charset="0"/>
              </a:rPr>
              <a:t>Poor concentration, Personality changes, Lack of initiative,</a:t>
            </a:r>
          </a:p>
          <a:p>
            <a:pPr marL="457200" indent="-457200" algn="l">
              <a:buFont typeface="Arial" panose="020B0604020202020204" pitchFamily="34" charset="0"/>
              <a:buChar char="•"/>
            </a:pPr>
            <a:r>
              <a:rPr lang="en-GB" sz="2400" dirty="0" smtClean="0">
                <a:latin typeface="Trebuchet MS" panose="020B0603020202020204" pitchFamily="34" charset="0"/>
              </a:rPr>
              <a:t> Poor perception and judgement, Poor problem solving skills, </a:t>
            </a:r>
          </a:p>
          <a:p>
            <a:pPr marL="457200" indent="-457200" algn="l">
              <a:buFont typeface="Arial" panose="020B0604020202020204" pitchFamily="34" charset="0"/>
              <a:buChar char="•"/>
            </a:pPr>
            <a:r>
              <a:rPr lang="en-GB" sz="2400" dirty="0" smtClean="0">
                <a:latin typeface="Trebuchet MS" panose="020B0603020202020204" pitchFamily="34" charset="0"/>
              </a:rPr>
              <a:t>FATIGUE, Blinding headaches, Poor Memory,  Poor communication </a:t>
            </a:r>
            <a:endParaRPr lang="en-GB" sz="2400" dirty="0">
              <a:latin typeface="Trebuchet MS" panose="020B0603020202020204" pitchFamily="34" charset="0"/>
            </a:endParaRPr>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8</a:t>
            </a:fld>
            <a:endParaRPr lang="en-GB" dirty="0">
              <a:solidFill>
                <a:srgbClr val="DBF5F9">
                  <a:shade val="90000"/>
                </a:srgbClr>
              </a:solidFill>
            </a:endParaRPr>
          </a:p>
        </p:txBody>
      </p:sp>
    </p:spTree>
    <p:extLst>
      <p:ext uri="{BB962C8B-B14F-4D97-AF65-F5344CB8AC3E}">
        <p14:creationId xmlns:p14="http://schemas.microsoft.com/office/powerpoint/2010/main" val="39852131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274638"/>
            <a:ext cx="7920038" cy="1143000"/>
          </a:xfrm>
        </p:spPr>
        <p:txBody>
          <a:bodyPr/>
          <a:lstStyle/>
          <a:p>
            <a:pPr eaLnBrk="1" hangingPunct="1"/>
            <a:r>
              <a:rPr lang="en-GB" altLang="en-US" smtClean="0">
                <a:solidFill>
                  <a:srgbClr val="F79646"/>
                </a:solidFill>
                <a:latin typeface="Arial" charset="0"/>
                <a:cs typeface="Arial" charset="0"/>
              </a:rPr>
              <a:t/>
            </a:r>
            <a:br>
              <a:rPr lang="en-GB" altLang="en-US" smtClean="0">
                <a:solidFill>
                  <a:srgbClr val="F79646"/>
                </a:solidFill>
                <a:latin typeface="Arial" charset="0"/>
                <a:cs typeface="Arial" charset="0"/>
              </a:rPr>
            </a:br>
            <a:r>
              <a:rPr lang="en-GB" altLang="en-US" smtClean="0">
                <a:solidFill>
                  <a:srgbClr val="F79646"/>
                </a:solidFill>
                <a:latin typeface="Arial" charset="0"/>
                <a:cs typeface="Arial" charset="0"/>
              </a:rPr>
              <a:t>Outcomes</a:t>
            </a:r>
          </a:p>
        </p:txBody>
      </p:sp>
      <p:sp>
        <p:nvSpPr>
          <p:cNvPr id="20483" name="Rectangle 3"/>
          <p:cNvSpPr>
            <a:spLocks noGrp="1" noChangeArrowheads="1"/>
          </p:cNvSpPr>
          <p:nvPr>
            <p:ph idx="1"/>
          </p:nvPr>
        </p:nvSpPr>
        <p:spPr>
          <a:xfrm>
            <a:off x="611188" y="1600200"/>
            <a:ext cx="7848600" cy="4525963"/>
          </a:xfrm>
        </p:spPr>
        <p:txBody>
          <a:bodyPr/>
          <a:lstStyle/>
          <a:p>
            <a:pPr eaLnBrk="1" hangingPunct="1">
              <a:lnSpc>
                <a:spcPct val="90000"/>
              </a:lnSpc>
            </a:pPr>
            <a:r>
              <a:rPr lang="en-GB" altLang="en-US" sz="2400" smtClean="0">
                <a:latin typeface="Arial" charset="0"/>
                <a:cs typeface="Arial" charset="0"/>
              </a:rPr>
              <a:t>Improved health and well being for people with MS.</a:t>
            </a:r>
            <a:r>
              <a:rPr lang="en-GB" altLang="en-US" sz="2400" b="1" smtClean="0">
                <a:latin typeface="Arial" charset="0"/>
                <a:cs typeface="Arial" charset="0"/>
              </a:rPr>
              <a:t> </a:t>
            </a:r>
            <a:r>
              <a:rPr lang="en-GB" altLang="en-US" sz="2400" smtClean="0">
                <a:latin typeface="Arial" charset="0"/>
                <a:cs typeface="Arial" charset="0"/>
              </a:rPr>
              <a:t>Timely assessment and intervention which aims to reduces the impact of the disease and prevents further deterioration  </a:t>
            </a:r>
          </a:p>
          <a:p>
            <a:pPr eaLnBrk="1" hangingPunct="1">
              <a:spcBef>
                <a:spcPts val="1800"/>
              </a:spcBef>
            </a:pPr>
            <a:r>
              <a:rPr lang="en-GB" altLang="en-US" sz="2400" smtClean="0">
                <a:latin typeface="Arial" charset="0"/>
                <a:cs typeface="Arial" charset="0"/>
              </a:rPr>
              <a:t>MS Specialist OT’s working collaboratively with Health, the MS Society to educate people affected by MS on symptom management (e.g. fatigue) and signposting/referring to other services. </a:t>
            </a:r>
          </a:p>
          <a:p>
            <a:pPr eaLnBrk="1" hangingPunct="1">
              <a:spcBef>
                <a:spcPts val="1800"/>
              </a:spcBef>
            </a:pPr>
            <a:r>
              <a:rPr lang="en-GB" altLang="en-US" sz="2400" smtClean="0">
                <a:latin typeface="Arial" charset="0"/>
                <a:cs typeface="Arial" charset="0"/>
              </a:rPr>
              <a:t>Facilitating support and education in self management skills for people affected by MS</a:t>
            </a: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876925"/>
            <a:ext cx="1912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73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750" y="836613"/>
            <a:ext cx="7920038" cy="576262"/>
          </a:xfrm>
        </p:spPr>
        <p:txBody>
          <a:bodyPr>
            <a:normAutofit fontScale="90000"/>
          </a:bodyPr>
          <a:lstStyle/>
          <a:p>
            <a:pPr eaLnBrk="1" hangingPunct="1">
              <a:defRPr/>
            </a:pPr>
            <a:r>
              <a:rPr lang="en-GB" altLang="en-US" dirty="0" smtClean="0">
                <a:solidFill>
                  <a:srgbClr val="F79646"/>
                </a:solidFill>
                <a:latin typeface="Arial" charset="0"/>
                <a:cs typeface="Arial" charset="0"/>
              </a:rPr>
              <a:t>Other Improvements</a:t>
            </a:r>
          </a:p>
        </p:txBody>
      </p:sp>
      <p:sp>
        <p:nvSpPr>
          <p:cNvPr id="17411" name="Rectangle 3"/>
          <p:cNvSpPr>
            <a:spLocks noGrp="1" noChangeArrowheads="1"/>
          </p:cNvSpPr>
          <p:nvPr>
            <p:ph idx="1"/>
          </p:nvPr>
        </p:nvSpPr>
        <p:spPr/>
        <p:txBody>
          <a:bodyPr/>
          <a:lstStyle/>
          <a:p>
            <a:pPr eaLnBrk="1" hangingPunct="1">
              <a:lnSpc>
                <a:spcPct val="80000"/>
              </a:lnSpc>
            </a:pPr>
            <a:r>
              <a:rPr lang="en-GB" altLang="en-US" sz="2300" b="1" smtClean="0">
                <a:latin typeface="Arial" charset="0"/>
                <a:cs typeface="Arial" charset="0"/>
              </a:rPr>
              <a:t>Improve quality of life. </a:t>
            </a:r>
            <a:r>
              <a:rPr lang="en-GB" altLang="en-US" sz="2300" smtClean="0">
                <a:latin typeface="Arial" charset="0"/>
                <a:cs typeface="Arial" charset="0"/>
              </a:rPr>
              <a:t>Facilitate support and educate on positive risk taking, using expert knowledge to ensure assessments take into account the fluctuations and unpredictability of MS</a:t>
            </a:r>
          </a:p>
          <a:p>
            <a:pPr eaLnBrk="1" hangingPunct="1">
              <a:lnSpc>
                <a:spcPct val="80000"/>
              </a:lnSpc>
              <a:spcBef>
                <a:spcPts val="1800"/>
              </a:spcBef>
            </a:pPr>
            <a:r>
              <a:rPr lang="en-GB" altLang="en-US" sz="2300" b="1" smtClean="0">
                <a:latin typeface="Arial" charset="0"/>
                <a:cs typeface="Arial" charset="0"/>
              </a:rPr>
              <a:t>Freedom from discrimination and harassment; </a:t>
            </a:r>
            <a:r>
              <a:rPr lang="en-GB" altLang="en-US" sz="2300" smtClean="0">
                <a:latin typeface="Arial" charset="0"/>
                <a:cs typeface="Arial" charset="0"/>
              </a:rPr>
              <a:t>Training for social care employees and care agency staff</a:t>
            </a:r>
          </a:p>
          <a:p>
            <a:pPr eaLnBrk="1" hangingPunct="1">
              <a:lnSpc>
                <a:spcPct val="80000"/>
              </a:lnSpc>
              <a:spcBef>
                <a:spcPts val="1800"/>
              </a:spcBef>
            </a:pPr>
            <a:r>
              <a:rPr lang="en-GB" altLang="en-US" sz="2300" b="1" smtClean="0">
                <a:latin typeface="Arial" charset="0"/>
                <a:cs typeface="Arial" charset="0"/>
              </a:rPr>
              <a:t>Maintaining dignity and respect; </a:t>
            </a:r>
            <a:r>
              <a:rPr lang="en-GB" altLang="en-US" sz="2300" smtClean="0">
                <a:latin typeface="Arial" charset="0"/>
                <a:cs typeface="Arial" charset="0"/>
              </a:rPr>
              <a:t>using specialist knowledge and understanding of the person affected by MS to implement timely interventions to prevent safeguarding issues arising </a:t>
            </a:r>
          </a:p>
          <a:p>
            <a:pPr eaLnBrk="1" hangingPunct="1">
              <a:lnSpc>
                <a:spcPct val="80000"/>
              </a:lnSpc>
              <a:spcBef>
                <a:spcPts val="1800"/>
              </a:spcBef>
            </a:pPr>
            <a:r>
              <a:rPr lang="en-GB" altLang="en-US" sz="2300" b="1" smtClean="0">
                <a:latin typeface="Arial" charset="0"/>
                <a:cs typeface="Arial" charset="0"/>
              </a:rPr>
              <a:t>Economic wellbeing; </a:t>
            </a:r>
            <a:r>
              <a:rPr lang="en-GB" altLang="en-US" sz="2300" smtClean="0">
                <a:latin typeface="Arial" charset="0"/>
                <a:cs typeface="Arial" charset="0"/>
              </a:rPr>
              <a:t>Reduce ‘revolving door’ syndrome for people with MS by offering continuity of care</a:t>
            </a:r>
          </a:p>
          <a:p>
            <a:pPr eaLnBrk="1" hangingPunct="1">
              <a:lnSpc>
                <a:spcPct val="80000"/>
              </a:lnSpc>
              <a:spcBef>
                <a:spcPts val="1800"/>
              </a:spcBef>
            </a:pPr>
            <a:endParaRPr lang="en-GB" altLang="en-US" sz="2100" smtClean="0">
              <a:latin typeface="Arial" charset="0"/>
              <a:cs typeface="Arial" charset="0"/>
            </a:endParaRPr>
          </a:p>
          <a:p>
            <a:pPr eaLnBrk="1" hangingPunct="1">
              <a:lnSpc>
                <a:spcPct val="80000"/>
              </a:lnSpc>
              <a:buFont typeface="Wingdings" pitchFamily="2" charset="2"/>
              <a:buNone/>
            </a:pPr>
            <a:endParaRPr lang="en-GB" altLang="en-US" sz="2100" smtClean="0">
              <a:latin typeface="Arial Unicode MS" pitchFamily="34" charset="-128"/>
              <a:cs typeface="Arial" charset="0"/>
            </a:endParaRP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876925"/>
            <a:ext cx="1912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84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solidFill>
                  <a:srgbClr val="F79646"/>
                </a:solidFill>
                <a:latin typeface="Arial" charset="0"/>
                <a:cs typeface="Arial" charset="0"/>
              </a:rPr>
              <a:t>Achievements</a:t>
            </a:r>
            <a:endParaRPr lang="en-US" altLang="en-US" smtClean="0">
              <a:solidFill>
                <a:srgbClr val="F79646"/>
              </a:solidFill>
              <a:latin typeface="Arial" charset="0"/>
              <a:cs typeface="Arial" charset="0"/>
            </a:endParaRPr>
          </a:p>
        </p:txBody>
      </p:sp>
      <p:sp>
        <p:nvSpPr>
          <p:cNvPr id="17411" name="Rectangle 3"/>
          <p:cNvSpPr>
            <a:spLocks noGrp="1" noChangeArrowheads="1"/>
          </p:cNvSpPr>
          <p:nvPr>
            <p:ph idx="1"/>
          </p:nvPr>
        </p:nvSpPr>
        <p:spPr>
          <a:xfrm>
            <a:off x="230188" y="1412875"/>
            <a:ext cx="8662987" cy="4713288"/>
          </a:xfrm>
        </p:spPr>
        <p:txBody>
          <a:bodyPr/>
          <a:lstStyle/>
          <a:p>
            <a:pPr marL="542925" indent="-361950" eaLnBrk="1" hangingPunct="1">
              <a:lnSpc>
                <a:spcPct val="95000"/>
              </a:lnSpc>
              <a:spcBef>
                <a:spcPct val="40000"/>
              </a:spcBef>
              <a:defRPr/>
            </a:pPr>
            <a:r>
              <a:rPr lang="en-GB" altLang="en-US" sz="2400" dirty="0" smtClean="0">
                <a:latin typeface="Arial" charset="0"/>
                <a:cs typeface="Arial" charset="0"/>
              </a:rPr>
              <a:t>Over 100 plus Care Agency Staff Trained.</a:t>
            </a:r>
          </a:p>
          <a:p>
            <a:pPr marL="542925" indent="-361950" eaLnBrk="1" hangingPunct="1">
              <a:spcBef>
                <a:spcPts val="1200"/>
              </a:spcBef>
              <a:defRPr/>
            </a:pPr>
            <a:r>
              <a:rPr lang="en-GB" altLang="en-US" sz="2400" dirty="0" smtClean="0">
                <a:latin typeface="Arial" charset="0"/>
                <a:cs typeface="Arial" charset="0"/>
              </a:rPr>
              <a:t>Supported and educated OT’s and Social Workers about MS.</a:t>
            </a:r>
          </a:p>
          <a:p>
            <a:pPr marL="542925" indent="-361950" eaLnBrk="1" hangingPunct="1">
              <a:spcBef>
                <a:spcPts val="1200"/>
              </a:spcBef>
              <a:defRPr/>
            </a:pPr>
            <a:r>
              <a:rPr lang="en-GB" altLang="en-US" sz="2400" dirty="0" smtClean="0">
                <a:latin typeface="Arial" charset="0"/>
                <a:cs typeface="Arial" charset="0"/>
              </a:rPr>
              <a:t>Joint working with health and Social </a:t>
            </a:r>
            <a:r>
              <a:rPr lang="en-GB" altLang="en-US" sz="2400" dirty="0">
                <a:latin typeface="Arial" charset="0"/>
                <a:cs typeface="Arial" charset="0"/>
              </a:rPr>
              <a:t>C</a:t>
            </a:r>
            <a:r>
              <a:rPr lang="en-GB" altLang="en-US" sz="2400" dirty="0" smtClean="0">
                <a:latin typeface="Arial" charset="0"/>
                <a:cs typeface="Arial" charset="0"/>
              </a:rPr>
              <a:t>are colleagues on complex cases.</a:t>
            </a:r>
          </a:p>
          <a:p>
            <a:pPr marL="542925" indent="-361950" eaLnBrk="1" hangingPunct="1">
              <a:spcBef>
                <a:spcPts val="1200"/>
              </a:spcBef>
              <a:defRPr/>
            </a:pPr>
            <a:r>
              <a:rPr lang="en-GB" altLang="en-US" sz="2400" dirty="0" smtClean="0">
                <a:latin typeface="Arial" charset="0"/>
                <a:cs typeface="Arial" charset="0"/>
              </a:rPr>
              <a:t>Professionals Study Day</a:t>
            </a:r>
          </a:p>
          <a:p>
            <a:pPr marL="542925" indent="-361950" eaLnBrk="1" hangingPunct="1">
              <a:spcBef>
                <a:spcPts val="1200"/>
              </a:spcBef>
              <a:defRPr/>
            </a:pPr>
            <a:r>
              <a:rPr lang="en-GB" altLang="en-US" sz="2400" dirty="0" smtClean="0">
                <a:latin typeface="Arial" charset="0"/>
                <a:cs typeface="Arial" charset="0"/>
              </a:rPr>
              <a:t>Supporting people with MS and their families to maintain independence (management of the condition / adaptations to environment) delays the need for large care packages. </a:t>
            </a:r>
          </a:p>
          <a:p>
            <a:pPr eaLnBrk="1" hangingPunct="1">
              <a:defRPr/>
            </a:pPr>
            <a:endParaRPr lang="en-US" altLang="en-US" sz="3000" dirty="0" smtClean="0">
              <a:latin typeface="Arial" charset="0"/>
              <a:cs typeface="Arial" charset="0"/>
            </a:endParaRPr>
          </a:p>
        </p:txBody>
      </p:sp>
      <p:pic>
        <p:nvPicPr>
          <p:cNvPr id="174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63" y="5949950"/>
            <a:ext cx="1914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63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GB" sz="2400" dirty="0"/>
              <a:t>Rationale </a:t>
            </a:r>
            <a:r>
              <a:rPr lang="en-GB" sz="2400" dirty="0" smtClean="0"/>
              <a:t>for </a:t>
            </a:r>
            <a:r>
              <a:rPr lang="en-GB" sz="2400" dirty="0"/>
              <a:t>extending collaborative working with other neurological organisations</a:t>
            </a:r>
          </a:p>
        </p:txBody>
      </p:sp>
      <p:sp>
        <p:nvSpPr>
          <p:cNvPr id="20483" name="Content Placeholder 2"/>
          <p:cNvSpPr>
            <a:spLocks noGrp="1"/>
          </p:cNvSpPr>
          <p:nvPr>
            <p:ph idx="1"/>
          </p:nvPr>
        </p:nvSpPr>
        <p:spPr>
          <a:xfrm>
            <a:off x="755650" y="1557338"/>
            <a:ext cx="7704138" cy="4568825"/>
          </a:xfrm>
        </p:spPr>
        <p:txBody>
          <a:bodyPr/>
          <a:lstStyle/>
          <a:p>
            <a:pPr marL="0" indent="0">
              <a:buFont typeface="Arial" charset="0"/>
              <a:buNone/>
              <a:defRPr/>
            </a:pPr>
            <a:r>
              <a:rPr lang="en-GB" altLang="en-US" sz="2000" dirty="0" smtClean="0">
                <a:latin typeface="Arial" charset="0"/>
                <a:cs typeface="Arial" charset="0"/>
              </a:rPr>
              <a:t>ADULT SERVICES</a:t>
            </a:r>
            <a:endParaRPr lang="en-GB" altLang="en-US" sz="2000" dirty="0">
              <a:latin typeface="Arial" charset="0"/>
              <a:cs typeface="Arial" charset="0"/>
            </a:endParaRPr>
          </a:p>
          <a:p>
            <a:pPr>
              <a:defRPr/>
            </a:pPr>
            <a:r>
              <a:rPr lang="en-GB" altLang="en-US" sz="2000" dirty="0" smtClean="0">
                <a:latin typeface="Arial" charset="0"/>
                <a:cs typeface="Arial" charset="0"/>
              </a:rPr>
              <a:t>Increased demands for services</a:t>
            </a:r>
          </a:p>
          <a:p>
            <a:pPr>
              <a:defRPr/>
            </a:pPr>
            <a:r>
              <a:rPr lang="en-GB" altLang="en-US" sz="2000" dirty="0" smtClean="0">
                <a:latin typeface="Arial" charset="0"/>
                <a:cs typeface="Arial" charset="0"/>
              </a:rPr>
              <a:t>Limited Resources</a:t>
            </a:r>
          </a:p>
          <a:p>
            <a:pPr>
              <a:defRPr/>
            </a:pPr>
            <a:r>
              <a:rPr lang="en-GB" altLang="en-US" sz="2000" dirty="0" smtClean="0">
                <a:latin typeface="Arial" charset="0"/>
                <a:cs typeface="Arial" charset="0"/>
              </a:rPr>
              <a:t>Financial  Challenges</a:t>
            </a:r>
            <a:endParaRPr lang="en-GB" altLang="en-US" sz="2000" dirty="0">
              <a:latin typeface="Arial" charset="0"/>
              <a:cs typeface="Arial" charset="0"/>
            </a:endParaRPr>
          </a:p>
          <a:p>
            <a:pPr>
              <a:defRPr/>
            </a:pPr>
            <a:r>
              <a:rPr lang="en-GB" altLang="en-US" sz="2000" dirty="0" smtClean="0">
                <a:latin typeface="Arial" charset="0"/>
                <a:cs typeface="Arial" charset="0"/>
              </a:rPr>
              <a:t>Integration with Health</a:t>
            </a:r>
          </a:p>
          <a:p>
            <a:pPr>
              <a:defRPr/>
            </a:pPr>
            <a:r>
              <a:rPr lang="en-GB" altLang="en-US" sz="2000" dirty="0" smtClean="0">
                <a:latin typeface="Arial" charset="0"/>
                <a:cs typeface="Arial" charset="0"/>
              </a:rPr>
              <a:t>Improved Services</a:t>
            </a:r>
          </a:p>
          <a:p>
            <a:pPr>
              <a:defRPr/>
            </a:pPr>
            <a:r>
              <a:rPr lang="en-GB" altLang="en-US" sz="2000" dirty="0" smtClean="0">
                <a:latin typeface="Arial" charset="0"/>
                <a:cs typeface="Arial" charset="0"/>
              </a:rPr>
              <a:t>Services more joined up</a:t>
            </a:r>
            <a:endParaRPr lang="en-GB" altLang="en-US" sz="2000" dirty="0">
              <a:latin typeface="Arial" charset="0"/>
              <a:cs typeface="Arial" charset="0"/>
            </a:endParaRPr>
          </a:p>
          <a:p>
            <a:pPr marL="0" indent="0">
              <a:spcBef>
                <a:spcPts val="1200"/>
              </a:spcBef>
              <a:buFont typeface="Arial" charset="0"/>
              <a:buNone/>
              <a:defRPr/>
            </a:pPr>
            <a:r>
              <a:rPr lang="en-GB" altLang="en-US" sz="2000" dirty="0" smtClean="0">
                <a:latin typeface="Arial" charset="0"/>
                <a:cs typeface="Arial" charset="0"/>
              </a:rPr>
              <a:t>VOLUNTARY SECTOR</a:t>
            </a:r>
          </a:p>
          <a:p>
            <a:pPr>
              <a:defRPr/>
            </a:pPr>
            <a:r>
              <a:rPr lang="en-GB" altLang="en-US" sz="2000" dirty="0" smtClean="0">
                <a:latin typeface="Arial" charset="0"/>
                <a:cs typeface="Arial" charset="0"/>
              </a:rPr>
              <a:t>Working with the Voluntary Sector on other neuro conditions to ensure that Adult Services </a:t>
            </a:r>
            <a:r>
              <a:rPr lang="en-GB" altLang="en-US" sz="2000" smtClean="0">
                <a:latin typeface="Arial" charset="0"/>
                <a:cs typeface="Arial" charset="0"/>
              </a:rPr>
              <a:t>access additional </a:t>
            </a:r>
            <a:r>
              <a:rPr lang="en-GB" altLang="en-US" sz="2000" dirty="0" smtClean="0">
                <a:latin typeface="Arial" charset="0"/>
                <a:cs typeface="Arial" charset="0"/>
              </a:rPr>
              <a:t>skills and resources available. </a:t>
            </a: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732463"/>
            <a:ext cx="19129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12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229600" cy="1296987"/>
          </a:xfrm>
        </p:spPr>
        <p:txBody>
          <a:bodyPr>
            <a:normAutofit fontScale="90000"/>
          </a:bodyPr>
          <a:lstStyle/>
          <a:p>
            <a:pPr algn="ctr">
              <a:defRPr/>
            </a:pP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smtClean="0"/>
              <a:t>Summary of Report from the Neurological Alliance (September 2014)</a:t>
            </a:r>
            <a:br>
              <a:rPr lang="en-GB" sz="2000" dirty="0" smtClean="0"/>
            </a:br>
            <a:r>
              <a:rPr lang="en-GB" sz="2000" dirty="0" smtClean="0"/>
              <a:t>Is Localism working For People with Neurological Conditions?</a:t>
            </a:r>
            <a:br>
              <a:rPr lang="en-GB" sz="2000" dirty="0" smtClean="0"/>
            </a:br>
            <a:endParaRPr lang="en-GB" sz="2000" dirty="0"/>
          </a:p>
        </p:txBody>
      </p:sp>
      <p:sp>
        <p:nvSpPr>
          <p:cNvPr id="20483" name="Content Placeholder 2"/>
          <p:cNvSpPr>
            <a:spLocks noGrp="1"/>
          </p:cNvSpPr>
          <p:nvPr>
            <p:ph idx="1"/>
          </p:nvPr>
        </p:nvSpPr>
        <p:spPr>
          <a:xfrm>
            <a:off x="395288" y="1557338"/>
            <a:ext cx="8640762" cy="4392612"/>
          </a:xfrm>
        </p:spPr>
        <p:txBody>
          <a:bodyPr/>
          <a:lstStyle/>
          <a:p>
            <a:pPr>
              <a:spcBef>
                <a:spcPts val="1800"/>
              </a:spcBef>
              <a:defRPr/>
            </a:pPr>
            <a:r>
              <a:rPr lang="en-GB" altLang="en-US" sz="2000" dirty="0" smtClean="0">
                <a:latin typeface="Arial" charset="0"/>
                <a:cs typeface="Arial" charset="0"/>
              </a:rPr>
              <a:t>Neurological conditions have been poorly prioritised historically in  the health  and social care systems.  </a:t>
            </a:r>
          </a:p>
          <a:p>
            <a:pPr>
              <a:spcBef>
                <a:spcPts val="1800"/>
              </a:spcBef>
              <a:defRPr/>
            </a:pPr>
            <a:r>
              <a:rPr lang="en-GB" altLang="en-US" sz="2000" dirty="0" smtClean="0">
                <a:latin typeface="Arial" charset="0"/>
                <a:cs typeface="Arial" charset="0"/>
              </a:rPr>
              <a:t>Neurological conditions are unique compared to other Long Term conditions,  they are  often  not preventable, fluctuate considerably, can deteriorate rapidly  and last a lifetime.</a:t>
            </a:r>
          </a:p>
          <a:p>
            <a:pPr>
              <a:spcBef>
                <a:spcPts val="1800"/>
              </a:spcBef>
              <a:defRPr/>
            </a:pPr>
            <a:r>
              <a:rPr lang="en-GB" altLang="en-US" sz="2000" dirty="0" smtClean="0">
                <a:latin typeface="Arial" charset="0"/>
                <a:cs typeface="Arial" charset="0"/>
              </a:rPr>
              <a:t>Many of the challenges faced by people with neurological conditions  in relation to health and social care are similar.</a:t>
            </a:r>
          </a:p>
          <a:p>
            <a:pPr>
              <a:spcBef>
                <a:spcPts val="1800"/>
              </a:spcBef>
              <a:defRPr/>
            </a:pPr>
            <a:r>
              <a:rPr lang="en-GB" altLang="en-US" sz="2000" dirty="0" smtClean="0">
                <a:latin typeface="Arial" charset="0"/>
                <a:cs typeface="Arial" charset="0"/>
              </a:rPr>
              <a:t>Collaborative working across Neuro conditions was found to have a positive impact on services.  </a:t>
            </a:r>
          </a:p>
          <a:p>
            <a:pPr marL="0" indent="0">
              <a:spcBef>
                <a:spcPts val="1800"/>
              </a:spcBef>
              <a:buFont typeface="Arial" charset="0"/>
              <a:buNone/>
              <a:defRPr/>
            </a:pPr>
            <a:endParaRPr lang="en-GB" altLang="en-US" sz="2000" dirty="0" smtClean="0">
              <a:latin typeface="Arial" charset="0"/>
              <a:cs typeface="Arial" charset="0"/>
            </a:endParaRPr>
          </a:p>
        </p:txBody>
      </p:sp>
      <p:pic>
        <p:nvPicPr>
          <p:cNvPr id="1946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8" y="5949950"/>
            <a:ext cx="1914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776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2400" dirty="0"/>
              <a:t>Developing a framework for working collaboratively with other neurological conditions</a:t>
            </a:r>
          </a:p>
        </p:txBody>
      </p:sp>
      <p:sp>
        <p:nvSpPr>
          <p:cNvPr id="20483" name="Content Placeholder 2"/>
          <p:cNvSpPr>
            <a:spLocks noGrp="1"/>
          </p:cNvSpPr>
          <p:nvPr>
            <p:ph idx="1"/>
          </p:nvPr>
        </p:nvSpPr>
        <p:spPr>
          <a:xfrm>
            <a:off x="684213" y="1600200"/>
            <a:ext cx="7775575" cy="4525963"/>
          </a:xfrm>
        </p:spPr>
        <p:txBody>
          <a:bodyPr/>
          <a:lstStyle/>
          <a:p>
            <a:r>
              <a:rPr lang="en-GB" altLang="en-US" sz="2300" smtClean="0">
                <a:latin typeface="Arial" charset="0"/>
                <a:cs typeface="Arial" charset="0"/>
              </a:rPr>
              <a:t>Updating skills, developing knowledge and competencies of a wider cross section of staff.</a:t>
            </a:r>
          </a:p>
          <a:p>
            <a:pPr>
              <a:spcBef>
                <a:spcPts val="1500"/>
              </a:spcBef>
            </a:pPr>
            <a:r>
              <a:rPr lang="en-GB" altLang="en-US" sz="2300" smtClean="0">
                <a:latin typeface="Arial" charset="0"/>
                <a:cs typeface="Arial" charset="0"/>
              </a:rPr>
              <a:t>Working with  the  resources in your specific locality.</a:t>
            </a:r>
          </a:p>
          <a:p>
            <a:pPr>
              <a:spcBef>
                <a:spcPts val="1500"/>
              </a:spcBef>
            </a:pPr>
            <a:r>
              <a:rPr lang="en-GB" altLang="en-US" sz="2300" smtClean="0">
                <a:latin typeface="Arial" charset="0"/>
                <a:cs typeface="Arial" charset="0"/>
              </a:rPr>
              <a:t>Coaching/Mentoring (MS Leads upskilling/joint working with colleagues)</a:t>
            </a:r>
          </a:p>
          <a:p>
            <a:pPr>
              <a:spcBef>
                <a:spcPts val="1500"/>
              </a:spcBef>
            </a:pPr>
            <a:r>
              <a:rPr lang="en-GB" altLang="en-US" sz="2300" smtClean="0">
                <a:latin typeface="Arial" charset="0"/>
                <a:cs typeface="Arial" charset="0"/>
              </a:rPr>
              <a:t>Training  (Work Force Development) Neuro  Conditions.</a:t>
            </a:r>
          </a:p>
          <a:p>
            <a:pPr>
              <a:spcBef>
                <a:spcPts val="1500"/>
              </a:spcBef>
            </a:pPr>
            <a:r>
              <a:rPr lang="en-GB" altLang="en-US" sz="2300" smtClean="0">
                <a:latin typeface="Arial" charset="0"/>
                <a:cs typeface="Arial" charset="0"/>
              </a:rPr>
              <a:t>PD Meeting (3 x a year) for OT’s, Social Workers, Health and Voluntary Sector Representatives.   </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876925"/>
            <a:ext cx="1912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45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smtClean="0"/>
              <a:t>ANY QUESTIONS</a:t>
            </a:r>
            <a:endParaRPr lang="en-GB" dirty="0"/>
          </a:p>
        </p:txBody>
      </p:sp>
      <p:pic>
        <p:nvPicPr>
          <p:cNvPr id="21507" name="Picture 4" descr="C:\Users\ssba01ck\AppData\Local\Microsoft\Windows\Temporary Internet Files\Content.IE5\2QL2YWRE\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35238" y="1600200"/>
            <a:ext cx="3619500" cy="4525963"/>
          </a:xfrm>
          <a:noFill/>
        </p:spPr>
      </p:pic>
      <p:pic>
        <p:nvPicPr>
          <p:cNvPr id="215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5805488"/>
            <a:ext cx="1914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8663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ltLang="en-US" sz="4000" dirty="0" smtClean="0"/>
              <a:t>Light Lunch &amp; Networking Opportunity</a:t>
            </a:r>
          </a:p>
        </p:txBody>
      </p:sp>
      <p:pic>
        <p:nvPicPr>
          <p:cNvPr id="57347" name="Picture 5" descr="MP900422956[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7888" b="13632"/>
          <a:stretch>
            <a:fillRect/>
          </a:stretch>
        </p:blipFill>
        <p:spPr bwMode="auto">
          <a:xfrm>
            <a:off x="0" y="2030413"/>
            <a:ext cx="9144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210058"/>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772816"/>
            <a:ext cx="7772400" cy="1008112"/>
          </a:xfrm>
        </p:spPr>
        <p:txBody>
          <a:bodyPr/>
          <a:lstStyle/>
          <a:p>
            <a:r>
              <a:rPr lang="en-GB" dirty="0" smtClean="0"/>
              <a:t>Workshop one</a:t>
            </a:r>
            <a:endParaRPr lang="en-GB" sz="1800" b="0" i="1" cap="none" dirty="0"/>
          </a:p>
        </p:txBody>
      </p:sp>
      <p:sp>
        <p:nvSpPr>
          <p:cNvPr id="5" name="Text Placeholder 4"/>
          <p:cNvSpPr>
            <a:spLocks noGrp="1"/>
          </p:cNvSpPr>
          <p:nvPr>
            <p:ph type="body" idx="1"/>
          </p:nvPr>
        </p:nvSpPr>
        <p:spPr>
          <a:xfrm>
            <a:off x="683568" y="4797152"/>
            <a:ext cx="7772400" cy="864096"/>
          </a:xfrm>
        </p:spPr>
        <p:txBody>
          <a:bodyPr>
            <a:normAutofit/>
          </a:bodyPr>
          <a:lstStyle/>
          <a:p>
            <a:r>
              <a:rPr lang="en-GB" sz="2000" i="1" dirty="0" smtClean="0">
                <a:solidFill>
                  <a:schemeClr val="accent3"/>
                </a:solidFill>
              </a:rPr>
              <a:t>There is a floorplan on the reverse of your programme</a:t>
            </a:r>
            <a:endParaRPr lang="en-GB" sz="2000" i="1" dirty="0">
              <a:solidFill>
                <a:schemeClr val="accent3"/>
              </a:solidFill>
            </a:endParaRPr>
          </a:p>
        </p:txBody>
      </p:sp>
      <p:grpSp>
        <p:nvGrpSpPr>
          <p:cNvPr id="12" name="Group 11"/>
          <p:cNvGrpSpPr/>
          <p:nvPr/>
        </p:nvGrpSpPr>
        <p:grpSpPr>
          <a:xfrm>
            <a:off x="349619" y="433744"/>
            <a:ext cx="8363942" cy="907023"/>
            <a:chOff x="349619" y="433745"/>
            <a:chExt cx="5715000" cy="61976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95109" y="500420"/>
              <a:ext cx="1170305" cy="486410"/>
            </a:xfrm>
            <a:prstGeom prst="rect">
              <a:avLst/>
            </a:prstGeom>
          </p:spPr>
        </p:pic>
        <p:pic>
          <p:nvPicPr>
            <p:cNvPr id="7" name="Picture 6" descr="G:\General\Logos\Headway colour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9" y="493435"/>
              <a:ext cx="680085" cy="47053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349869" y="544870"/>
              <a:ext cx="1299845" cy="433070"/>
            </a:xfrm>
            <a:prstGeom prst="rect">
              <a:avLst/>
            </a:prstGeom>
          </p:spPr>
        </p:pic>
        <p:pic>
          <p:nvPicPr>
            <p:cNvPr id="9" name="Picture 8" descr="http://neleolcare.org/data/uploads/slider/multiple-sclerosis-society.png"/>
            <p:cNvPicPr/>
            <p:nvPr/>
          </p:nvPicPr>
          <p:blipFill rotWithShape="1">
            <a:blip r:embed="rId5">
              <a:extLst>
                <a:ext uri="{28A0092B-C50C-407E-A947-70E740481C1C}">
                  <a14:useLocalDpi xmlns:a14="http://schemas.microsoft.com/office/drawing/2010/main" val="0"/>
                </a:ext>
              </a:extLst>
            </a:blip>
            <a:srcRect l="30286" t="26818" r="27429" b="32727"/>
            <a:stretch/>
          </p:blipFill>
          <p:spPr bwMode="auto">
            <a:xfrm>
              <a:off x="3873869" y="548680"/>
              <a:ext cx="712470" cy="428625"/>
            </a:xfrm>
            <a:prstGeom prst="rect">
              <a:avLst/>
            </a:prstGeom>
            <a:noFill/>
            <a:ln>
              <a:noFill/>
            </a:ln>
            <a:extLst>
              <a:ext uri="{53640926-AAD7-44D8-BBD7-CCE9431645EC}">
                <a14:shadowObscured xmlns:a14="http://schemas.microsoft.com/office/drawing/2010/main"/>
              </a:ext>
            </a:extLst>
          </p:spPr>
        </p:pic>
        <p:pic>
          <p:nvPicPr>
            <p:cNvPr id="10" name="Picture 9" descr="http://www.liverpoolsciencepark.co.uk/wp-content/uploads/2013/01/Screen-Shot-2013-01-11-at-11.25.3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404" y="502325"/>
              <a:ext cx="500380" cy="495300"/>
            </a:xfrm>
            <a:prstGeom prst="rect">
              <a:avLst/>
            </a:prstGeom>
            <a:noFill/>
            <a:ln>
              <a:noFill/>
            </a:ln>
          </p:spPr>
        </p:pic>
        <p:pic>
          <p:nvPicPr>
            <p:cNvPr id="11" name="Picture 10" descr="Image result for hampshire neurological alliance"/>
            <p:cNvPicPr/>
            <p:nvPr/>
          </p:nvPicPr>
          <p:blipFill rotWithShape="1">
            <a:blip r:embed="rId7" r:link="rId8">
              <a:extLst>
                <a:ext uri="{28A0092B-C50C-407E-A947-70E740481C1C}">
                  <a14:useLocalDpi xmlns:a14="http://schemas.microsoft.com/office/drawing/2010/main" val="0"/>
                </a:ext>
              </a:extLst>
            </a:blip>
            <a:srcRect l="25352" r="4225"/>
            <a:stretch/>
          </p:blipFill>
          <p:spPr bwMode="auto">
            <a:xfrm>
              <a:off x="5397869" y="433745"/>
              <a:ext cx="666750" cy="619760"/>
            </a:xfrm>
            <a:prstGeom prst="rect">
              <a:avLst/>
            </a:prstGeom>
            <a:noFill/>
            <a:ln>
              <a:noFill/>
            </a:ln>
            <a:extLst>
              <a:ext uri="{53640926-AAD7-44D8-BBD7-CCE9431645EC}">
                <a14:shadowObscured xmlns:a14="http://schemas.microsoft.com/office/drawing/2010/main"/>
              </a:ext>
            </a:extLst>
          </p:spPr>
        </p:pic>
      </p:grpSp>
      <p:sp>
        <p:nvSpPr>
          <p:cNvPr id="2" name="TextBox 1"/>
          <p:cNvSpPr txBox="1"/>
          <p:nvPr/>
        </p:nvSpPr>
        <p:spPr>
          <a:xfrm>
            <a:off x="179512" y="3125867"/>
            <a:ext cx="8856984" cy="2031325"/>
          </a:xfrm>
          <a:prstGeom prst="rect">
            <a:avLst/>
          </a:prstGeom>
          <a:noFill/>
        </p:spPr>
        <p:txBody>
          <a:bodyPr wrap="square" rtlCol="0">
            <a:spAutoFit/>
          </a:bodyPr>
          <a:lstStyle/>
          <a:p>
            <a:r>
              <a:rPr lang="en-GB" sz="1600" dirty="0"/>
              <a:t>Social Care Perspective: Reablement &amp; Long Term Neurological </a:t>
            </a:r>
            <a:r>
              <a:rPr lang="en-GB" sz="1600" dirty="0" smtClean="0"/>
              <a:t>Conditions</a:t>
            </a:r>
            <a:r>
              <a:rPr lang="en-GB" sz="1600" b="1" i="1" dirty="0" smtClean="0"/>
              <a:t>	Main Hall</a:t>
            </a:r>
          </a:p>
          <a:p>
            <a:endParaRPr lang="en-GB" sz="1000" b="1" i="1" dirty="0" smtClean="0"/>
          </a:p>
          <a:p>
            <a:r>
              <a:rPr lang="en-GB" sz="1600" dirty="0"/>
              <a:t>Health perspective: Rehabilitation in the </a:t>
            </a:r>
            <a:r>
              <a:rPr lang="en-GB" sz="1600" dirty="0" smtClean="0"/>
              <a:t>Community			</a:t>
            </a:r>
            <a:r>
              <a:rPr lang="en-GB" sz="1600" b="1" i="1" dirty="0" smtClean="0"/>
              <a:t>White Room</a:t>
            </a:r>
          </a:p>
          <a:p>
            <a:endParaRPr lang="en-GB" sz="1000" b="1" i="1" dirty="0"/>
          </a:p>
          <a:p>
            <a:r>
              <a:rPr lang="en-GB" sz="1600" dirty="0" smtClean="0"/>
              <a:t>Maximising </a:t>
            </a:r>
            <a:r>
              <a:rPr lang="en-GB" sz="1600" dirty="0"/>
              <a:t>Independence &amp; Quality at End of </a:t>
            </a:r>
            <a:r>
              <a:rPr lang="en-GB" sz="1600" dirty="0" smtClean="0"/>
              <a:t>Life</a:t>
            </a:r>
            <a:r>
              <a:rPr lang="en-GB" sz="1600" b="1" i="1" dirty="0" smtClean="0"/>
              <a:t>				Yellow Room</a:t>
            </a:r>
          </a:p>
          <a:p>
            <a:endParaRPr lang="en-GB" sz="1000" b="1" i="1" dirty="0" smtClean="0"/>
          </a:p>
          <a:p>
            <a:r>
              <a:rPr lang="en-GB" sz="1600" dirty="0"/>
              <a:t>Maximising Independence &amp; Early Intervention for the Newly </a:t>
            </a:r>
            <a:r>
              <a:rPr lang="en-GB" sz="1600" dirty="0" smtClean="0"/>
              <a:t>Diagnosed</a:t>
            </a:r>
            <a:r>
              <a:rPr lang="en-GB" sz="1600" b="1" i="1" dirty="0" smtClean="0"/>
              <a:t>	Green Room</a:t>
            </a:r>
            <a:endParaRPr lang="en-GB" sz="1600" b="1" i="1" dirty="0"/>
          </a:p>
          <a:p>
            <a:pPr algn="ctr"/>
            <a:endParaRPr lang="en-GB" sz="1600" b="1" i="1" dirty="0" smtClean="0"/>
          </a:p>
          <a:p>
            <a:pPr algn="ctr"/>
            <a:endParaRPr lang="en-GB" sz="1600" b="1" i="1" dirty="0"/>
          </a:p>
        </p:txBody>
      </p:sp>
    </p:spTree>
    <p:extLst>
      <p:ext uri="{BB962C8B-B14F-4D97-AF65-F5344CB8AC3E}">
        <p14:creationId xmlns:p14="http://schemas.microsoft.com/office/powerpoint/2010/main" val="3513688645"/>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new Social Care Perspective</a:t>
            </a:r>
            <a:endParaRPr lang="en-GB" dirty="0"/>
          </a:p>
        </p:txBody>
      </p:sp>
      <p:sp>
        <p:nvSpPr>
          <p:cNvPr id="3" name="Subtitle 2"/>
          <p:cNvSpPr>
            <a:spLocks noGrp="1"/>
          </p:cNvSpPr>
          <p:nvPr>
            <p:ph type="subTitle" idx="1"/>
          </p:nvPr>
        </p:nvSpPr>
        <p:spPr/>
        <p:txBody>
          <a:bodyPr/>
          <a:lstStyle/>
          <a:p>
            <a:r>
              <a:rPr lang="en-GB" dirty="0" smtClean="0"/>
              <a:t>Reablement and long term conditions</a:t>
            </a:r>
            <a:endParaRPr lang="en-GB" dirty="0"/>
          </a:p>
        </p:txBody>
      </p:sp>
    </p:spTree>
    <p:extLst>
      <p:ext uri="{BB962C8B-B14F-4D97-AF65-F5344CB8AC3E}">
        <p14:creationId xmlns:p14="http://schemas.microsoft.com/office/powerpoint/2010/main" val="128020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833264"/>
          </a:xfrm>
        </p:spPr>
        <p:txBody>
          <a:bodyPr>
            <a:normAutofit fontScale="90000"/>
          </a:bodyPr>
          <a:lstStyle/>
          <a:p>
            <a:pPr algn="ctr"/>
            <a:r>
              <a:rPr lang="en-GB" dirty="0" smtClean="0"/>
              <a:t>How we can help</a:t>
            </a:r>
            <a:endParaRPr lang="en-GB" dirty="0"/>
          </a:p>
        </p:txBody>
      </p:sp>
      <p:sp>
        <p:nvSpPr>
          <p:cNvPr id="8" name="Date Placeholder 7"/>
          <p:cNvSpPr>
            <a:spLocks noGrp="1"/>
          </p:cNvSpPr>
          <p:nvPr>
            <p:ph type="dt" sz="half" idx="10"/>
          </p:nvPr>
        </p:nvSpPr>
        <p:spPr/>
        <p:txBody>
          <a:bodyPr/>
          <a:lstStyle/>
          <a:p>
            <a:r>
              <a:rPr lang="en-US" smtClean="0">
                <a:solidFill>
                  <a:srgbClr val="DBF5F9">
                    <a:shade val="90000"/>
                  </a:srgbClr>
                </a:solidFill>
              </a:rPr>
              <a:t>26/08/2015</a:t>
            </a:r>
            <a:endParaRPr lang="en-GB" dirty="0">
              <a:solidFill>
                <a:srgbClr val="DBF5F9">
                  <a:shade val="90000"/>
                </a:srgbClr>
              </a:solidFill>
            </a:endParaRPr>
          </a:p>
        </p:txBody>
      </p:sp>
      <p:sp>
        <p:nvSpPr>
          <p:cNvPr id="9" name="Footer Placeholder 8"/>
          <p:cNvSpPr>
            <a:spLocks noGrp="1"/>
          </p:cNvSpPr>
          <p:nvPr>
            <p:ph type="ftr" sz="quarter" idx="11"/>
          </p:nvPr>
        </p:nvSpPr>
        <p:spPr/>
        <p:txBody>
          <a:bodyPr/>
          <a:lstStyle/>
          <a:p>
            <a:r>
              <a:rPr lang="en-GB" smtClean="0">
                <a:solidFill>
                  <a:srgbClr val="DBF5F9">
                    <a:shade val="90000"/>
                  </a:srgbClr>
                </a:solidFill>
              </a:rPr>
              <a:t>Reg Company Number 04184335</a:t>
            </a:r>
          </a:p>
          <a:p>
            <a:r>
              <a:rPr lang="en-GB" smtClean="0">
                <a:solidFill>
                  <a:srgbClr val="DBF5F9">
                    <a:shade val="90000"/>
                  </a:srgbClr>
                </a:solidFill>
              </a:rPr>
              <a:t>Reg Charity Number 1086140</a:t>
            </a:r>
            <a:endParaRPr lang="en-GB" dirty="0">
              <a:solidFill>
                <a:srgbClr val="DBF5F9">
                  <a:shade val="90000"/>
                </a:srgbClr>
              </a:solidFill>
            </a:endParaRPr>
          </a:p>
        </p:txBody>
      </p:sp>
      <p:sp>
        <p:nvSpPr>
          <p:cNvPr id="10" name="Slide Number Placeholder 9"/>
          <p:cNvSpPr>
            <a:spLocks noGrp="1"/>
          </p:cNvSpPr>
          <p:nvPr>
            <p:ph type="sldNum" sz="quarter" idx="12"/>
          </p:nvPr>
        </p:nvSpPr>
        <p:spPr/>
        <p:txBody>
          <a:bodyPr/>
          <a:lstStyle/>
          <a:p>
            <a:fld id="{A3F42213-8560-4A3B-A588-2D7A6402402D}" type="slidenum">
              <a:rPr lang="en-GB" smtClean="0">
                <a:solidFill>
                  <a:srgbClr val="DBF5F9">
                    <a:shade val="90000"/>
                  </a:srgbClr>
                </a:solidFill>
              </a:rPr>
              <a:pPr/>
              <a:t>9</a:t>
            </a:fld>
            <a:endParaRPr lang="en-GB" dirty="0">
              <a:solidFill>
                <a:srgbClr val="DBF5F9">
                  <a:shade val="90000"/>
                </a:srgbClr>
              </a:solidFill>
            </a:endParaRPr>
          </a:p>
        </p:txBody>
      </p:sp>
      <p:sp>
        <p:nvSpPr>
          <p:cNvPr id="2" name="Isosceles Triangle 1"/>
          <p:cNvSpPr/>
          <p:nvPr/>
        </p:nvSpPr>
        <p:spPr>
          <a:xfrm>
            <a:off x="2662752" y="2357591"/>
            <a:ext cx="3888432" cy="2880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3021194" y="5661248"/>
            <a:ext cx="3384376" cy="523220"/>
          </a:xfrm>
          <a:prstGeom prst="rect">
            <a:avLst/>
          </a:prstGeom>
          <a:noFill/>
        </p:spPr>
        <p:txBody>
          <a:bodyPr wrap="square" rtlCol="0">
            <a:spAutoFit/>
          </a:bodyPr>
          <a:lstStyle/>
          <a:p>
            <a:pPr algn="ctr"/>
            <a:r>
              <a:rPr lang="en-GB" sz="2800" dirty="0" smtClean="0">
                <a:solidFill>
                  <a:prstClr val="white"/>
                </a:solidFill>
                <a:latin typeface="Trebuchet MS" panose="020B0603020202020204" pitchFamily="34" charset="0"/>
              </a:rPr>
              <a:t>Rehabilitation</a:t>
            </a:r>
            <a:endParaRPr lang="en-GB" sz="2800" dirty="0">
              <a:solidFill>
                <a:prstClr val="white"/>
              </a:solidFill>
              <a:latin typeface="Trebuchet MS" panose="020B0603020202020204" pitchFamily="34" charset="0"/>
            </a:endParaRPr>
          </a:p>
        </p:txBody>
      </p:sp>
      <p:sp>
        <p:nvSpPr>
          <p:cNvPr id="5" name="Rectangle 4"/>
          <p:cNvSpPr/>
          <p:nvPr/>
        </p:nvSpPr>
        <p:spPr>
          <a:xfrm>
            <a:off x="3755238" y="5140252"/>
            <a:ext cx="1489510"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Therapy</a:t>
            </a:r>
            <a:endParaRPr lang="en-GB" sz="2800" dirty="0">
              <a:solidFill>
                <a:prstClr val="white"/>
              </a:solidFill>
              <a:latin typeface="Trebuchet MS" panose="020B0603020202020204" pitchFamily="34" charset="0"/>
            </a:endParaRPr>
          </a:p>
        </p:txBody>
      </p:sp>
      <p:sp>
        <p:nvSpPr>
          <p:cNvPr id="6" name="Rectangle 5"/>
          <p:cNvSpPr/>
          <p:nvPr/>
        </p:nvSpPr>
        <p:spPr>
          <a:xfrm>
            <a:off x="3273919" y="4653136"/>
            <a:ext cx="2590774" cy="584775"/>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Carer</a:t>
            </a:r>
            <a:r>
              <a:rPr lang="en-GB" sz="3200" dirty="0" smtClean="0">
                <a:solidFill>
                  <a:prstClr val="white"/>
                </a:solidFill>
              </a:rPr>
              <a:t> Support</a:t>
            </a:r>
            <a:endParaRPr lang="en-GB" sz="3200" dirty="0">
              <a:solidFill>
                <a:prstClr val="white"/>
              </a:solidFill>
            </a:endParaRPr>
          </a:p>
        </p:txBody>
      </p:sp>
      <p:sp>
        <p:nvSpPr>
          <p:cNvPr id="7" name="Rectangle 6"/>
          <p:cNvSpPr/>
          <p:nvPr/>
        </p:nvSpPr>
        <p:spPr>
          <a:xfrm>
            <a:off x="2893178" y="4129916"/>
            <a:ext cx="3357650"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Building</a:t>
            </a:r>
            <a:r>
              <a:rPr lang="en-GB" sz="2800" dirty="0" smtClean="0">
                <a:solidFill>
                  <a:prstClr val="white"/>
                </a:solidFill>
              </a:rPr>
              <a:t> Confidence</a:t>
            </a:r>
            <a:endParaRPr lang="en-GB" sz="2800" dirty="0">
              <a:solidFill>
                <a:prstClr val="white"/>
              </a:solidFill>
            </a:endParaRPr>
          </a:p>
        </p:txBody>
      </p:sp>
      <p:sp>
        <p:nvSpPr>
          <p:cNvPr id="11" name="Rectangle 10"/>
          <p:cNvSpPr/>
          <p:nvPr/>
        </p:nvSpPr>
        <p:spPr>
          <a:xfrm>
            <a:off x="2808367" y="3599830"/>
            <a:ext cx="3597203"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Cognitive</a:t>
            </a:r>
            <a:r>
              <a:rPr lang="en-GB" sz="2800" dirty="0" smtClean="0">
                <a:solidFill>
                  <a:prstClr val="white"/>
                </a:solidFill>
              </a:rPr>
              <a:t> </a:t>
            </a:r>
            <a:r>
              <a:rPr lang="en-GB" sz="2800" dirty="0" err="1" smtClean="0">
                <a:solidFill>
                  <a:prstClr val="white"/>
                </a:solidFill>
              </a:rPr>
              <a:t>Reablement</a:t>
            </a:r>
            <a:endParaRPr lang="en-GB" sz="2800" dirty="0">
              <a:solidFill>
                <a:prstClr val="white"/>
              </a:solidFill>
            </a:endParaRPr>
          </a:p>
        </p:txBody>
      </p:sp>
      <p:sp>
        <p:nvSpPr>
          <p:cNvPr id="12" name="Rectangle 11"/>
          <p:cNvSpPr/>
          <p:nvPr/>
        </p:nvSpPr>
        <p:spPr>
          <a:xfrm>
            <a:off x="3735871" y="3076610"/>
            <a:ext cx="1666867"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Life</a:t>
            </a:r>
            <a:r>
              <a:rPr lang="en-GB" sz="2800" dirty="0" smtClean="0">
                <a:solidFill>
                  <a:prstClr val="white"/>
                </a:solidFill>
              </a:rPr>
              <a:t> skills</a:t>
            </a:r>
            <a:endParaRPr lang="en-GB" sz="2800" dirty="0">
              <a:solidFill>
                <a:prstClr val="white"/>
              </a:solidFill>
            </a:endParaRPr>
          </a:p>
        </p:txBody>
      </p:sp>
      <p:sp>
        <p:nvSpPr>
          <p:cNvPr id="13" name="Rectangle 12"/>
          <p:cNvSpPr/>
          <p:nvPr/>
        </p:nvSpPr>
        <p:spPr>
          <a:xfrm>
            <a:off x="1529270" y="2492896"/>
            <a:ext cx="2266967"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Back to work</a:t>
            </a:r>
            <a:endParaRPr lang="en-GB" sz="2800" dirty="0">
              <a:solidFill>
                <a:prstClr val="white"/>
              </a:solidFill>
              <a:latin typeface="Trebuchet MS" panose="020B0603020202020204" pitchFamily="34" charset="0"/>
            </a:endParaRPr>
          </a:p>
        </p:txBody>
      </p:sp>
      <p:sp>
        <p:nvSpPr>
          <p:cNvPr id="14" name="Rectangle 13"/>
          <p:cNvSpPr/>
          <p:nvPr/>
        </p:nvSpPr>
        <p:spPr>
          <a:xfrm>
            <a:off x="5450308" y="2610889"/>
            <a:ext cx="2201758"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Volunteering</a:t>
            </a:r>
            <a:endParaRPr lang="en-GB" sz="2800" dirty="0">
              <a:solidFill>
                <a:prstClr val="white"/>
              </a:solidFill>
              <a:latin typeface="Trebuchet MS" panose="020B0603020202020204" pitchFamily="34" charset="0"/>
            </a:endParaRPr>
          </a:p>
        </p:txBody>
      </p:sp>
      <p:sp>
        <p:nvSpPr>
          <p:cNvPr id="15" name="Rectangle 14"/>
          <p:cNvSpPr/>
          <p:nvPr/>
        </p:nvSpPr>
        <p:spPr>
          <a:xfrm>
            <a:off x="6712276" y="3134109"/>
            <a:ext cx="1686680"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Advocacy</a:t>
            </a:r>
            <a:endParaRPr lang="en-GB" sz="2800" dirty="0">
              <a:solidFill>
                <a:prstClr val="white"/>
              </a:solidFill>
              <a:latin typeface="Trebuchet MS" panose="020B0603020202020204" pitchFamily="34" charset="0"/>
            </a:endParaRPr>
          </a:p>
        </p:txBody>
      </p:sp>
      <p:sp>
        <p:nvSpPr>
          <p:cNvPr id="16" name="Rectangle 15"/>
          <p:cNvSpPr/>
          <p:nvPr/>
        </p:nvSpPr>
        <p:spPr>
          <a:xfrm>
            <a:off x="565962" y="3209118"/>
            <a:ext cx="2018502" cy="523220"/>
          </a:xfrm>
          <a:prstGeom prst="rect">
            <a:avLst/>
          </a:prstGeom>
        </p:spPr>
        <p:txBody>
          <a:bodyPr wrap="none">
            <a:spAutoFit/>
          </a:bodyPr>
          <a:lstStyle/>
          <a:p>
            <a:pPr algn="ctr"/>
            <a:r>
              <a:rPr lang="en-GB" sz="2800" dirty="0" smtClean="0">
                <a:solidFill>
                  <a:prstClr val="white"/>
                </a:solidFill>
                <a:latin typeface="Trebuchet MS" panose="020B0603020202020204" pitchFamily="34" charset="0"/>
              </a:rPr>
              <a:t>Signposting</a:t>
            </a:r>
            <a:endParaRPr lang="en-GB" sz="28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8826137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2856"/>
            <a:ext cx="4419600" cy="2667744"/>
          </a:xfrm>
        </p:spPr>
        <p:txBody>
          <a:bodyPr>
            <a:noAutofit/>
          </a:bodyPr>
          <a:lstStyle/>
          <a:p>
            <a:pPr marL="457200" indent="-457200">
              <a:buFont typeface="Arial" panose="020B0604020202020204" pitchFamily="34" charset="0"/>
              <a:buChar char="•"/>
            </a:pPr>
            <a:r>
              <a:rPr lang="en-GB" sz="2800" dirty="0" smtClean="0">
                <a:latin typeface="+mj-lt"/>
              </a:rPr>
              <a:t>Claire Kinnersley (senior Practitioner OT, MS Lead, North Hants)</a:t>
            </a:r>
          </a:p>
          <a:p>
            <a:pPr marL="457200" indent="-457200">
              <a:buFont typeface="Arial" panose="020B0604020202020204" pitchFamily="34" charset="0"/>
              <a:buChar char="•"/>
            </a:pPr>
            <a:r>
              <a:rPr lang="en-GB" sz="2800" dirty="0" smtClean="0">
                <a:latin typeface="+mj-lt"/>
              </a:rPr>
              <a:t>Michelle Logan (Acting OT Team Manager, New Forest) </a:t>
            </a:r>
            <a:endParaRPr lang="en-GB" sz="2800" dirty="0">
              <a:latin typeface="+mj-lt"/>
            </a:endParaRPr>
          </a:p>
        </p:txBody>
      </p:sp>
    </p:spTree>
    <p:extLst>
      <p:ext uri="{BB962C8B-B14F-4D97-AF65-F5344CB8AC3E}">
        <p14:creationId xmlns:p14="http://schemas.microsoft.com/office/powerpoint/2010/main" val="23185931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Aims of session</a:t>
            </a:r>
            <a:endParaRPr lang="en-GB" sz="5400" dirty="0"/>
          </a:p>
        </p:txBody>
      </p:sp>
      <p:sp>
        <p:nvSpPr>
          <p:cNvPr id="3" name="Content Placeholder 2"/>
          <p:cNvSpPr>
            <a:spLocks noGrp="1"/>
          </p:cNvSpPr>
          <p:nvPr>
            <p:ph idx="1"/>
          </p:nvPr>
        </p:nvSpPr>
        <p:spPr/>
        <p:txBody>
          <a:bodyPr>
            <a:normAutofit/>
          </a:bodyPr>
          <a:lstStyle/>
          <a:p>
            <a:r>
              <a:rPr lang="en-GB" sz="3200" dirty="0" smtClean="0"/>
              <a:t>To provide an overview of MS, MND and Parkinson’s Disease</a:t>
            </a:r>
          </a:p>
          <a:p>
            <a:r>
              <a:rPr lang="en-GB" sz="3200" dirty="0" smtClean="0"/>
              <a:t>To Explore reablement in the management of </a:t>
            </a:r>
            <a:r>
              <a:rPr lang="en-GB" sz="3200" dirty="0"/>
              <a:t>l</a:t>
            </a:r>
            <a:r>
              <a:rPr lang="en-GB" sz="3200" dirty="0" smtClean="0"/>
              <a:t>ong term, progressive neurological conditions.</a:t>
            </a:r>
          </a:p>
          <a:p>
            <a:r>
              <a:rPr lang="en-GB" sz="3200" dirty="0" smtClean="0"/>
              <a:t>To define our role within </a:t>
            </a:r>
            <a:r>
              <a:rPr lang="en-GB" sz="3200" dirty="0"/>
              <a:t>r</a:t>
            </a:r>
            <a:r>
              <a:rPr lang="en-GB" sz="3200" dirty="0" smtClean="0"/>
              <a:t>eablement </a:t>
            </a:r>
          </a:p>
          <a:p>
            <a:r>
              <a:rPr lang="en-GB" sz="3200" dirty="0" smtClean="0"/>
              <a:t>To promote importance of collaborative working</a:t>
            </a:r>
            <a:endParaRPr lang="en-GB" sz="3200" dirty="0"/>
          </a:p>
        </p:txBody>
      </p:sp>
    </p:spTree>
    <p:extLst>
      <p:ext uri="{BB962C8B-B14F-4D97-AF65-F5344CB8AC3E}">
        <p14:creationId xmlns:p14="http://schemas.microsoft.com/office/powerpoint/2010/main" val="15093371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MULTIPLE  SCLEROSIS</a:t>
            </a:r>
            <a:endParaRPr lang="en-GB" dirty="0"/>
          </a:p>
        </p:txBody>
      </p:sp>
      <p:sp>
        <p:nvSpPr>
          <p:cNvPr id="3" name="Content Placeholder 2"/>
          <p:cNvSpPr>
            <a:spLocks noGrp="1"/>
          </p:cNvSpPr>
          <p:nvPr>
            <p:ph idx="1"/>
          </p:nvPr>
        </p:nvSpPr>
        <p:spPr/>
        <p:txBody>
          <a:bodyPr/>
          <a:lstStyle/>
          <a:p>
            <a:r>
              <a:rPr lang="en-GB" dirty="0" smtClean="0"/>
              <a:t>Disease affecting the Central Nervous System (Brain  &amp; Spinal Cord.</a:t>
            </a:r>
          </a:p>
          <a:p>
            <a:r>
              <a:rPr lang="en-GB" dirty="0" smtClean="0"/>
              <a:t>Myelin  surrounds the nerve fibre  (CNS) which helps messages travel quickly from the brain to the rest of the body.</a:t>
            </a:r>
          </a:p>
          <a:p>
            <a:r>
              <a:rPr lang="en-GB" dirty="0" smtClean="0"/>
              <a:t>In MS the immune  system attacks the  myelin  so messages are disrupted.</a:t>
            </a:r>
          </a:p>
          <a:p>
            <a:r>
              <a:rPr lang="en-GB" dirty="0" smtClean="0"/>
              <a:t>Causes is unknown  (a number of possible factors)</a:t>
            </a:r>
          </a:p>
          <a:p>
            <a:r>
              <a:rPr lang="en-GB" dirty="0" smtClean="0"/>
              <a:t>Average age of onset 34 years.  </a:t>
            </a:r>
            <a:endParaRPr lang="en-GB" dirty="0"/>
          </a:p>
        </p:txBody>
      </p:sp>
    </p:spTree>
    <p:extLst>
      <p:ext uri="{BB962C8B-B14F-4D97-AF65-F5344CB8AC3E}">
        <p14:creationId xmlns:p14="http://schemas.microsoft.com/office/powerpoint/2010/main" val="16470334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MOTOR NEURONE  DISEASE</a:t>
            </a:r>
            <a:endParaRPr lang="en-GB" dirty="0"/>
          </a:p>
        </p:txBody>
      </p:sp>
      <p:sp>
        <p:nvSpPr>
          <p:cNvPr id="3" name="Content Placeholder 2"/>
          <p:cNvSpPr>
            <a:spLocks noGrp="1"/>
          </p:cNvSpPr>
          <p:nvPr>
            <p:ph idx="1"/>
          </p:nvPr>
        </p:nvSpPr>
        <p:spPr/>
        <p:txBody>
          <a:bodyPr/>
          <a:lstStyle/>
          <a:p>
            <a:r>
              <a:rPr lang="en-GB" dirty="0" smtClean="0"/>
              <a:t>MND is a progressive disease that attacks the motor neurones, or nerves, in the brain and spinal cord.</a:t>
            </a:r>
          </a:p>
          <a:p>
            <a:r>
              <a:rPr lang="en-GB" dirty="0" smtClean="0"/>
              <a:t>Messages gradually stop reaching the muscles, which leads to weakness and wasting.</a:t>
            </a:r>
          </a:p>
          <a:p>
            <a:r>
              <a:rPr lang="en-GB" dirty="0" smtClean="0"/>
              <a:t>Cause is unknown.  </a:t>
            </a:r>
          </a:p>
          <a:p>
            <a:r>
              <a:rPr lang="en-GB" dirty="0" smtClean="0"/>
              <a:t>Symptoms are managed to help achieve the best quality of life. </a:t>
            </a:r>
          </a:p>
          <a:p>
            <a:r>
              <a:rPr lang="en-GB" dirty="0" smtClean="0"/>
              <a:t>Average age of onset – 43 to 52 years.</a:t>
            </a:r>
          </a:p>
          <a:p>
            <a:endParaRPr lang="en-GB" dirty="0"/>
          </a:p>
        </p:txBody>
      </p:sp>
    </p:spTree>
    <p:extLst>
      <p:ext uri="{BB962C8B-B14F-4D97-AF65-F5344CB8AC3E}">
        <p14:creationId xmlns:p14="http://schemas.microsoft.com/office/powerpoint/2010/main" val="1275874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Parkinson’s Disease</a:t>
            </a:r>
            <a:endParaRPr lang="en-GB" sz="5400" dirty="0"/>
          </a:p>
        </p:txBody>
      </p:sp>
      <p:sp>
        <p:nvSpPr>
          <p:cNvPr id="3" name="Content Placeholder 2"/>
          <p:cNvSpPr>
            <a:spLocks noGrp="1"/>
          </p:cNvSpPr>
          <p:nvPr>
            <p:ph idx="1"/>
          </p:nvPr>
        </p:nvSpPr>
        <p:spPr/>
        <p:txBody>
          <a:bodyPr/>
          <a:lstStyle/>
          <a:p>
            <a:r>
              <a:rPr lang="en-GB" dirty="0" smtClean="0"/>
              <a:t>Caused by a loss of nerve cells in the Substantia Nigra, leading to reduction in levels of the chemical Dopamine. </a:t>
            </a:r>
          </a:p>
          <a:p>
            <a:r>
              <a:rPr lang="en-GB" dirty="0" smtClean="0"/>
              <a:t>Dopamine plays a vital role of regulating movement</a:t>
            </a:r>
          </a:p>
          <a:p>
            <a:r>
              <a:rPr lang="en-GB" dirty="0" smtClean="0"/>
              <a:t>Cause is unknown</a:t>
            </a:r>
          </a:p>
          <a:p>
            <a:r>
              <a:rPr lang="en-GB" dirty="0" smtClean="0"/>
              <a:t>Average age of onset 62 years. </a:t>
            </a:r>
          </a:p>
          <a:p>
            <a:endParaRPr lang="en-GB" dirty="0"/>
          </a:p>
        </p:txBody>
      </p:sp>
    </p:spTree>
    <p:extLst>
      <p:ext uri="{BB962C8B-B14F-4D97-AF65-F5344CB8AC3E}">
        <p14:creationId xmlns:p14="http://schemas.microsoft.com/office/powerpoint/2010/main" val="18560090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MS, MND &amp; Parkinson’s</a:t>
            </a:r>
            <a:endParaRPr lang="en-GB" sz="6000" dirty="0"/>
          </a:p>
        </p:txBody>
      </p:sp>
      <p:sp>
        <p:nvSpPr>
          <p:cNvPr id="3" name="Content Placeholder 2"/>
          <p:cNvSpPr>
            <a:spLocks noGrp="1"/>
          </p:cNvSpPr>
          <p:nvPr>
            <p:ph idx="1"/>
          </p:nvPr>
        </p:nvSpPr>
        <p:spPr/>
        <p:txBody>
          <a:bodyPr>
            <a:normAutofit lnSpcReduction="10000"/>
          </a:bodyPr>
          <a:lstStyle/>
          <a:p>
            <a:pPr marL="0" indent="0">
              <a:buNone/>
            </a:pPr>
            <a:r>
              <a:rPr lang="en-GB" sz="6000" dirty="0" smtClean="0"/>
              <a:t>What are the main symptoms of each condition and what impact can they have on a person?</a:t>
            </a:r>
            <a:endParaRPr lang="en-GB" sz="6000" dirty="0"/>
          </a:p>
        </p:txBody>
      </p:sp>
    </p:spTree>
    <p:extLst>
      <p:ext uri="{BB962C8B-B14F-4D97-AF65-F5344CB8AC3E}">
        <p14:creationId xmlns:p14="http://schemas.microsoft.com/office/powerpoint/2010/main" val="17427819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Fatigue</a:t>
            </a:r>
            <a:endParaRPr lang="en-GB" sz="4800" u="sng" dirty="0"/>
          </a:p>
        </p:txBody>
      </p:sp>
      <p:sp>
        <p:nvSpPr>
          <p:cNvPr id="3" name="Content Placeholder 2"/>
          <p:cNvSpPr>
            <a:spLocks noGrp="1"/>
          </p:cNvSpPr>
          <p:nvPr>
            <p:ph idx="1"/>
          </p:nvPr>
        </p:nvSpPr>
        <p:spPr/>
        <p:txBody>
          <a:bodyPr>
            <a:normAutofit/>
          </a:bodyPr>
          <a:lstStyle/>
          <a:p>
            <a:r>
              <a:rPr lang="en-GB" dirty="0" smtClean="0"/>
              <a:t>It is more than just feeling tired. – invisible symptom – </a:t>
            </a:r>
            <a:r>
              <a:rPr lang="en-GB" b="1" dirty="0" smtClean="0"/>
              <a:t>overwhelming tiredness</a:t>
            </a:r>
            <a:r>
              <a:rPr lang="en-GB" dirty="0" smtClean="0"/>
              <a:t>.</a:t>
            </a:r>
          </a:p>
          <a:p>
            <a:r>
              <a:rPr lang="en-GB" dirty="0" smtClean="0"/>
              <a:t>Appears suddenly and out of all proportion to any activities undertaken.</a:t>
            </a:r>
          </a:p>
          <a:p>
            <a:r>
              <a:rPr lang="en-GB" b="1" dirty="0" smtClean="0"/>
              <a:t>Primary fatigue </a:t>
            </a:r>
            <a:r>
              <a:rPr lang="en-GB" dirty="0" smtClean="0"/>
              <a:t>– due to direct result of damage to the central nervous system.</a:t>
            </a:r>
          </a:p>
          <a:p>
            <a:r>
              <a:rPr lang="en-GB" b="1" dirty="0" smtClean="0"/>
              <a:t>Secondary fatigue </a:t>
            </a:r>
            <a:r>
              <a:rPr lang="en-GB" dirty="0" smtClean="0"/>
              <a:t>– experienced as a result of other factors: i.e.  Medication, infection, depression, sleep disturbance</a:t>
            </a:r>
          </a:p>
          <a:p>
            <a:r>
              <a:rPr lang="en-GB" dirty="0" smtClean="0"/>
              <a:t>Management of fatigue: pacing, rests, prioritise activities, plan ahead, posture management. </a:t>
            </a:r>
          </a:p>
          <a:p>
            <a:endParaRPr lang="en-GB" dirty="0" smtClean="0"/>
          </a:p>
          <a:p>
            <a:pPr marL="0" indent="0">
              <a:buNone/>
            </a:pP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8566803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Spasms &amp; Muscle Weakness</a:t>
            </a:r>
            <a:endParaRPr lang="en-GB" sz="4800" u="sng" dirty="0"/>
          </a:p>
        </p:txBody>
      </p:sp>
      <p:sp>
        <p:nvSpPr>
          <p:cNvPr id="3" name="Content Placeholder 2"/>
          <p:cNvSpPr>
            <a:spLocks noGrp="1"/>
          </p:cNvSpPr>
          <p:nvPr>
            <p:ph idx="1"/>
          </p:nvPr>
        </p:nvSpPr>
        <p:spPr/>
        <p:txBody>
          <a:bodyPr/>
          <a:lstStyle/>
          <a:p>
            <a:r>
              <a:rPr lang="en-GB" dirty="0" smtClean="0"/>
              <a:t>Normal muscle tone:  Allows us to move, overcome gravity and allows full range of movement.</a:t>
            </a:r>
          </a:p>
          <a:p>
            <a:r>
              <a:rPr lang="en-GB" dirty="0" smtClean="0"/>
              <a:t>Two type of tone:</a:t>
            </a:r>
          </a:p>
          <a:p>
            <a:r>
              <a:rPr lang="en-GB" dirty="0" smtClean="0"/>
              <a:t>Hypotonia – low tone – joints are unstable and therefore require supporting to be moved.</a:t>
            </a:r>
          </a:p>
          <a:p>
            <a:r>
              <a:rPr lang="en-GB" dirty="0" smtClean="0"/>
              <a:t>Hypertonia – high tone joints are very stiff. </a:t>
            </a:r>
          </a:p>
          <a:p>
            <a:r>
              <a:rPr lang="en-GB" dirty="0" smtClean="0"/>
              <a:t>Common  features of Spasticity</a:t>
            </a:r>
          </a:p>
          <a:p>
            <a:r>
              <a:rPr lang="en-GB" dirty="0" smtClean="0"/>
              <a:t>Extensor and flexor spams (sudden movement)</a:t>
            </a:r>
          </a:p>
          <a:p>
            <a:r>
              <a:rPr lang="en-GB" dirty="0" smtClean="0"/>
              <a:t>Clonus (shaking)</a:t>
            </a:r>
            <a:endParaRPr lang="en-GB" dirty="0"/>
          </a:p>
        </p:txBody>
      </p:sp>
    </p:spTree>
    <p:extLst>
      <p:ext uri="{BB962C8B-B14F-4D97-AF65-F5344CB8AC3E}">
        <p14:creationId xmlns:p14="http://schemas.microsoft.com/office/powerpoint/2010/main" val="3199929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u="sng" dirty="0" smtClean="0"/>
              <a:t> What is posture?</a:t>
            </a:r>
            <a:endParaRPr lang="en-GB" sz="4800" u="sng" dirty="0"/>
          </a:p>
        </p:txBody>
      </p:sp>
      <p:sp>
        <p:nvSpPr>
          <p:cNvPr id="3" name="Content Placeholder 2"/>
          <p:cNvSpPr>
            <a:spLocks noGrp="1"/>
          </p:cNvSpPr>
          <p:nvPr>
            <p:ph idx="1"/>
          </p:nvPr>
        </p:nvSpPr>
        <p:spPr/>
        <p:txBody>
          <a:bodyPr/>
          <a:lstStyle/>
          <a:p>
            <a:r>
              <a:rPr lang="en-GB" dirty="0" smtClean="0"/>
              <a:t>Posture is simply the positon our body adopts in response to the effect of gravity (in sitting, standing and lying down).</a:t>
            </a:r>
          </a:p>
          <a:p>
            <a:endParaRPr lang="en-GB" dirty="0" smtClean="0"/>
          </a:p>
          <a:p>
            <a:r>
              <a:rPr lang="en-GB" dirty="0" smtClean="0"/>
              <a:t>No single posture allows us to carry out everything we want to do and we adapt many different postures in  order to do different tasks.</a:t>
            </a:r>
          </a:p>
          <a:p>
            <a:endParaRPr lang="en-GB" dirty="0" smtClean="0"/>
          </a:p>
          <a:p>
            <a:r>
              <a:rPr lang="en-GB" dirty="0" smtClean="0"/>
              <a:t>‘Good’ posture allows us to move in the way we want, causing our bodies the  least amount of strain and damage.</a:t>
            </a:r>
          </a:p>
        </p:txBody>
      </p:sp>
    </p:spTree>
    <p:extLst>
      <p:ext uri="{BB962C8B-B14F-4D97-AF65-F5344CB8AC3E}">
        <p14:creationId xmlns:p14="http://schemas.microsoft.com/office/powerpoint/2010/main" val="35238779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IMPACT OF BAD POSTURE</a:t>
            </a:r>
            <a:endParaRPr lang="en-GB" dirty="0"/>
          </a:p>
        </p:txBody>
      </p:sp>
      <p:sp>
        <p:nvSpPr>
          <p:cNvPr id="3" name="Content Placeholder 2"/>
          <p:cNvSpPr>
            <a:spLocks noGrp="1"/>
          </p:cNvSpPr>
          <p:nvPr>
            <p:ph idx="1"/>
          </p:nvPr>
        </p:nvSpPr>
        <p:spPr/>
        <p:txBody>
          <a:bodyPr/>
          <a:lstStyle/>
          <a:p>
            <a:r>
              <a:rPr lang="en-GB" dirty="0" smtClean="0"/>
              <a:t>Reduced function</a:t>
            </a:r>
          </a:p>
          <a:p>
            <a:r>
              <a:rPr lang="en-GB" dirty="0" smtClean="0"/>
              <a:t>Muscle shortening   </a:t>
            </a:r>
          </a:p>
          <a:p>
            <a:r>
              <a:rPr lang="en-GB" dirty="0" smtClean="0"/>
              <a:t>Increased spasms and spasticity</a:t>
            </a:r>
          </a:p>
          <a:p>
            <a:r>
              <a:rPr lang="en-GB" dirty="0" smtClean="0"/>
              <a:t>Increased ataxia</a:t>
            </a:r>
          </a:p>
          <a:p>
            <a:r>
              <a:rPr lang="en-GB" dirty="0" smtClean="0"/>
              <a:t>Pain</a:t>
            </a:r>
          </a:p>
          <a:p>
            <a:r>
              <a:rPr lang="en-GB" dirty="0" smtClean="0"/>
              <a:t>Pressure sores</a:t>
            </a:r>
          </a:p>
          <a:p>
            <a:r>
              <a:rPr lang="en-GB" dirty="0" smtClean="0"/>
              <a:t>Loss of Balance</a:t>
            </a:r>
          </a:p>
          <a:p>
            <a:r>
              <a:rPr lang="en-GB" dirty="0" smtClean="0"/>
              <a:t>Swallowing, talking and breathing difficulties</a:t>
            </a:r>
          </a:p>
          <a:p>
            <a:r>
              <a:rPr lang="en-GB" dirty="0" smtClean="0"/>
              <a:t>Problems keeping head upright</a:t>
            </a:r>
            <a:endParaRPr lang="en-GB" dirty="0"/>
          </a:p>
        </p:txBody>
      </p:sp>
    </p:spTree>
    <p:extLst>
      <p:ext uri="{BB962C8B-B14F-4D97-AF65-F5344CB8AC3E}">
        <p14:creationId xmlns:p14="http://schemas.microsoft.com/office/powerpoint/2010/main" val="427088584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PaCT Powerpoint Template">
  <a:themeElements>
    <a:clrScheme name="PaCT Colour Scheme">
      <a:dk1>
        <a:srgbClr val="191D1F"/>
      </a:dk1>
      <a:lt1>
        <a:srgbClr val="FFFFFF"/>
      </a:lt1>
      <a:dk2>
        <a:srgbClr val="B5B6B3"/>
      </a:dk2>
      <a:lt2>
        <a:srgbClr val="FFFFFF"/>
      </a:lt2>
      <a:accent1>
        <a:srgbClr val="FFC60D"/>
      </a:accent1>
      <a:accent2>
        <a:srgbClr val="FF663F"/>
      </a:accent2>
      <a:accent3>
        <a:srgbClr val="FF256C"/>
      </a:accent3>
      <a:accent4>
        <a:srgbClr val="E905AA"/>
      </a:accent4>
      <a:accent5>
        <a:srgbClr val="7D5BCB"/>
      </a:accent5>
      <a:accent6>
        <a:srgbClr val="00B28F"/>
      </a:accent6>
      <a:hlink>
        <a:srgbClr val="00B9E4"/>
      </a:hlink>
      <a:folHlink>
        <a:srgbClr val="7D5BCB"/>
      </a:folHlink>
    </a:clrScheme>
    <a:fontScheme name="PaCT">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NDA_PPT_TEMPLATE">
  <a:themeElements>
    <a:clrScheme name="MND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NDA_PP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ND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NDA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NDA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NDA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NDA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NDA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NDA_PP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NDA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NDA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NDA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NDA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NDA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W Brand Powerpoint template_2014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PaCT Powerpoint Template</Template>
  <TotalTime>708</TotalTime>
  <Words>7411</Words>
  <Application>Microsoft Office PowerPoint</Application>
  <PresentationFormat>On-screen Show (4:3)</PresentationFormat>
  <Paragraphs>938</Paragraphs>
  <Slides>130</Slides>
  <Notes>35</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130</vt:i4>
      </vt:variant>
    </vt:vector>
  </HeadingPairs>
  <TitlesOfParts>
    <vt:vector size="138" baseType="lpstr">
      <vt:lpstr>1_PaCT Powerpoint Template</vt:lpstr>
      <vt:lpstr>Flow</vt:lpstr>
      <vt:lpstr>MNDA_PPT_TEMPLATE</vt:lpstr>
      <vt:lpstr>Ocean</vt:lpstr>
      <vt:lpstr>NEW Brand Powerpoint template_2014a</vt:lpstr>
      <vt:lpstr>Thatch</vt:lpstr>
      <vt:lpstr>1_Thatch</vt:lpstr>
      <vt:lpstr>Document</vt:lpstr>
      <vt:lpstr>PowerPoint Presentation</vt:lpstr>
      <vt:lpstr>Housekeeping</vt:lpstr>
      <vt:lpstr>Your local Headway </vt:lpstr>
      <vt:lpstr>Who are we?</vt:lpstr>
      <vt:lpstr>What do we do?</vt:lpstr>
      <vt:lpstr>How do we do it?</vt:lpstr>
      <vt:lpstr>Causes of a Brain Injury</vt:lpstr>
      <vt:lpstr>Effects of Brain Injury</vt:lpstr>
      <vt:lpstr>How we can help</vt:lpstr>
      <vt:lpstr>PowerPoint Presentation</vt:lpstr>
      <vt:lpstr>What helps</vt:lpstr>
      <vt:lpstr>What helps</vt:lpstr>
      <vt:lpstr>What helps</vt:lpstr>
      <vt:lpstr>PowerPoint Presentation</vt:lpstr>
      <vt:lpstr>What helps</vt:lpstr>
      <vt:lpstr>What helps</vt:lpstr>
      <vt:lpstr>What helps</vt:lpstr>
      <vt:lpstr>PowerPoint Presentation</vt:lpstr>
      <vt:lpstr>What helps</vt:lpstr>
      <vt:lpstr>What helps</vt:lpstr>
      <vt:lpstr>What helps</vt:lpstr>
      <vt:lpstr>PowerPoint Presentation</vt:lpstr>
      <vt:lpstr>What helps</vt:lpstr>
      <vt:lpstr>Referral Process</vt:lpstr>
      <vt:lpstr>  3 messages to take away</vt:lpstr>
      <vt:lpstr>PowerPoint Presentation</vt:lpstr>
      <vt:lpstr>Finding a pathway through services on a journey with  Huntington’s Disease </vt:lpstr>
      <vt:lpstr>The start of the journey</vt:lpstr>
      <vt:lpstr>The road gets tough…</vt:lpstr>
      <vt:lpstr>…and tougher</vt:lpstr>
      <vt:lpstr>…ups and downs en route</vt:lpstr>
      <vt:lpstr>The journey continues…</vt:lpstr>
      <vt:lpstr>Diagnosis by Google….</vt:lpstr>
      <vt:lpstr>The hurdles of the NHS begin ….</vt:lpstr>
      <vt:lpstr>Lack of signposts for professionals</vt:lpstr>
      <vt:lpstr>Who does what in a challenging illness ? Who guides the way ?</vt:lpstr>
      <vt:lpstr>“Visiting patients with poor insight and who are difficult to engage, is what our team does”   …..The Psychiatrist for Elderly  had experience of dealing with this condition – why didn’t anyone tell me ?</vt:lpstr>
      <vt:lpstr>How do you know what you don’t know ?  In spite of a wealth of information , where do you start? Who do you ask?  </vt:lpstr>
      <vt:lpstr>The journey gets harder still</vt:lpstr>
      <vt:lpstr>PowerPoint Presentation</vt:lpstr>
      <vt:lpstr>Gaps in services</vt:lpstr>
      <vt:lpstr>PowerPoint Presentation</vt:lpstr>
      <vt:lpstr>PowerPoint Presentation</vt:lpstr>
      <vt:lpstr>What else could I have done differently?  If you were in my shoes would you have followed a different route? </vt:lpstr>
      <vt:lpstr>Finding a pathway through services on a journey with  Huntington’s Disease </vt:lpstr>
      <vt:lpstr>Motor Neurone Disease</vt:lpstr>
      <vt:lpstr>PowerPoint Presentation</vt:lpstr>
      <vt:lpstr>PowerPoint Presentation</vt:lpstr>
      <vt:lpstr>What is MND?</vt:lpstr>
      <vt:lpstr>Motor Neurone Disease</vt:lpstr>
      <vt:lpstr>Hampshire population 1.7 million</vt:lpstr>
      <vt:lpstr>PowerPoint Presentation</vt:lpstr>
      <vt:lpstr>PowerPoint Presentation</vt:lpstr>
      <vt:lpstr>Motor Neurone Disease types</vt:lpstr>
      <vt:lpstr>PowerPoint Presentation</vt:lpstr>
      <vt:lpstr>PowerPoint Presentation</vt:lpstr>
      <vt:lpstr>PowerPoint Presentation</vt:lpstr>
      <vt:lpstr>PowerPoint Presentation</vt:lpstr>
      <vt:lpstr>  Some of the Signs &amp;Symptoms</vt:lpstr>
      <vt:lpstr>  Some of the Signs &amp;Symptoms</vt:lpstr>
      <vt:lpstr>PowerPoint Presentation</vt:lpstr>
      <vt:lpstr>PowerPoint Presentation</vt:lpstr>
      <vt:lpstr>What can Adult Services do to improve quality of life for people affected by MND?</vt:lpstr>
      <vt:lpstr>PowerPoint Presentation</vt:lpstr>
      <vt:lpstr>PowerPoint Presentation</vt:lpstr>
      <vt:lpstr>PowerPoint Presentation</vt:lpstr>
      <vt:lpstr>PowerPoint Presentation</vt:lpstr>
      <vt:lpstr>PowerPoint Presentation</vt:lpstr>
      <vt:lpstr>PowerPoint Presentation</vt:lpstr>
      <vt:lpstr>How the MND Association can help</vt:lpstr>
      <vt:lpstr>PowerPoint Presentation</vt:lpstr>
      <vt:lpstr>PowerPoint Presentation</vt:lpstr>
      <vt:lpstr> Collaborative Working</vt:lpstr>
      <vt:lpstr>Background</vt:lpstr>
      <vt:lpstr>Background</vt:lpstr>
      <vt:lpstr>Collaborative Working</vt:lpstr>
      <vt:lpstr>Progress</vt:lpstr>
      <vt:lpstr>User Feedback</vt:lpstr>
      <vt:lpstr>Developments</vt:lpstr>
      <vt:lpstr> Outcomes</vt:lpstr>
      <vt:lpstr>Other Improvements</vt:lpstr>
      <vt:lpstr>Achievements</vt:lpstr>
      <vt:lpstr>Rationale for extending collaborative working with other neurological organisations</vt:lpstr>
      <vt:lpstr>   Summary of Report from the Neurological Alliance (September 2014) Is Localism working For People with Neurological Conditions? </vt:lpstr>
      <vt:lpstr>Developing a framework for working collaboratively with other neurological conditions</vt:lpstr>
      <vt:lpstr>ANY QUESTIONS</vt:lpstr>
      <vt:lpstr>Light Lunch &amp; Networking Opportunity</vt:lpstr>
      <vt:lpstr>Workshop one</vt:lpstr>
      <vt:lpstr>A new Social Care Perspective</vt:lpstr>
      <vt:lpstr>PowerPoint Presentation</vt:lpstr>
      <vt:lpstr>Aims of session</vt:lpstr>
      <vt:lpstr>MULTIPLE  SCLEROSIS</vt:lpstr>
      <vt:lpstr>MOTOR NEURONE  DISEASE</vt:lpstr>
      <vt:lpstr>Parkinson’s Disease</vt:lpstr>
      <vt:lpstr>MS, MND &amp; Parkinson’s</vt:lpstr>
      <vt:lpstr>Fatigue</vt:lpstr>
      <vt:lpstr>Spasms &amp; Muscle Weakness</vt:lpstr>
      <vt:lpstr> What is posture?</vt:lpstr>
      <vt:lpstr>IMPACT OF BAD POSTURE</vt:lpstr>
      <vt:lpstr>Speech and Swallowing</vt:lpstr>
      <vt:lpstr>Reablement for long term progressive conditions</vt:lpstr>
      <vt:lpstr>PowerPoint Presentation</vt:lpstr>
      <vt:lpstr>Reablement is about…..</vt:lpstr>
      <vt:lpstr>PowerPoint Presentation</vt:lpstr>
      <vt:lpstr>PowerPoint Presentation</vt:lpstr>
      <vt:lpstr>PowerPoint Presentation</vt:lpstr>
      <vt:lpstr>PowerPoint Presentation</vt:lpstr>
      <vt:lpstr>Break &amp; Networking Opportunity</vt:lpstr>
      <vt:lpstr>Workshop Two</vt:lpstr>
      <vt:lpstr>A new Social Care Perspective</vt:lpstr>
      <vt:lpstr>PowerPoint Presentation</vt:lpstr>
      <vt:lpstr>Aims of session</vt:lpstr>
      <vt:lpstr>MULTIPLE  SCLEROSIS</vt:lpstr>
      <vt:lpstr>MOTOR NEURONE  DISEASE</vt:lpstr>
      <vt:lpstr>Parkinson’s Disease</vt:lpstr>
      <vt:lpstr>MS, MND &amp; Parkinson’s</vt:lpstr>
      <vt:lpstr>Fatigue</vt:lpstr>
      <vt:lpstr>Spasms &amp; Muscle Weakness</vt:lpstr>
      <vt:lpstr> What is posture?</vt:lpstr>
      <vt:lpstr>IMPACT OF BAD POSTURE</vt:lpstr>
      <vt:lpstr>Speech and Swallowing</vt:lpstr>
      <vt:lpstr>Reablement for long term progressive conditions</vt:lpstr>
      <vt:lpstr>PowerPoint Presentation</vt:lpstr>
      <vt:lpstr>Reablement is about…..</vt:lpstr>
      <vt:lpstr>PowerPoint Presentation</vt:lpstr>
      <vt:lpstr>PowerPoint Presentation</vt:lpstr>
      <vt:lpstr>PowerPoint Presentation</vt:lpstr>
      <vt:lpstr>PowerPoint Presentation</vt:lpstr>
      <vt:lpstr>Plenary</vt:lpstr>
      <vt:lpstr>PowerPoint Presentation</vt:lpstr>
    </vt:vector>
  </TitlesOfParts>
  <Company>Hampshire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HUser</dc:creator>
  <cp:lastModifiedBy>sshqwdcj</cp:lastModifiedBy>
  <cp:revision>23</cp:revision>
  <dcterms:created xsi:type="dcterms:W3CDTF">2015-04-30T13:43:17Z</dcterms:created>
  <dcterms:modified xsi:type="dcterms:W3CDTF">2015-09-23T10:54:35Z</dcterms:modified>
</cp:coreProperties>
</file>